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8" r:id="rId1"/>
  </p:sldMasterIdLst>
  <p:notesMasterIdLst>
    <p:notesMasterId r:id="rId229"/>
  </p:notesMasterIdLst>
  <p:sldIdLst>
    <p:sldId id="256" r:id="rId2"/>
    <p:sldId id="282" r:id="rId3"/>
    <p:sldId id="258" r:id="rId4"/>
    <p:sldId id="284" r:id="rId5"/>
    <p:sldId id="285" r:id="rId6"/>
    <p:sldId id="286" r:id="rId7"/>
    <p:sldId id="259" r:id="rId8"/>
    <p:sldId id="263" r:id="rId9"/>
    <p:sldId id="266" r:id="rId10"/>
    <p:sldId id="270" r:id="rId11"/>
    <p:sldId id="271" r:id="rId12"/>
    <p:sldId id="288" r:id="rId13"/>
    <p:sldId id="287" r:id="rId14"/>
    <p:sldId id="289" r:id="rId15"/>
    <p:sldId id="277" r:id="rId16"/>
    <p:sldId id="275" r:id="rId17"/>
    <p:sldId id="496" r:id="rId18"/>
    <p:sldId id="276" r:id="rId19"/>
    <p:sldId id="317" r:id="rId20"/>
    <p:sldId id="278" r:id="rId21"/>
    <p:sldId id="293" r:id="rId22"/>
    <p:sldId id="294" r:id="rId23"/>
    <p:sldId id="292" r:id="rId24"/>
    <p:sldId id="281" r:id="rId25"/>
    <p:sldId id="502" r:id="rId26"/>
    <p:sldId id="503" r:id="rId27"/>
    <p:sldId id="494" r:id="rId28"/>
    <p:sldId id="295" r:id="rId29"/>
    <p:sldId id="296" r:id="rId30"/>
    <p:sldId id="497" r:id="rId31"/>
    <p:sldId id="297" r:id="rId32"/>
    <p:sldId id="298" r:id="rId33"/>
    <p:sldId id="300" r:id="rId34"/>
    <p:sldId id="302" r:id="rId35"/>
    <p:sldId id="498" r:id="rId36"/>
    <p:sldId id="304" r:id="rId37"/>
    <p:sldId id="499" r:id="rId38"/>
    <p:sldId id="500" r:id="rId39"/>
    <p:sldId id="501" r:id="rId40"/>
    <p:sldId id="493" r:id="rId41"/>
    <p:sldId id="321" r:id="rId42"/>
    <p:sldId id="358" r:id="rId43"/>
    <p:sldId id="322" r:id="rId44"/>
    <p:sldId id="325" r:id="rId45"/>
    <p:sldId id="504" r:id="rId46"/>
    <p:sldId id="326" r:id="rId47"/>
    <p:sldId id="328" r:id="rId48"/>
    <p:sldId id="332" r:id="rId49"/>
    <p:sldId id="360" r:id="rId50"/>
    <p:sldId id="341" r:id="rId51"/>
    <p:sldId id="342" r:id="rId52"/>
    <p:sldId id="365" r:id="rId53"/>
    <p:sldId id="505" r:id="rId54"/>
    <p:sldId id="506" r:id="rId55"/>
    <p:sldId id="507" r:id="rId56"/>
    <p:sldId id="541" r:id="rId57"/>
    <p:sldId id="542" r:id="rId58"/>
    <p:sldId id="543" r:id="rId59"/>
    <p:sldId id="544" r:id="rId60"/>
    <p:sldId id="572" r:id="rId61"/>
    <p:sldId id="545" r:id="rId62"/>
    <p:sldId id="546" r:id="rId63"/>
    <p:sldId id="547" r:id="rId64"/>
    <p:sldId id="548"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520" r:id="rId78"/>
    <p:sldId id="521" r:id="rId79"/>
    <p:sldId id="522" r:id="rId80"/>
    <p:sldId id="523" r:id="rId81"/>
    <p:sldId id="524" r:id="rId82"/>
    <p:sldId id="525" r:id="rId83"/>
    <p:sldId id="526" r:id="rId84"/>
    <p:sldId id="527" r:id="rId85"/>
    <p:sldId id="528" r:id="rId86"/>
    <p:sldId id="529" r:id="rId87"/>
    <p:sldId id="530" r:id="rId88"/>
    <p:sldId id="531" r:id="rId89"/>
    <p:sldId id="532" r:id="rId90"/>
    <p:sldId id="533" r:id="rId91"/>
    <p:sldId id="534" r:id="rId92"/>
    <p:sldId id="535" r:id="rId93"/>
    <p:sldId id="536" r:id="rId94"/>
    <p:sldId id="537" r:id="rId95"/>
    <p:sldId id="538" r:id="rId96"/>
    <p:sldId id="540" r:id="rId97"/>
    <p:sldId id="554" r:id="rId98"/>
    <p:sldId id="495"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549"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550" r:id="rId156"/>
    <p:sldId id="423" r:id="rId157"/>
    <p:sldId id="424" r:id="rId158"/>
    <p:sldId id="425" r:id="rId159"/>
    <p:sldId id="426" r:id="rId160"/>
    <p:sldId id="427" r:id="rId161"/>
    <p:sldId id="428" r:id="rId162"/>
    <p:sldId id="429" r:id="rId163"/>
    <p:sldId id="430" r:id="rId164"/>
    <p:sldId id="431" r:id="rId165"/>
    <p:sldId id="432" r:id="rId166"/>
    <p:sldId id="433" r:id="rId167"/>
    <p:sldId id="434" r:id="rId168"/>
    <p:sldId id="435" r:id="rId169"/>
    <p:sldId id="436" r:id="rId170"/>
    <p:sldId id="437"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0" r:id="rId184"/>
    <p:sldId id="451" r:id="rId185"/>
    <p:sldId id="5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552" r:id="rId205"/>
    <p:sldId id="470" r:id="rId206"/>
    <p:sldId id="471" r:id="rId207"/>
    <p:sldId id="472" r:id="rId208"/>
    <p:sldId id="473" r:id="rId209"/>
    <p:sldId id="474" r:id="rId210"/>
    <p:sldId id="475" r:id="rId211"/>
    <p:sldId id="476"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553" r:id="rId228"/>
  </p:sldIdLst>
  <p:sldSz cx="12192000" cy="6858000"/>
  <p:notesSz cx="6858000" cy="9144000"/>
  <p:embeddedFontLst>
    <p:embeddedFont>
      <p:font typeface="Lingoes Unicode" panose="02010600030101010101" charset="-122"/>
      <p:regular r:id="rId230"/>
    </p:embeddedFont>
    <p:embeddedFont>
      <p:font typeface="Calibri" panose="020F0502020204030204" pitchFamily="34" charset="0"/>
      <p:regular r:id="rId231"/>
      <p:bold r:id="rId232"/>
      <p:italic r:id="rId233"/>
      <p:boldItalic r:id="rId234"/>
    </p:embeddedFont>
    <p:embeddedFont>
      <p:font typeface="Cambria Math" panose="02040503050406030204" pitchFamily="18" charset="0"/>
      <p:regular r:id="rId235"/>
    </p:embeddedFont>
    <p:embeddedFont>
      <p:font typeface="Constantia" panose="02030602050306030303" pitchFamily="18" charset="0"/>
      <p:regular r:id="rId236"/>
      <p:bold r:id="rId237"/>
      <p:italic r:id="rId238"/>
      <p:boldItalic r:id="rId239"/>
    </p:embeddedFont>
    <p:embeddedFont>
      <p:font typeface="Lucida Sans Typewriter" panose="020B0602040502020304" pitchFamily="33" charset="0"/>
      <p:regular r:id="rId240"/>
      <p:bold r:id="rId241"/>
      <p:italic r:id="rId242"/>
      <p:boldItalic r:id="rId243"/>
    </p:embeddedFont>
    <p:embeddedFont>
      <p:font typeface="Tahoma" panose="020B0604030504040204" pitchFamily="34" charset="0"/>
      <p:regular r:id="rId244"/>
      <p:bold r:id="rId245"/>
    </p:embeddedFont>
    <p:embeddedFont>
      <p:font typeface="Wingdings 2" panose="05020102010507070707" pitchFamily="18" charset="2"/>
      <p:regular r:id="rId2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7" autoAdjust="0"/>
    <p:restoredTop sz="94660"/>
  </p:normalViewPr>
  <p:slideViewPr>
    <p:cSldViewPr>
      <p:cViewPr varScale="1">
        <p:scale>
          <a:sx n="63" d="100"/>
          <a:sy n="63" d="100"/>
        </p:scale>
        <p:origin x="780" y="6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4.fntdata"/><Relationship Id="rId238" Type="http://schemas.openxmlformats.org/officeDocument/2006/relationships/font" Target="fonts/font9.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15.fntdata"/><Relationship Id="rId249"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5.fntdata"/><Relationship Id="rId239"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11.fntdata"/><Relationship Id="rId245"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1.fntdata"/><Relationship Id="rId235"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12.fntdata"/><Relationship Id="rId246"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7.fntdata"/><Relationship Id="rId26" Type="http://schemas.openxmlformats.org/officeDocument/2006/relationships/slide" Target="slides/slide25.xml"/><Relationship Id="rId231" Type="http://schemas.openxmlformats.org/officeDocument/2006/relationships/font" Target="fonts/font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600D7-E798-4603-B5B5-784F8D6A22DD}" type="datetimeFigureOut">
              <a:rPr lang="zh-CN" altLang="en-US" smtClean="0"/>
              <a:pPr/>
              <a:t>2020/2/16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96C9A-A370-4866-8953-A4D4CBA64AFF}" type="slidenum">
              <a:rPr lang="zh-CN" altLang="en-US" smtClean="0"/>
              <a:pPr/>
              <a:t>‹#›</a:t>
            </a:fld>
            <a:endParaRPr lang="zh-CN" altLang="en-US"/>
          </a:p>
        </p:txBody>
      </p:sp>
    </p:spTree>
    <p:extLst>
      <p:ext uri="{BB962C8B-B14F-4D97-AF65-F5344CB8AC3E}">
        <p14:creationId xmlns:p14="http://schemas.microsoft.com/office/powerpoint/2010/main" val="362752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5"/>
          <p:cNvSpPr>
            <a:spLocks noGrp="1" noChangeArrowheads="1"/>
          </p:cNvSpPr>
          <p:nvPr>
            <p:ph type="sldNum" sz="quarter" idx="5"/>
          </p:nvPr>
        </p:nvSpPr>
        <p:spPr>
          <a:noFill/>
        </p:spPr>
        <p:txBody>
          <a:bodyPr/>
          <a:lstStyle/>
          <a:p>
            <a:fld id="{F06510CF-B1ED-40D1-B39F-0C63F76B9971}" type="slidenum">
              <a:rPr lang="zh-CN" altLang="en-US" smtClean="0"/>
              <a:pPr/>
              <a:t>66</a:t>
            </a:fld>
            <a:endParaRPr lang="en-US" altLang="zh-CN"/>
          </a:p>
        </p:txBody>
      </p:sp>
      <p:sp>
        <p:nvSpPr>
          <p:cNvPr id="247811" name="Rectangle 2"/>
          <p:cNvSpPr>
            <a:spLocks noGrp="1" noRot="1" noChangeAspect="1" noChangeArrowheads="1" noTextEdit="1"/>
          </p:cNvSpPr>
          <p:nvPr>
            <p:ph type="sldImg"/>
          </p:nvPr>
        </p:nvSpPr>
        <p:spPr>
          <a:xfrm>
            <a:off x="392113" y="692150"/>
            <a:ext cx="6075362" cy="3417888"/>
          </a:xfrm>
          <a:ln cap="flat"/>
        </p:spPr>
      </p:sp>
      <p:sp>
        <p:nvSpPr>
          <p:cNvPr id="247812"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803063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164547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23664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Note that a truth table would have 32 rows since we have 5 propositional variables.</a:t>
            </a:r>
          </a:p>
        </p:txBody>
      </p:sp>
      <p:sp>
        <p:nvSpPr>
          <p:cNvPr id="4" name="Slide Number Placeholder 3"/>
          <p:cNvSpPr>
            <a:spLocks noGrp="1"/>
          </p:cNvSpPr>
          <p:nvPr>
            <p:ph type="sldNum" sz="quarter" idx="10"/>
          </p:nvPr>
        </p:nvSpPr>
        <p:spPr/>
        <p:txBody>
          <a:bodyPr/>
          <a:lstStyle/>
          <a:p>
            <a:fld id="{F0612B00-BF9F-4C8A-8D33-EED5BFD17111}" type="slidenum">
              <a:rPr lang="en-US" smtClean="0"/>
              <a:pPr/>
              <a:t>173</a:t>
            </a:fld>
            <a:endParaRPr lang="en-US"/>
          </a:p>
        </p:txBody>
      </p:sp>
    </p:spTree>
    <p:extLst>
      <p:ext uri="{BB962C8B-B14F-4D97-AF65-F5344CB8AC3E}">
        <p14:creationId xmlns:p14="http://schemas.microsoft.com/office/powerpoint/2010/main" val="60695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F56F71C-E6DA-4D02-98D5-E4477A5E453D}" type="datetime1">
              <a:rPr lang="en-US" altLang="zh-CN" smtClean="0"/>
              <a:t>2/16/2020</a:t>
            </a:fld>
            <a:endParaRPr lang="en-US"/>
          </a:p>
        </p:txBody>
      </p:sp>
      <p:sp>
        <p:nvSpPr>
          <p:cNvPr id="19" name="Footer Placeholder 18"/>
          <p:cNvSpPr>
            <a:spLocks noGrp="1"/>
          </p:cNvSpPr>
          <p:nvPr>
            <p:ph type="ftr" sz="quarter" idx="11"/>
          </p:nvPr>
        </p:nvSpPr>
        <p:spPr/>
        <p:txBody>
          <a:bodyPr/>
          <a:lstStyle/>
          <a:p>
            <a:r>
              <a:rPr lang="en-US"/>
              <a:t>College of Computer Science and Technology Zhejiang University</a:t>
            </a:r>
          </a:p>
        </p:txBody>
      </p:sp>
      <p:sp>
        <p:nvSpPr>
          <p:cNvPr id="27" name="Slide Number Placeholder 26"/>
          <p:cNvSpPr>
            <a:spLocks noGrp="1"/>
          </p:cNvSpPr>
          <p:nvPr>
            <p:ph type="sldNum" sz="quarter" idx="12"/>
          </p:nvPr>
        </p:nvSpPr>
        <p:spPr>
          <a:xfrm>
            <a:off x="10566400" y="6172201"/>
            <a:ext cx="1016000" cy="549275"/>
          </a:xfrm>
        </p:spPr>
        <p:txBody>
          <a:bodyPr/>
          <a:lstStyle/>
          <a:p>
            <a:r>
              <a:rPr lang="en-US" dirty="0"/>
              <a:t>111</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9D217DA-4997-43D9-AA68-DE989AA02CB2}" type="datetime1">
              <a:rPr lang="en-US" altLang="zh-CN" smtClean="0"/>
              <a:t>2/16/2020</a:t>
            </a:fld>
            <a:endParaRPr lang="en-US"/>
          </a:p>
        </p:txBody>
      </p:sp>
      <p:sp>
        <p:nvSpPr>
          <p:cNvPr id="5" name="Footer Placeholder 4"/>
          <p:cNvSpPr>
            <a:spLocks noGrp="1"/>
          </p:cNvSpPr>
          <p:nvPr>
            <p:ph type="ftr" sz="quarter" idx="11"/>
          </p:nvPr>
        </p:nvSpPr>
        <p:spPr/>
        <p:txBody>
          <a:bodyPr/>
          <a:lstStyle/>
          <a:p>
            <a:r>
              <a:rPr lang="en-US"/>
              <a:t>College of Computer Science and Technology Zhejiang University</a:t>
            </a:r>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C862320-27B4-4864-B6A2-AEAB6EEC8C46}" type="datetime1">
              <a:rPr lang="en-US" altLang="zh-CN" smtClean="0"/>
              <a:t>2/16/2020</a:t>
            </a:fld>
            <a:endParaRPr lang="en-US"/>
          </a:p>
        </p:txBody>
      </p:sp>
      <p:sp>
        <p:nvSpPr>
          <p:cNvPr id="5" name="Footer Placeholder 4"/>
          <p:cNvSpPr>
            <a:spLocks noGrp="1"/>
          </p:cNvSpPr>
          <p:nvPr>
            <p:ph type="ftr" sz="quarter" idx="11"/>
          </p:nvPr>
        </p:nvSpPr>
        <p:spPr/>
        <p:txBody>
          <a:bodyPr/>
          <a:lstStyle/>
          <a:p>
            <a:r>
              <a:rPr lang="en-US"/>
              <a:t>College of Computer Science and Technology Zhejiang University</a:t>
            </a:r>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AE070D-FEDE-477F-8019-C2376C061D1A}" type="datetime1">
              <a:rPr lang="en-US" altLang="zh-CN" smtClean="0"/>
              <a:t>2/16/2020</a:t>
            </a:fld>
            <a:endParaRPr lang="en-US"/>
          </a:p>
        </p:txBody>
      </p:sp>
      <p:sp>
        <p:nvSpPr>
          <p:cNvPr id="5" name="Footer Placeholder 4"/>
          <p:cNvSpPr>
            <a:spLocks noGrp="1"/>
          </p:cNvSpPr>
          <p:nvPr>
            <p:ph type="ftr" sz="quarter" idx="11"/>
          </p:nvPr>
        </p:nvSpPr>
        <p:spPr/>
        <p:txBody>
          <a:bodyPr/>
          <a:lstStyle/>
          <a:p>
            <a:r>
              <a:rPr lang="en-US"/>
              <a:t>College of Computer Science and Technology Zhejiang University</a:t>
            </a:r>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4242270-76E9-4498-8B13-A74F8A25BFA2}" type="datetime1">
              <a:rPr lang="en-US" altLang="zh-CN" smtClean="0"/>
              <a:t>2/16/2020</a:t>
            </a:fld>
            <a:endParaRPr lang="en-US"/>
          </a:p>
        </p:txBody>
      </p:sp>
      <p:sp>
        <p:nvSpPr>
          <p:cNvPr id="5" name="Footer Placeholder 4"/>
          <p:cNvSpPr>
            <a:spLocks noGrp="1"/>
          </p:cNvSpPr>
          <p:nvPr>
            <p:ph type="ftr" sz="quarter" idx="11"/>
          </p:nvPr>
        </p:nvSpPr>
        <p:spPr/>
        <p:txBody>
          <a:bodyPr/>
          <a:lstStyle/>
          <a:p>
            <a:r>
              <a:rPr lang="en-US"/>
              <a:t>College of Computer Science and Technology Zhejiang University</a:t>
            </a:r>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34EFE18-B6F8-40B5-9462-39C05E2323E8}" type="datetime1">
              <a:rPr lang="en-US" altLang="zh-CN" smtClean="0"/>
              <a:t>2/16/2020</a:t>
            </a:fld>
            <a:endParaRPr lang="en-US"/>
          </a:p>
        </p:txBody>
      </p:sp>
      <p:sp>
        <p:nvSpPr>
          <p:cNvPr id="6" name="Footer Placeholder 5"/>
          <p:cNvSpPr>
            <a:spLocks noGrp="1"/>
          </p:cNvSpPr>
          <p:nvPr>
            <p:ph type="ftr" sz="quarter" idx="11"/>
          </p:nvPr>
        </p:nvSpPr>
        <p:spPr/>
        <p:txBody>
          <a:bodyPr/>
          <a:lstStyle/>
          <a:p>
            <a:r>
              <a:rPr lang="en-US"/>
              <a:t>College of Computer Science and Technology Zhejiang University</a:t>
            </a:r>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89C4CAE-5625-4FBB-80BC-2B61C6288AAD}" type="datetime1">
              <a:rPr lang="en-US" altLang="zh-CN" smtClean="0"/>
              <a:t>2/16/2020</a:t>
            </a:fld>
            <a:endParaRPr lang="en-US"/>
          </a:p>
        </p:txBody>
      </p:sp>
      <p:sp>
        <p:nvSpPr>
          <p:cNvPr id="8" name="Footer Placeholder 7"/>
          <p:cNvSpPr>
            <a:spLocks noGrp="1"/>
          </p:cNvSpPr>
          <p:nvPr>
            <p:ph type="ftr" sz="quarter" idx="11"/>
          </p:nvPr>
        </p:nvSpPr>
        <p:spPr/>
        <p:txBody>
          <a:bodyPr/>
          <a:lstStyle/>
          <a:p>
            <a:r>
              <a:rPr lang="en-US"/>
              <a:t>College of Computer Science and Technology Zhejiang University</a:t>
            </a:r>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F1D3BE4-9A99-4109-B6FC-768CE3C120C9}" type="datetime1">
              <a:rPr lang="en-US" altLang="zh-CN" smtClean="0"/>
              <a:t>2/16/2020</a:t>
            </a:fld>
            <a:endParaRPr lang="en-US"/>
          </a:p>
        </p:txBody>
      </p:sp>
      <p:sp>
        <p:nvSpPr>
          <p:cNvPr id="4" name="Footer Placeholder 3"/>
          <p:cNvSpPr>
            <a:spLocks noGrp="1"/>
          </p:cNvSpPr>
          <p:nvPr>
            <p:ph type="ftr" sz="quarter" idx="11"/>
          </p:nvPr>
        </p:nvSpPr>
        <p:spPr/>
        <p:txBody>
          <a:bodyPr/>
          <a:lstStyle/>
          <a:p>
            <a:r>
              <a:rPr lang="en-US"/>
              <a:t>College of Computer Science and Technology Zhejiang University</a:t>
            </a:r>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16B0D-E454-455B-8BCA-6A23232666BC}" type="datetime1">
              <a:rPr lang="en-US" altLang="zh-CN" smtClean="0"/>
              <a:t>2/16/2020</a:t>
            </a:fld>
            <a:endParaRPr lang="en-US"/>
          </a:p>
        </p:txBody>
      </p:sp>
      <p:sp>
        <p:nvSpPr>
          <p:cNvPr id="3" name="Footer Placeholder 2"/>
          <p:cNvSpPr>
            <a:spLocks noGrp="1"/>
          </p:cNvSpPr>
          <p:nvPr>
            <p:ph type="ftr" sz="quarter" idx="11"/>
          </p:nvPr>
        </p:nvSpPr>
        <p:spPr/>
        <p:txBody>
          <a:bodyPr/>
          <a:lstStyle/>
          <a:p>
            <a:r>
              <a:rPr lang="en-US"/>
              <a:t>College of Computer Science and Technology Zhejiang University</a:t>
            </a:r>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BD10C4B-5CB3-4159-96B5-D72B7717AB95}" type="datetime1">
              <a:rPr lang="en-US" altLang="zh-CN" smtClean="0"/>
              <a:t>2/16/2020</a:t>
            </a:fld>
            <a:endParaRPr lang="en-US"/>
          </a:p>
        </p:txBody>
      </p:sp>
      <p:sp>
        <p:nvSpPr>
          <p:cNvPr id="6" name="Footer Placeholder 5"/>
          <p:cNvSpPr>
            <a:spLocks noGrp="1"/>
          </p:cNvSpPr>
          <p:nvPr>
            <p:ph type="ftr" sz="quarter" idx="11"/>
          </p:nvPr>
        </p:nvSpPr>
        <p:spPr/>
        <p:txBody>
          <a:bodyPr/>
          <a:lstStyle/>
          <a:p>
            <a:r>
              <a:rPr lang="en-US"/>
              <a:t>College of Computer Science and Technology Zhejiang University</a:t>
            </a:r>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85C0CA1-3E95-4739-AF3E-7D712B1100B2}" type="datetime1">
              <a:rPr lang="en-US" altLang="zh-CN" smtClean="0"/>
              <a:t>2/16/2020</a:t>
            </a:fld>
            <a:endParaRPr lang="en-US"/>
          </a:p>
        </p:txBody>
      </p:sp>
      <p:sp>
        <p:nvSpPr>
          <p:cNvPr id="6" name="Footer Placeholder 5"/>
          <p:cNvSpPr>
            <a:spLocks noGrp="1"/>
          </p:cNvSpPr>
          <p:nvPr>
            <p:ph type="ftr" sz="quarter" idx="11"/>
          </p:nvPr>
        </p:nvSpPr>
        <p:spPr/>
        <p:txBody>
          <a:bodyPr/>
          <a:lstStyle/>
          <a:p>
            <a:r>
              <a:rPr lang="en-US"/>
              <a:t>College of Computer Science and Technology Zhejiang University</a:t>
            </a:r>
          </a:p>
        </p:txBody>
      </p:sp>
      <p:sp>
        <p:nvSpPr>
          <p:cNvPr id="7" name="Slide Number Placeholder 6"/>
          <p:cNvSpPr>
            <a:spLocks noGrp="1"/>
          </p:cNvSpPr>
          <p:nvPr>
            <p:ph type="sldNum" sz="quarter" idx="12"/>
          </p:nvPr>
        </p:nvSpPr>
        <p:spPr>
          <a:xfrm>
            <a:off x="10769600" y="6356351"/>
            <a:ext cx="8128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3ADB262-7FB5-4BA3-AF4E-D2C73E847ECC}" type="datetime1">
              <a:rPr lang="en-US" altLang="zh-CN" smtClean="0"/>
              <a:t>2/16/2020</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t>College of Computer Science and Technology Zhejiang University</a:t>
            </a: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56.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63.png"/><Relationship Id="rId4" Type="http://schemas.openxmlformats.org/officeDocument/2006/relationships/image" Target="../media/image62.png"/></Relationships>
</file>

<file path=ppt/slides/_rels/slide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6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69.png"/><Relationship Id="rId4" Type="http://schemas.openxmlformats.org/officeDocument/2006/relationships/image" Target="../media/image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www.learnprolognow.org/"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68.xml"/><Relationship Id="rId7" Type="http://schemas.openxmlformats.org/officeDocument/2006/relationships/slideLayout" Target="../slideLayouts/slideLayout2.xml"/><Relationship Id="rId12" Type="http://schemas.openxmlformats.org/officeDocument/2006/relationships/image" Target="../media/image7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73.png"/><Relationship Id="rId5" Type="http://schemas.openxmlformats.org/officeDocument/2006/relationships/tags" Target="../tags/tag70.xml"/><Relationship Id="rId10" Type="http://schemas.openxmlformats.org/officeDocument/2006/relationships/image" Target="../media/image72.png"/><Relationship Id="rId4" Type="http://schemas.openxmlformats.org/officeDocument/2006/relationships/tags" Target="../tags/tag69.xml"/><Relationship Id="rId9" Type="http://schemas.openxmlformats.org/officeDocument/2006/relationships/image" Target="../media/image7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81.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tags" Target="../tags/tag75.xml"/><Relationship Id="rId16" Type="http://schemas.openxmlformats.org/officeDocument/2006/relationships/image" Target="../media/image84.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79.png"/><Relationship Id="rId5" Type="http://schemas.openxmlformats.org/officeDocument/2006/relationships/tags" Target="../tags/tag78.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tags" Target="../tags/tag77.xml"/><Relationship Id="rId9" Type="http://schemas.openxmlformats.org/officeDocument/2006/relationships/slideLayout" Target="../slideLayouts/slideLayout2.xml"/><Relationship Id="rId14" Type="http://schemas.openxmlformats.org/officeDocument/2006/relationships/image" Target="../media/image82.png"/></Relationships>
</file>

<file path=ppt/slides/_rels/slide153.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8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87.xml"/><Relationship Id="rId7" Type="http://schemas.openxmlformats.org/officeDocument/2006/relationships/image" Target="../media/image9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89.png"/><Relationship Id="rId5" Type="http://schemas.openxmlformats.org/officeDocument/2006/relationships/slideLayout" Target="../slideLayouts/slideLayout2.xml"/><Relationship Id="rId4" Type="http://schemas.openxmlformats.org/officeDocument/2006/relationships/tags" Target="../tags/tag88.xml"/><Relationship Id="rId9" Type="http://schemas.openxmlformats.org/officeDocument/2006/relationships/image" Target="../media/image9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94.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55.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1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1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1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1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05.png"/><Relationship Id="rId4" Type="http://schemas.openxmlformats.org/officeDocument/2006/relationships/image" Target="../media/image104.png"/></Relationships>
</file>

<file path=ppt/slides/_rels/slide1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10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1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182.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9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55.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19.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121.png"/><Relationship Id="rId4" Type="http://schemas.openxmlformats.org/officeDocument/2006/relationships/image" Target="../media/image12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4.xml"/><Relationship Id="rId7" Type="http://schemas.openxmlformats.org/officeDocument/2006/relationships/image" Target="../media/image12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22.png"/><Relationship Id="rId5" Type="http://schemas.openxmlformats.org/officeDocument/2006/relationships/slideLayout" Target="../slideLayouts/slideLayout2.xml"/><Relationship Id="rId4" Type="http://schemas.openxmlformats.org/officeDocument/2006/relationships/tags" Target="../tags/tag125.xml"/><Relationship Id="rId9"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3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135.xml"/><Relationship Id="rId7" Type="http://schemas.openxmlformats.org/officeDocument/2006/relationships/image" Target="../media/image135.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34.png"/><Relationship Id="rId5" Type="http://schemas.openxmlformats.org/officeDocument/2006/relationships/slideLayout" Target="../slideLayouts/slideLayout2.xml"/><Relationship Id="rId4" Type="http://schemas.openxmlformats.org/officeDocument/2006/relationships/tags" Target="../tags/tag13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139.xml"/><Relationship Id="rId7" Type="http://schemas.openxmlformats.org/officeDocument/2006/relationships/image" Target="../media/image13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36.png"/><Relationship Id="rId5" Type="http://schemas.openxmlformats.org/officeDocument/2006/relationships/slideLayout" Target="../slideLayouts/slideLayout2.xml"/><Relationship Id="rId4" Type="http://schemas.openxmlformats.org/officeDocument/2006/relationships/tags" Target="../tags/tag14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6.xml"/><Relationship Id="rId16" Type="http://schemas.openxmlformats.org/officeDocument/2006/relationships/image" Target="../media/image14.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9.png"/><Relationship Id="rId5" Type="http://schemas.openxmlformats.org/officeDocument/2006/relationships/tags" Target="../tags/tag9.xml"/><Relationship Id="rId15" Type="http://schemas.openxmlformats.org/officeDocument/2006/relationships/image" Target="../media/image13.png"/><Relationship Id="rId10" Type="http://schemas.openxmlformats.org/officeDocument/2006/relationships/slideLayout" Target="../slideLayouts/slideLayout2.xml"/><Relationship Id="rId19" Type="http://schemas.openxmlformats.org/officeDocument/2006/relationships/image" Target="../media/image17.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12.png"/></Relationships>
</file>

<file path=ppt/slides/_rels/slide4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21.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tags" Target="../tags/tag15.xml"/><Relationship Id="rId16" Type="http://schemas.openxmlformats.org/officeDocument/2006/relationships/image" Target="../media/image24.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9.png"/><Relationship Id="rId5" Type="http://schemas.openxmlformats.org/officeDocument/2006/relationships/tags" Target="../tags/tag18.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7.xml"/><Relationship Id="rId9" Type="http://schemas.openxmlformats.org/officeDocument/2006/relationships/slideLayout" Target="../slideLayouts/slideLayout2.xml"/><Relationship Id="rId1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4.xml"/><Relationship Id="rId7" Type="http://schemas.openxmlformats.org/officeDocument/2006/relationships/image" Target="../media/image2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5.xml"/><Relationship Id="rId9"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36.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39.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4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43.xml"/><Relationship Id="rId7" Type="http://schemas.openxmlformats.org/officeDocument/2006/relationships/image" Target="../media/image5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
        <p:nvSpPr>
          <p:cNvPr id="3" name="Subtitle 2"/>
          <p:cNvSpPr>
            <a:spLocks noGrp="1"/>
          </p:cNvSpPr>
          <p:nvPr>
            <p:ph type="subTitle" idx="1"/>
          </p:nvPr>
        </p:nvSpPr>
        <p:spPr>
          <a:xfrm>
            <a:off x="2057400" y="3228536"/>
            <a:ext cx="7854696" cy="1876864"/>
          </a:xfrm>
        </p:spPr>
        <p:txBody>
          <a:bodyPr>
            <a:normAutofit/>
          </a:bodyPr>
          <a:lstStyle/>
          <a:p>
            <a:r>
              <a:rPr lang="en-US" dirty="0"/>
              <a:t>Chapter </a:t>
            </a:r>
            <a:r>
              <a:rPr lang="en-US" dirty="0">
                <a:latin typeface="Cambria Math" pitchFamily="18" charset="0"/>
                <a:ea typeface="Cambria Math" pitchFamily="18" charset="0"/>
              </a:rPr>
              <a:t>1</a:t>
            </a:r>
            <a:r>
              <a:rPr lang="en-US" dirty="0"/>
              <a:t>, Part I: Propositional Logic</a:t>
            </a:r>
          </a:p>
          <a:p>
            <a:r>
              <a:rPr lang="en-US" altLang="zh-CN" dirty="0"/>
              <a:t>Part II: Predicate Logic </a:t>
            </a:r>
          </a:p>
          <a:p>
            <a:r>
              <a:rPr lang="en-US" altLang="zh-CN" dirty="0"/>
              <a:t>Part III: Proofs</a:t>
            </a:r>
            <a:r>
              <a:rPr lang="en-US" dirty="0"/>
              <a:t>    </a:t>
            </a:r>
          </a:p>
        </p:txBody>
      </p:sp>
      <p:sp>
        <p:nvSpPr>
          <p:cNvPr id="5" name="灯片编号占位符 4">
            <a:extLst>
              <a:ext uri="{FF2B5EF4-FFF2-40B4-BE49-F238E27FC236}">
                <a16:creationId xmlns:a16="http://schemas.microsoft.com/office/drawing/2014/main" id="{307F16C7-D3EB-45D1-AC39-C8DDD305BFE0}"/>
              </a:ext>
            </a:extLst>
          </p:cNvPr>
          <p:cNvSpPr>
            <a:spLocks noGrp="1"/>
          </p:cNvSpPr>
          <p:nvPr>
            <p:ph type="sldNum" sz="quarter" idx="12"/>
          </p:nvPr>
        </p:nvSpPr>
        <p:spPr/>
        <p:txBody>
          <a:bodyPr/>
          <a:lstStyle/>
          <a:p>
            <a:r>
              <a:rPr lang="en-US"/>
              <a:t>111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1143000"/>
          </a:xfrm>
        </p:spPr>
        <p:txBody>
          <a:bodyPr>
            <a:normAutofit fontScale="90000"/>
          </a:bodyPr>
          <a:lstStyle/>
          <a:p>
            <a:br>
              <a:rPr lang="en-US" dirty="0"/>
            </a:br>
            <a:r>
              <a:rPr lang="en-US" dirty="0"/>
              <a:t>The Connective Or in English</a:t>
            </a:r>
          </a:p>
        </p:txBody>
      </p:sp>
      <p:sp>
        <p:nvSpPr>
          <p:cNvPr id="3" name="Content Placeholder 2"/>
          <p:cNvSpPr>
            <a:spLocks noGrp="1"/>
          </p:cNvSpPr>
          <p:nvPr>
            <p:ph idx="1"/>
          </p:nvPr>
        </p:nvSpPr>
        <p:spPr>
          <a:xfrm>
            <a:off x="1905000" y="1752600"/>
            <a:ext cx="8229600" cy="4724400"/>
          </a:xfrm>
        </p:spPr>
        <p:txBody>
          <a:bodyPr/>
          <a:lstStyle/>
          <a:p>
            <a:r>
              <a:rPr lang="en-US" dirty="0"/>
              <a:t>In English “or” has two distinct meanings.</a:t>
            </a:r>
          </a:p>
          <a:p>
            <a:pPr lvl="1"/>
            <a:r>
              <a:rPr lang="en-US" sz="1800" dirty="0"/>
              <a:t> “Inclusive Or”  - In the sentence “Students who have taken CS</a:t>
            </a:r>
            <a:r>
              <a:rPr lang="en-US" sz="1800" dirty="0">
                <a:latin typeface="Cambria Math" pitchFamily="18" charset="0"/>
                <a:ea typeface="Cambria Math" pitchFamily="18" charset="0"/>
              </a:rPr>
              <a:t>202 </a:t>
            </a:r>
            <a:r>
              <a:rPr lang="en-US" sz="1800" dirty="0"/>
              <a:t>or Math</a:t>
            </a:r>
            <a:r>
              <a:rPr lang="en-US" sz="1800" dirty="0">
                <a:latin typeface="Cambria Math" pitchFamily="18" charset="0"/>
                <a:ea typeface="Cambria Math" pitchFamily="18" charset="0"/>
              </a:rPr>
              <a:t>120</a:t>
            </a:r>
            <a:r>
              <a:rPr lang="en-US" sz="1800" dirty="0"/>
              <a:t> may take this class,” we assume that students need to have taken one of the prerequisites, but may have taken both. This is the meaning of </a:t>
            </a:r>
            <a:r>
              <a:rPr lang="en-US" sz="1800" dirty="0">
                <a:latin typeface="Cambria Math" pitchFamily="18" charset="0"/>
                <a:ea typeface="Cambria Math" pitchFamily="18" charset="0"/>
              </a:rPr>
              <a:t>disjunction. For </a:t>
            </a:r>
            <a:r>
              <a:rPr lang="en-US" sz="1800" i="1" dirty="0">
                <a:latin typeface="Cambria Math" pitchFamily="18" charset="0"/>
                <a:ea typeface="Cambria Math" pitchFamily="18" charset="0"/>
              </a:rPr>
              <a:t>p </a:t>
            </a:r>
            <a:r>
              <a:rPr lang="en-US" sz="1800" dirty="0">
                <a:latin typeface="Cambria Math"/>
                <a:ea typeface="Cambria Math"/>
              </a:rPr>
              <a:t>∨</a:t>
            </a:r>
            <a:r>
              <a:rPr lang="en-US" sz="1800" i="1" dirty="0">
                <a:latin typeface="Cambria Math"/>
                <a:ea typeface="Cambria Math"/>
              </a:rPr>
              <a:t>q</a:t>
            </a:r>
            <a:r>
              <a:rPr lang="en-US" sz="1800" dirty="0">
                <a:latin typeface="Cambria Math" pitchFamily="18" charset="0"/>
                <a:ea typeface="Cambria Math" pitchFamily="18" charset="0"/>
              </a:rPr>
              <a:t>  to be true, either one or both of </a:t>
            </a:r>
            <a:r>
              <a:rPr lang="en-US" sz="1800" i="1" dirty="0">
                <a:latin typeface="Cambria Math" pitchFamily="18" charset="0"/>
                <a:ea typeface="Cambria Math" pitchFamily="18" charset="0"/>
              </a:rPr>
              <a:t>p</a:t>
            </a:r>
            <a:r>
              <a:rPr lang="en-US" sz="1800" dirty="0">
                <a:latin typeface="Cambria Math" pitchFamily="18" charset="0"/>
                <a:ea typeface="Cambria Math" pitchFamily="18" charset="0"/>
              </a:rPr>
              <a:t> and </a:t>
            </a:r>
            <a:r>
              <a:rPr lang="en-US" sz="1800" i="1" dirty="0">
                <a:latin typeface="Cambria Math" pitchFamily="18" charset="0"/>
                <a:ea typeface="Cambria Math" pitchFamily="18" charset="0"/>
              </a:rPr>
              <a:t>q </a:t>
            </a:r>
            <a:r>
              <a:rPr lang="en-US" sz="1800" dirty="0">
                <a:latin typeface="Cambria Math" pitchFamily="18" charset="0"/>
                <a:ea typeface="Cambria Math" pitchFamily="18" charset="0"/>
              </a:rPr>
              <a:t>must be true.</a:t>
            </a:r>
            <a:endParaRPr lang="en-US" sz="1800" dirty="0"/>
          </a:p>
          <a:p>
            <a:pPr lvl="1"/>
            <a:r>
              <a:rPr lang="en-US" sz="1800" dirty="0"/>
              <a:t>“Exclusive Or”  - When reading the sentence “Soup or salad comes with this entrée,” we do not expect to be able to get both soup and salad. This is the meaning of Exclusive Or (</a:t>
            </a:r>
            <a:r>
              <a:rPr lang="en-US" sz="1800" dirty="0" err="1"/>
              <a:t>Xor</a:t>
            </a:r>
            <a:r>
              <a:rPr lang="en-US" sz="1800" dirty="0"/>
              <a:t>). In </a:t>
            </a:r>
            <a:r>
              <a:rPr lang="en-US" sz="1800" i="1" dirty="0"/>
              <a:t>p</a:t>
            </a:r>
            <a:r>
              <a:rPr lang="en-US" sz="1800" dirty="0">
                <a:latin typeface="Cambria Math"/>
                <a:ea typeface="Cambria Math"/>
              </a:rPr>
              <a:t> ⊕ </a:t>
            </a:r>
            <a:r>
              <a:rPr lang="en-US" sz="1800" i="1" dirty="0">
                <a:latin typeface="Cambria Math"/>
                <a:ea typeface="Cambria Math"/>
              </a:rPr>
              <a:t>q , </a:t>
            </a:r>
            <a:r>
              <a:rPr lang="en-US" sz="1800" dirty="0">
                <a:ea typeface="Cambria Math"/>
              </a:rPr>
              <a:t>one of </a:t>
            </a:r>
            <a:r>
              <a:rPr lang="en-US" sz="1800" i="1" dirty="0">
                <a:ea typeface="Cambria Math"/>
              </a:rPr>
              <a:t>p</a:t>
            </a:r>
            <a:r>
              <a:rPr lang="en-US" sz="1800" dirty="0">
                <a:ea typeface="Cambria Math"/>
              </a:rPr>
              <a:t> and </a:t>
            </a:r>
            <a:r>
              <a:rPr lang="en-US" sz="1800" i="1" dirty="0">
                <a:ea typeface="Cambria Math"/>
              </a:rPr>
              <a:t>q</a:t>
            </a:r>
            <a:r>
              <a:rPr lang="en-US" sz="1800" dirty="0">
                <a:ea typeface="Cambria Math"/>
              </a:rPr>
              <a:t> must be true</a:t>
            </a:r>
            <a:r>
              <a:rPr lang="en-US" sz="1800" dirty="0">
                <a:latin typeface="Cambria Math"/>
                <a:ea typeface="Cambria Math"/>
              </a:rPr>
              <a:t>, but not both.  The truth table for ⊕ is:</a:t>
            </a:r>
            <a:endParaRPr lang="en-US" sz="1800" i="1" dirty="0"/>
          </a:p>
          <a:p>
            <a:pPr lvl="1"/>
            <a:endParaRPr lang="en-US" sz="1800" dirty="0"/>
          </a:p>
        </p:txBody>
      </p:sp>
      <p:graphicFrame>
        <p:nvGraphicFramePr>
          <p:cNvPr id="4" name="Content Placeholder 3"/>
          <p:cNvGraphicFramePr>
            <a:graphicFrameLocks/>
          </p:cNvGraphicFramePr>
          <p:nvPr/>
        </p:nvGraphicFramePr>
        <p:xfrm>
          <a:off x="3429000" y="4648200"/>
          <a:ext cx="4648200" cy="1828800"/>
        </p:xfrm>
        <a:graphic>
          <a:graphicData uri="http://schemas.openxmlformats.org/drawingml/2006/table">
            <a:tbl>
              <a:tblPr firstRow="1" bandRow="1">
                <a:tableStyleId>{5C22544A-7EE6-4342-B048-85BDC9FD1C3A}</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274320">
                <a:tc>
                  <a:txBody>
                    <a:bodyPr/>
                    <a:lstStyle/>
                    <a:p>
                      <a:r>
                        <a:rPr lang="en-US" i="1" dirty="0">
                          <a:latin typeface="Cambria Math" pitchFamily="18" charset="0"/>
                          <a:ea typeface="Cambria Math" pitchFamily="18" charset="0"/>
                        </a:rPr>
                        <a:t>p </a:t>
                      </a:r>
                      <a:endParaRPr lang="en-US" dirty="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q</a:t>
                      </a:r>
                      <a:endParaRPr lang="en-US" dirty="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p </a:t>
                      </a:r>
                      <a:r>
                        <a:rPr lang="en-US" i="0" dirty="0">
                          <a:latin typeface="Cambria Math"/>
                          <a:ea typeface="Cambria Math"/>
                        </a:rPr>
                        <a:t>⊕</a:t>
                      </a:r>
                      <a:r>
                        <a:rPr lang="en-US" i="1" dirty="0">
                          <a:latin typeface="Cambria Math" pitchFamily="18" charset="0"/>
                          <a:ea typeface="Cambria Math" pitchFamily="18" charset="0"/>
                        </a:rPr>
                        <a:t>q</a:t>
                      </a:r>
                      <a:endParaRPr lang="en-US" dirty="0"/>
                    </a:p>
                  </a:txBody>
                  <a:tcPr marL="91441" marR="91441"/>
                </a:tc>
                <a:extLst>
                  <a:ext uri="{0D108BD9-81ED-4DB2-BD59-A6C34878D82A}">
                    <a16:rowId xmlns:a16="http://schemas.microsoft.com/office/drawing/2014/main" val="10000"/>
                  </a:ext>
                </a:extLst>
              </a:tr>
              <a:tr h="274320">
                <a:tc>
                  <a:txBody>
                    <a:bodyPr/>
                    <a:lstStyle/>
                    <a:p>
                      <a:r>
                        <a:rPr lang="en-US" dirty="0"/>
                        <a:t>T</a:t>
                      </a:r>
                    </a:p>
                  </a:txBody>
                  <a:tcPr marL="91441" marR="91441"/>
                </a:tc>
                <a:tc>
                  <a:txBody>
                    <a:bodyPr/>
                    <a:lstStyle/>
                    <a:p>
                      <a:r>
                        <a:rPr lang="en-US" dirty="0"/>
                        <a:t>T</a:t>
                      </a:r>
                    </a:p>
                  </a:txBody>
                  <a:tcPr marL="91441" marR="91441"/>
                </a:tc>
                <a:tc>
                  <a:txBody>
                    <a:bodyPr/>
                    <a:lstStyle/>
                    <a:p>
                      <a:r>
                        <a:rPr lang="en-US" dirty="0"/>
                        <a:t>F</a:t>
                      </a:r>
                    </a:p>
                  </a:txBody>
                  <a:tcPr marL="91441" marR="91441"/>
                </a:tc>
                <a:extLst>
                  <a:ext uri="{0D108BD9-81ED-4DB2-BD59-A6C34878D82A}">
                    <a16:rowId xmlns:a16="http://schemas.microsoft.com/office/drawing/2014/main" val="10001"/>
                  </a:ext>
                </a:extLst>
              </a:tr>
              <a:tr h="274320">
                <a:tc>
                  <a:txBody>
                    <a:bodyPr/>
                    <a:lstStyle/>
                    <a:p>
                      <a:r>
                        <a:rPr lang="en-US" dirty="0"/>
                        <a:t>T</a:t>
                      </a:r>
                    </a:p>
                  </a:txBody>
                  <a:tcPr marL="91441" marR="91441"/>
                </a:tc>
                <a:tc>
                  <a:txBody>
                    <a:bodyPr/>
                    <a:lstStyle/>
                    <a:p>
                      <a:r>
                        <a:rPr lang="en-US" dirty="0"/>
                        <a:t>F</a:t>
                      </a:r>
                    </a:p>
                  </a:txBody>
                  <a:tcPr marL="91441" marR="91441"/>
                </a:tc>
                <a:tc>
                  <a:txBody>
                    <a:bodyPr/>
                    <a:lstStyle/>
                    <a:p>
                      <a:r>
                        <a:rPr lang="en-US" dirty="0"/>
                        <a:t>T</a:t>
                      </a:r>
                    </a:p>
                  </a:txBody>
                  <a:tcPr marL="91441" marR="91441"/>
                </a:tc>
                <a:extLst>
                  <a:ext uri="{0D108BD9-81ED-4DB2-BD59-A6C34878D82A}">
                    <a16:rowId xmlns:a16="http://schemas.microsoft.com/office/drawing/2014/main" val="10002"/>
                  </a:ext>
                </a:extLst>
              </a:tr>
              <a:tr h="274320">
                <a:tc>
                  <a:txBody>
                    <a:bodyPr/>
                    <a:lstStyle/>
                    <a:p>
                      <a:r>
                        <a:rPr lang="en-US" dirty="0"/>
                        <a:t>F</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3"/>
                  </a:ext>
                </a:extLst>
              </a:tr>
              <a:tr h="274320">
                <a:tc>
                  <a:txBody>
                    <a:bodyPr/>
                    <a:lstStyle/>
                    <a:p>
                      <a:r>
                        <a:rPr lang="en-US" dirty="0"/>
                        <a:t>F</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A33AB81C-270D-4E66-9B2F-5B5985ADEC66}"/>
              </a:ext>
            </a:extLst>
          </p:cNvPr>
          <p:cNvSpPr>
            <a:spLocks noGrp="1"/>
          </p:cNvSpPr>
          <p:nvPr>
            <p:ph type="sldNum" sz="quarter" idx="12"/>
          </p:nvPr>
        </p:nvSpPr>
        <p:spPr/>
        <p:txBody>
          <a:bodyPr/>
          <a:lstStyle/>
          <a:p>
            <a:fld id="{9CA217EF-0505-4C33-BB20-8A8DF2039023}"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Predicates </a:t>
            </a:r>
          </a:p>
          <a:p>
            <a:r>
              <a:rPr lang="en-US" dirty="0"/>
              <a:t>Variables</a:t>
            </a:r>
          </a:p>
          <a:p>
            <a:r>
              <a:rPr lang="en-US" dirty="0"/>
              <a:t>Quantifiers</a:t>
            </a:r>
          </a:p>
          <a:p>
            <a:pPr lvl="1"/>
            <a:r>
              <a:rPr lang="en-US" dirty="0"/>
              <a:t>Universal Quantifier</a:t>
            </a:r>
          </a:p>
          <a:p>
            <a:pPr lvl="1"/>
            <a:r>
              <a:rPr lang="en-US" dirty="0"/>
              <a:t>Existential Quantifier</a:t>
            </a:r>
          </a:p>
          <a:p>
            <a:r>
              <a:rPr lang="en-US" dirty="0"/>
              <a:t>Negating Quantifiers</a:t>
            </a:r>
          </a:p>
          <a:p>
            <a:pPr lvl="1"/>
            <a:r>
              <a:rPr lang="en-US" dirty="0"/>
              <a:t>De Morgan’s Laws for Quantifiers</a:t>
            </a:r>
          </a:p>
          <a:p>
            <a:r>
              <a:rPr lang="en-US" dirty="0"/>
              <a:t>Translating English to Logic</a:t>
            </a:r>
          </a:p>
          <a:p>
            <a:r>
              <a:rPr lang="en-US" dirty="0"/>
              <a:t>Logic Programming (</a:t>
            </a:r>
            <a:r>
              <a:rPr lang="en-US" i="1" dirty="0"/>
              <a:t>optional</a:t>
            </a:r>
            <a:r>
              <a:rPr lang="en-US" dirty="0"/>
              <a:t>)</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D6991BF9-015B-4699-B5E3-30DE4DCE8720}"/>
              </a:ext>
            </a:extLst>
          </p:cNvPr>
          <p:cNvSpPr>
            <a:spLocks noGrp="1"/>
          </p:cNvSpPr>
          <p:nvPr>
            <p:ph type="sldNum" sz="quarter" idx="12"/>
          </p:nvPr>
        </p:nvSpPr>
        <p:spPr/>
        <p:txBody>
          <a:bodyPr/>
          <a:lstStyle/>
          <a:p>
            <a:fld id="{9CA217EF-0505-4C33-BB20-8A8DF2039023}" type="slidenum">
              <a:rPr lang="en-US" smtClean="0"/>
              <a:pPr/>
              <a:t>100</a:t>
            </a:fld>
            <a:endParaRPr lang="en-US"/>
          </a:p>
        </p:txBody>
      </p:sp>
    </p:spTree>
    <p:extLst>
      <p:ext uri="{BB962C8B-B14F-4D97-AF65-F5344CB8AC3E}">
        <p14:creationId xmlns:p14="http://schemas.microsoft.com/office/powerpoint/2010/main" val="16130009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Propositional Logic Not Enough</a:t>
            </a:r>
          </a:p>
        </p:txBody>
      </p:sp>
      <p:sp>
        <p:nvSpPr>
          <p:cNvPr id="3" name="Content Placeholder 2"/>
          <p:cNvSpPr>
            <a:spLocks noGrp="1"/>
          </p:cNvSpPr>
          <p:nvPr>
            <p:ph idx="1"/>
          </p:nvPr>
        </p:nvSpPr>
        <p:spPr/>
        <p:txBody>
          <a:bodyPr>
            <a:normAutofit/>
          </a:bodyPr>
          <a:lstStyle/>
          <a:p>
            <a:r>
              <a:rPr lang="en-US" dirty="0"/>
              <a:t>If we have: </a:t>
            </a:r>
          </a:p>
          <a:p>
            <a:pPr lvl="1">
              <a:buNone/>
            </a:pPr>
            <a:r>
              <a:rPr lang="en-US" dirty="0"/>
              <a:t>“All men are mortal.”</a:t>
            </a:r>
          </a:p>
          <a:p>
            <a:pPr lvl="1">
              <a:buNone/>
            </a:pPr>
            <a:r>
              <a:rPr lang="en-US" dirty="0"/>
              <a:t>“Socrates is a man.”</a:t>
            </a:r>
          </a:p>
          <a:p>
            <a:r>
              <a:rPr lang="en-US" dirty="0"/>
              <a:t>Does it follow that “Socrates is mortal?”</a:t>
            </a:r>
          </a:p>
          <a:p>
            <a:r>
              <a:rPr lang="en-US" dirty="0"/>
              <a:t>Can’t  be represented in propositional logic. Need a language that talks about objects, their properties, and their relations. </a:t>
            </a:r>
          </a:p>
          <a:p>
            <a:r>
              <a:rPr lang="en-US" dirty="0"/>
              <a:t>Later we’ll see how to draw inferences. </a:t>
            </a:r>
          </a:p>
        </p:txBody>
      </p:sp>
      <p:sp>
        <p:nvSpPr>
          <p:cNvPr id="5" name="灯片编号占位符 4">
            <a:extLst>
              <a:ext uri="{FF2B5EF4-FFF2-40B4-BE49-F238E27FC236}">
                <a16:creationId xmlns:a16="http://schemas.microsoft.com/office/drawing/2014/main" id="{6F7F6B0A-5615-4604-B1F7-68D795CBF8EB}"/>
              </a:ext>
            </a:extLst>
          </p:cNvPr>
          <p:cNvSpPr>
            <a:spLocks noGrp="1"/>
          </p:cNvSpPr>
          <p:nvPr>
            <p:ph type="sldNum" sz="quarter" idx="12"/>
          </p:nvPr>
        </p:nvSpPr>
        <p:spPr/>
        <p:txBody>
          <a:bodyPr/>
          <a:lstStyle/>
          <a:p>
            <a:fld id="{9CA217EF-0505-4C33-BB20-8A8DF2039023}" type="slidenum">
              <a:rPr lang="en-US" smtClean="0"/>
              <a:pPr/>
              <a:t>101</a:t>
            </a:fld>
            <a:endParaRPr lang="en-US"/>
          </a:p>
        </p:txBody>
      </p:sp>
    </p:spTree>
    <p:extLst>
      <p:ext uri="{BB962C8B-B14F-4D97-AF65-F5344CB8AC3E}">
        <p14:creationId xmlns:p14="http://schemas.microsoft.com/office/powerpoint/2010/main" val="2253275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Predicate Logic</a:t>
            </a:r>
          </a:p>
        </p:txBody>
      </p:sp>
      <p:sp>
        <p:nvSpPr>
          <p:cNvPr id="3" name="Content Placeholder 2"/>
          <p:cNvSpPr>
            <a:spLocks noGrp="1"/>
          </p:cNvSpPr>
          <p:nvPr>
            <p:ph idx="1"/>
          </p:nvPr>
        </p:nvSpPr>
        <p:spPr/>
        <p:txBody>
          <a:bodyPr>
            <a:normAutofit/>
          </a:bodyPr>
          <a:lstStyle/>
          <a:p>
            <a:r>
              <a:rPr lang="en-US" dirty="0"/>
              <a:t>Predicate logic uses the following new features:</a:t>
            </a:r>
          </a:p>
          <a:p>
            <a:pPr lvl="1"/>
            <a:r>
              <a:rPr lang="en-US" dirty="0"/>
              <a:t>Variables:   </a:t>
            </a:r>
            <a:r>
              <a:rPr lang="en-US" i="1" dirty="0"/>
              <a:t>x</a:t>
            </a:r>
            <a:r>
              <a:rPr lang="en-US" dirty="0"/>
              <a:t>, </a:t>
            </a:r>
            <a:r>
              <a:rPr lang="en-US" i="1" dirty="0"/>
              <a:t>y</a:t>
            </a:r>
            <a:r>
              <a:rPr lang="en-US" dirty="0"/>
              <a:t>, </a:t>
            </a:r>
            <a:r>
              <a:rPr lang="en-US" i="1" dirty="0"/>
              <a:t>z</a:t>
            </a:r>
          </a:p>
          <a:p>
            <a:pPr lvl="1"/>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r>
              <a:rPr lang="en-US" dirty="0"/>
              <a:t>Quantifiers (</a:t>
            </a:r>
            <a:r>
              <a:rPr lang="en-US" i="1" dirty="0"/>
              <a:t>to be covered in a few slides</a:t>
            </a:r>
            <a:r>
              <a:rPr lang="en-US" dirty="0"/>
              <a:t>):</a:t>
            </a:r>
          </a:p>
          <a:p>
            <a:r>
              <a:rPr lang="en-US" i="1" dirty="0"/>
              <a:t>Propositional functions</a:t>
            </a:r>
            <a:r>
              <a:rPr lang="en-US" dirty="0"/>
              <a:t> are a generalization of propositions. </a:t>
            </a:r>
          </a:p>
          <a:p>
            <a:pPr lvl="1"/>
            <a:r>
              <a:rPr lang="en-US" dirty="0"/>
              <a:t>They contain variables and a predicate, e.g., </a:t>
            </a:r>
            <a:r>
              <a:rPr lang="en-US" i="1" dirty="0"/>
              <a:t>P</a:t>
            </a:r>
            <a:r>
              <a:rPr lang="en-US" dirty="0"/>
              <a:t>(</a:t>
            </a:r>
            <a:r>
              <a:rPr lang="en-US" i="1" dirty="0"/>
              <a:t>x</a:t>
            </a:r>
            <a:r>
              <a:rPr lang="en-US" dirty="0"/>
              <a:t>)</a:t>
            </a:r>
          </a:p>
          <a:p>
            <a:pPr lvl="1"/>
            <a:r>
              <a:rPr lang="en-US" dirty="0"/>
              <a:t>Variables can be replaced by elements from their </a:t>
            </a:r>
            <a:r>
              <a:rPr lang="en-US" i="1" dirty="0"/>
              <a:t>domain</a:t>
            </a:r>
            <a:r>
              <a:rPr lang="en-US" dirty="0"/>
              <a:t>.</a:t>
            </a:r>
          </a:p>
          <a:p>
            <a:pPr lvl="1"/>
            <a:endParaRPr lang="en-US" dirty="0"/>
          </a:p>
        </p:txBody>
      </p:sp>
      <p:sp>
        <p:nvSpPr>
          <p:cNvPr id="5" name="灯片编号占位符 4">
            <a:extLst>
              <a:ext uri="{FF2B5EF4-FFF2-40B4-BE49-F238E27FC236}">
                <a16:creationId xmlns:a16="http://schemas.microsoft.com/office/drawing/2014/main" id="{64C8A461-6059-4E1D-90C9-20D5E3013AB7}"/>
              </a:ext>
            </a:extLst>
          </p:cNvPr>
          <p:cNvSpPr>
            <a:spLocks noGrp="1"/>
          </p:cNvSpPr>
          <p:nvPr>
            <p:ph type="sldNum" sz="quarter" idx="12"/>
          </p:nvPr>
        </p:nvSpPr>
        <p:spPr/>
        <p:txBody>
          <a:bodyPr/>
          <a:lstStyle/>
          <a:p>
            <a:fld id="{9CA217EF-0505-4C33-BB20-8A8DF2039023}" type="slidenum">
              <a:rPr lang="en-US" smtClean="0"/>
              <a:pPr/>
              <a:t>102</a:t>
            </a:fld>
            <a:endParaRPr lang="en-US"/>
          </a:p>
        </p:txBody>
      </p:sp>
    </p:spTree>
    <p:extLst>
      <p:ext uri="{BB962C8B-B14F-4D97-AF65-F5344CB8AC3E}">
        <p14:creationId xmlns:p14="http://schemas.microsoft.com/office/powerpoint/2010/main" val="114114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Functions</a:t>
            </a:r>
          </a:p>
        </p:txBody>
      </p:sp>
      <p:sp>
        <p:nvSpPr>
          <p:cNvPr id="3" name="Content Placeholder 2"/>
          <p:cNvSpPr>
            <a:spLocks noGrp="1"/>
          </p:cNvSpPr>
          <p:nvPr>
            <p:ph idx="1"/>
          </p:nvPr>
        </p:nvSpPr>
        <p:spPr/>
        <p:txBody>
          <a:bodyPr>
            <a:normAutofit lnSpcReduction="10000"/>
          </a:bodyPr>
          <a:lstStyle/>
          <a:p>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None/>
            </a:pPr>
            <a:r>
              <a:rPr lang="en-US" dirty="0"/>
              <a:t>P(-</a:t>
            </a:r>
            <a:r>
              <a:rPr lang="en-US" dirty="0">
                <a:latin typeface="Cambria Math" pitchFamily="18" charset="0"/>
                <a:ea typeface="Cambria Math" pitchFamily="18" charset="0"/>
              </a:rPr>
              <a:t>3</a:t>
            </a:r>
            <a:r>
              <a:rPr lang="en-US" dirty="0"/>
              <a:t>)   is false.</a:t>
            </a:r>
          </a:p>
          <a:p>
            <a:pPr marL="850392" lvl="1" indent="-457200">
              <a:buNone/>
            </a:pPr>
            <a:r>
              <a:rPr lang="en-US" dirty="0"/>
              <a:t>P(</a:t>
            </a:r>
            <a:r>
              <a:rPr lang="en-US" dirty="0">
                <a:latin typeface="Cambria Math" pitchFamily="18" charset="0"/>
                <a:ea typeface="Cambria Math" pitchFamily="18" charset="0"/>
              </a:rPr>
              <a:t>0</a:t>
            </a:r>
            <a:r>
              <a:rPr lang="en-US" dirty="0"/>
              <a:t>)   is false.</a:t>
            </a:r>
          </a:p>
          <a:p>
            <a:pPr marL="850392" lvl="1" indent="-457200">
              <a:buNone/>
            </a:pPr>
            <a:r>
              <a:rPr lang="en-US" dirty="0"/>
              <a:t>P(</a:t>
            </a:r>
            <a:r>
              <a:rPr lang="en-US" dirty="0">
                <a:latin typeface="Cambria Math" pitchFamily="18" charset="0"/>
                <a:ea typeface="Cambria Math" pitchFamily="18" charset="0"/>
              </a:rPr>
              <a:t>3</a:t>
            </a:r>
            <a:r>
              <a:rPr lang="en-US" dirty="0"/>
              <a:t>)  is true. </a:t>
            </a:r>
          </a:p>
          <a:p>
            <a:r>
              <a:rPr lang="en-US" dirty="0"/>
              <a:t>Often the domain is denoted by </a:t>
            </a:r>
            <a:r>
              <a:rPr lang="en-US" i="1" dirty="0"/>
              <a:t>U</a:t>
            </a:r>
            <a:r>
              <a:rPr lang="en-US" dirty="0"/>
              <a:t>. So in this example </a:t>
            </a:r>
            <a:r>
              <a:rPr lang="en-US" i="1" dirty="0"/>
              <a:t>U</a:t>
            </a:r>
            <a:r>
              <a:rPr lang="en-US" dirty="0"/>
              <a:t> is the integers.</a:t>
            </a:r>
          </a:p>
          <a:p>
            <a:endParaRPr lang="en-US" dirty="0"/>
          </a:p>
        </p:txBody>
      </p:sp>
      <p:sp>
        <p:nvSpPr>
          <p:cNvPr id="5" name="灯片编号占位符 4">
            <a:extLst>
              <a:ext uri="{FF2B5EF4-FFF2-40B4-BE49-F238E27FC236}">
                <a16:creationId xmlns:a16="http://schemas.microsoft.com/office/drawing/2014/main" id="{CF74FB15-0704-498F-8DC4-A42B7E5CC499}"/>
              </a:ext>
            </a:extLst>
          </p:cNvPr>
          <p:cNvSpPr>
            <a:spLocks noGrp="1"/>
          </p:cNvSpPr>
          <p:nvPr>
            <p:ph type="sldNum" sz="quarter" idx="12"/>
          </p:nvPr>
        </p:nvSpPr>
        <p:spPr/>
        <p:txBody>
          <a:bodyPr/>
          <a:lstStyle/>
          <a:p>
            <a:fld id="{9CA217EF-0505-4C33-BB20-8A8DF2039023}" type="slidenum">
              <a:rPr lang="en-US" smtClean="0"/>
              <a:pPr/>
              <a:t>103</a:t>
            </a:fld>
            <a:endParaRPr lang="en-US"/>
          </a:p>
        </p:txBody>
      </p:sp>
    </p:spTree>
    <p:extLst>
      <p:ext uri="{BB962C8B-B14F-4D97-AF65-F5344CB8AC3E}">
        <p14:creationId xmlns:p14="http://schemas.microsoft.com/office/powerpoint/2010/main" val="21719262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Propositional Functions</a:t>
            </a:r>
          </a:p>
        </p:txBody>
      </p:sp>
      <p:sp>
        <p:nvSpPr>
          <p:cNvPr id="3" name="Content Placeholder 2"/>
          <p:cNvSpPr>
            <a:spLocks noGrp="1"/>
          </p:cNvSpPr>
          <p:nvPr>
            <p:ph idx="1"/>
          </p:nvPr>
        </p:nvSpPr>
        <p:spPr/>
        <p:txBody>
          <a:bodyPr>
            <a:normAutofit fontScale="77500" lnSpcReduction="20000"/>
          </a:bodyPr>
          <a:lstStyle/>
          <a:p>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None/>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None/>
            </a:pPr>
            <a:r>
              <a:rPr lang="en-US" b="1" dirty="0"/>
              <a:t>Solution:  F</a:t>
            </a:r>
          </a:p>
          <a:p>
            <a:pPr lvl="1">
              <a:buNone/>
            </a:pPr>
            <a:r>
              <a:rPr lang="en-US" dirty="0"/>
              <a:t>R(</a:t>
            </a:r>
            <a:r>
              <a:rPr lang="en-US" dirty="0">
                <a:latin typeface="Cambria Math" pitchFamily="18" charset="0"/>
                <a:ea typeface="Cambria Math" pitchFamily="18" charset="0"/>
              </a:rPr>
              <a:t>3,4,7</a:t>
            </a:r>
            <a:r>
              <a:rPr lang="en-US" dirty="0"/>
              <a:t>)</a:t>
            </a:r>
          </a:p>
          <a:p>
            <a:pPr lvl="2">
              <a:buNone/>
            </a:pPr>
            <a:r>
              <a:rPr lang="en-US" b="1" dirty="0"/>
              <a:t>Solution: T</a:t>
            </a:r>
            <a:endParaRPr lang="en-US" dirty="0"/>
          </a:p>
          <a:p>
            <a:pPr lvl="1">
              <a:buNone/>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None/>
            </a:pPr>
            <a:r>
              <a:rPr lang="en-US" b="1" dirty="0"/>
              <a:t>Solution: Not a Proposition</a:t>
            </a:r>
          </a:p>
          <a:p>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None/>
            </a:pPr>
            <a:r>
              <a:rPr lang="en-US" dirty="0"/>
              <a:t>Q(</a:t>
            </a:r>
            <a:r>
              <a:rPr lang="en-US" dirty="0">
                <a:latin typeface="Cambria Math" pitchFamily="18" charset="0"/>
                <a:ea typeface="Cambria Math" pitchFamily="18" charset="0"/>
              </a:rPr>
              <a:t>2,-1,3</a:t>
            </a:r>
            <a:r>
              <a:rPr lang="en-US" dirty="0"/>
              <a:t>)</a:t>
            </a:r>
          </a:p>
          <a:p>
            <a:pPr lvl="2">
              <a:buNone/>
            </a:pPr>
            <a:r>
              <a:rPr lang="en-US" b="1" dirty="0"/>
              <a:t> Solution:  T</a:t>
            </a:r>
          </a:p>
          <a:p>
            <a:pPr lvl="1">
              <a:buNone/>
            </a:pPr>
            <a:r>
              <a:rPr lang="en-US" dirty="0"/>
              <a:t>Q(</a:t>
            </a:r>
            <a:r>
              <a:rPr lang="en-US" dirty="0">
                <a:latin typeface="Cambria Math" pitchFamily="18" charset="0"/>
                <a:ea typeface="Cambria Math" pitchFamily="18" charset="0"/>
              </a:rPr>
              <a:t>3,4,7</a:t>
            </a:r>
            <a:r>
              <a:rPr lang="en-US" dirty="0"/>
              <a:t>)</a:t>
            </a:r>
          </a:p>
          <a:p>
            <a:pPr lvl="2">
              <a:buNone/>
            </a:pPr>
            <a:r>
              <a:rPr lang="en-US" b="1" dirty="0"/>
              <a:t> Solution: F</a:t>
            </a:r>
            <a:endParaRPr lang="en-US" dirty="0"/>
          </a:p>
          <a:p>
            <a:pPr lvl="1">
              <a:buNone/>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None/>
            </a:pPr>
            <a:r>
              <a:rPr lang="en-US" b="1" dirty="0"/>
              <a:t> Solution:  Not a Proposition</a:t>
            </a:r>
          </a:p>
          <a:p>
            <a:endParaRPr lang="en-US" dirty="0"/>
          </a:p>
          <a:p>
            <a:endParaRPr lang="en-US" dirty="0"/>
          </a:p>
        </p:txBody>
      </p:sp>
      <p:sp>
        <p:nvSpPr>
          <p:cNvPr id="5" name="灯片编号占位符 4">
            <a:extLst>
              <a:ext uri="{FF2B5EF4-FFF2-40B4-BE49-F238E27FC236}">
                <a16:creationId xmlns:a16="http://schemas.microsoft.com/office/drawing/2014/main" id="{A23C7A54-1422-45C2-B978-18E382EA00D6}"/>
              </a:ext>
            </a:extLst>
          </p:cNvPr>
          <p:cNvSpPr>
            <a:spLocks noGrp="1"/>
          </p:cNvSpPr>
          <p:nvPr>
            <p:ph type="sldNum" sz="quarter" idx="12"/>
          </p:nvPr>
        </p:nvSpPr>
        <p:spPr/>
        <p:txBody>
          <a:bodyPr/>
          <a:lstStyle/>
          <a:p>
            <a:fld id="{9CA217EF-0505-4C33-BB20-8A8DF2039023}" type="slidenum">
              <a:rPr lang="en-US" smtClean="0"/>
              <a:pPr/>
              <a:t>104</a:t>
            </a:fld>
            <a:endParaRPr lang="en-US"/>
          </a:p>
        </p:txBody>
      </p:sp>
    </p:spTree>
    <p:custDataLst>
      <p:tags r:id="rId1"/>
    </p:custDataLst>
    <p:extLst>
      <p:ext uri="{BB962C8B-B14F-4D97-AF65-F5344CB8AC3E}">
        <p14:creationId xmlns:p14="http://schemas.microsoft.com/office/powerpoint/2010/main" val="1580812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Compound Expressions</a:t>
            </a:r>
          </a:p>
        </p:txBody>
      </p:sp>
      <p:sp>
        <p:nvSpPr>
          <p:cNvPr id="3" name="Content Placeholder 2"/>
          <p:cNvSpPr>
            <a:spLocks noGrp="1"/>
          </p:cNvSpPr>
          <p:nvPr>
            <p:ph idx="1"/>
          </p:nvPr>
        </p:nvSpPr>
        <p:spPr/>
        <p:txBody>
          <a:bodyPr>
            <a:normAutofit fontScale="92500" lnSpcReduction="20000"/>
          </a:bodyPr>
          <a:lstStyle/>
          <a:p>
            <a:r>
              <a:rPr lang="en-US" dirty="0"/>
              <a:t>Connectives from propositional logic carry over to predicate logic. </a:t>
            </a:r>
          </a:p>
          <a:p>
            <a:r>
              <a:rPr lang="en-US" dirty="0"/>
              <a:t>If </a:t>
            </a:r>
            <a:r>
              <a:rPr lang="en-US" i="1" dirty="0"/>
              <a:t>P(x)</a:t>
            </a:r>
            <a:r>
              <a:rPr lang="en-US" dirty="0"/>
              <a:t> denotes  “</a:t>
            </a:r>
            <a:r>
              <a:rPr lang="en-US" i="1" dirty="0"/>
              <a:t>x</a:t>
            </a:r>
            <a:r>
              <a:rPr lang="en-US" dirty="0"/>
              <a:t> &gt; </a:t>
            </a:r>
            <a:r>
              <a:rPr lang="en-US" dirty="0">
                <a:latin typeface="Cambria Math" pitchFamily="18" charset="0"/>
                <a:ea typeface="Cambria Math" pitchFamily="18" charset="0"/>
              </a:rPr>
              <a:t>0,”</a:t>
            </a:r>
            <a:r>
              <a:rPr lang="en-US" dirty="0"/>
              <a:t> find these truth values:</a:t>
            </a:r>
          </a:p>
          <a:p>
            <a:pPr lvl="1">
              <a:buNone/>
            </a:pPr>
            <a:r>
              <a:rPr lang="en-US" dirty="0"/>
              <a:t>P(</a:t>
            </a:r>
            <a:r>
              <a:rPr lang="en-US" dirty="0">
                <a:latin typeface="Cambria Math" pitchFamily="18" charset="0"/>
                <a:ea typeface="Cambria Math" pitchFamily="18" charset="0"/>
              </a:rPr>
              <a:t>3</a:t>
            </a:r>
            <a:r>
              <a:rPr lang="en-US" dirty="0"/>
              <a:t>) </a:t>
            </a:r>
            <a:r>
              <a:rPr lang="en-US" dirty="0">
                <a:latin typeface="Cambria Math"/>
                <a:ea typeface="Cambria Math"/>
              </a:rPr>
              <a:t>∨ P(-1)      </a:t>
            </a:r>
            <a:r>
              <a:rPr lang="en-US" b="1" dirty="0">
                <a:latin typeface="Cambria Math"/>
                <a:ea typeface="Cambria Math"/>
              </a:rPr>
              <a:t>Solution</a:t>
            </a:r>
            <a:r>
              <a:rPr lang="en-US" dirty="0">
                <a:latin typeface="Cambria Math"/>
                <a:ea typeface="Cambria Math"/>
              </a:rPr>
              <a:t>: T</a:t>
            </a:r>
          </a:p>
          <a:p>
            <a:pPr lvl="1">
              <a:buNone/>
            </a:pPr>
            <a:r>
              <a:rPr lang="en-US" dirty="0"/>
              <a:t>P(</a:t>
            </a:r>
            <a:r>
              <a:rPr lang="en-US" dirty="0">
                <a:latin typeface="Cambria Math" pitchFamily="18" charset="0"/>
                <a:ea typeface="Cambria Math" pitchFamily="18" charset="0"/>
              </a:rPr>
              <a:t>3</a:t>
            </a:r>
            <a:r>
              <a:rPr lang="en-US" dirty="0"/>
              <a:t>) </a:t>
            </a:r>
            <a:r>
              <a:rPr lang="en-US" dirty="0">
                <a:latin typeface="Cambria Math"/>
                <a:ea typeface="Cambria Math"/>
              </a:rPr>
              <a:t>∧ P(-1)      </a:t>
            </a:r>
            <a:r>
              <a:rPr lang="en-US" b="1" dirty="0">
                <a:latin typeface="Cambria Math"/>
                <a:ea typeface="Cambria Math"/>
              </a:rPr>
              <a:t>Solution</a:t>
            </a:r>
            <a:r>
              <a:rPr lang="en-US" dirty="0">
                <a:latin typeface="Cambria Math"/>
                <a:ea typeface="Cambria Math"/>
              </a:rPr>
              <a:t>: F</a:t>
            </a:r>
          </a:p>
          <a:p>
            <a:pPr lvl="1">
              <a:buNone/>
            </a:pPr>
            <a:r>
              <a:rPr lang="en-US" dirty="0"/>
              <a:t>P(</a:t>
            </a:r>
            <a:r>
              <a:rPr lang="en-US" dirty="0">
                <a:latin typeface="Cambria Math" pitchFamily="18" charset="0"/>
                <a:ea typeface="Cambria Math" pitchFamily="18" charset="0"/>
              </a:rPr>
              <a:t>3</a:t>
            </a:r>
            <a:r>
              <a:rPr lang="en-US" dirty="0"/>
              <a:t>) </a:t>
            </a:r>
            <a:r>
              <a:rPr lang="en-US" dirty="0">
                <a:latin typeface="Cambria Math"/>
                <a:ea typeface="Cambria Math"/>
              </a:rPr>
              <a:t>→ P(-1)     </a:t>
            </a:r>
            <a:r>
              <a:rPr lang="en-US" b="1" dirty="0">
                <a:latin typeface="Cambria Math"/>
                <a:ea typeface="Cambria Math"/>
              </a:rPr>
              <a:t>Solution</a:t>
            </a:r>
            <a:r>
              <a:rPr lang="en-US" dirty="0">
                <a:latin typeface="Cambria Math"/>
                <a:ea typeface="Cambria Math"/>
              </a:rPr>
              <a:t>: F</a:t>
            </a:r>
          </a:p>
          <a:p>
            <a:pPr lvl="1">
              <a:buNone/>
            </a:pPr>
            <a:r>
              <a:rPr lang="en-US" dirty="0"/>
              <a:t>P(</a:t>
            </a:r>
            <a:r>
              <a:rPr lang="en-US" dirty="0">
                <a:latin typeface="Cambria Math" pitchFamily="18" charset="0"/>
                <a:ea typeface="Cambria Math" pitchFamily="18" charset="0"/>
              </a:rPr>
              <a:t>3</a:t>
            </a:r>
            <a:r>
              <a:rPr lang="en-US" dirty="0"/>
              <a:t>) </a:t>
            </a:r>
            <a:r>
              <a:rPr lang="en-US" dirty="0">
                <a:latin typeface="Cambria Math"/>
                <a:ea typeface="Cambria Math"/>
              </a:rPr>
              <a:t>→ P(-1)     </a:t>
            </a:r>
            <a:r>
              <a:rPr lang="en-US" b="1" dirty="0">
                <a:latin typeface="Cambria Math"/>
                <a:ea typeface="Cambria Math"/>
              </a:rPr>
              <a:t>Solution</a:t>
            </a:r>
            <a:r>
              <a:rPr lang="en-US" dirty="0">
                <a:latin typeface="Cambria Math"/>
                <a:ea typeface="Cambria Math"/>
              </a:rPr>
              <a:t>: T</a:t>
            </a:r>
            <a:endParaRPr lang="en-US" dirty="0"/>
          </a:p>
          <a:p>
            <a:r>
              <a:rPr lang="en-US" dirty="0"/>
              <a:t>Expressions with variables are not propositions and therefore do not have truth values.  For example,</a:t>
            </a:r>
          </a:p>
          <a:p>
            <a:pPr lvl="1">
              <a:buNone/>
            </a:pPr>
            <a:r>
              <a:rPr lang="en-US" dirty="0"/>
              <a:t>P(</a:t>
            </a:r>
            <a:r>
              <a:rPr lang="en-US" dirty="0">
                <a:latin typeface="Cambria Math" pitchFamily="18" charset="0"/>
                <a:ea typeface="Cambria Math" pitchFamily="18" charset="0"/>
              </a:rPr>
              <a:t>3</a:t>
            </a:r>
            <a:r>
              <a:rPr lang="en-US" dirty="0"/>
              <a:t>) </a:t>
            </a:r>
            <a:r>
              <a:rPr lang="en-US" dirty="0">
                <a:latin typeface="Cambria Math"/>
                <a:ea typeface="Cambria Math"/>
              </a:rPr>
              <a:t>∧ P(</a:t>
            </a:r>
            <a:r>
              <a:rPr lang="en-US" i="1" dirty="0">
                <a:latin typeface="Cambria Math"/>
                <a:ea typeface="Cambria Math"/>
              </a:rPr>
              <a:t>y</a:t>
            </a:r>
            <a:r>
              <a:rPr lang="en-US" dirty="0">
                <a:latin typeface="Cambria Math"/>
                <a:ea typeface="Cambria Math"/>
              </a:rPr>
              <a:t>)      </a:t>
            </a:r>
          </a:p>
          <a:p>
            <a:pPr lvl="1">
              <a:buNone/>
            </a:pPr>
            <a:r>
              <a:rPr lang="en-US" dirty="0"/>
              <a:t>P(</a:t>
            </a:r>
            <a:r>
              <a:rPr lang="en-US" i="1" dirty="0">
                <a:latin typeface="Cambria Math" pitchFamily="18" charset="0"/>
                <a:ea typeface="Cambria Math" pitchFamily="18" charset="0"/>
              </a:rPr>
              <a:t>x</a:t>
            </a:r>
            <a:r>
              <a:rPr lang="en-US" dirty="0"/>
              <a:t>) </a:t>
            </a:r>
            <a:r>
              <a:rPr lang="en-US" dirty="0">
                <a:latin typeface="Cambria Math"/>
                <a:ea typeface="Cambria Math"/>
              </a:rPr>
              <a:t>→ P(</a:t>
            </a:r>
            <a:r>
              <a:rPr lang="en-US" i="1" dirty="0">
                <a:latin typeface="Cambria Math"/>
                <a:ea typeface="Cambria Math"/>
              </a:rPr>
              <a:t>y</a:t>
            </a:r>
            <a:r>
              <a:rPr lang="en-US" dirty="0">
                <a:latin typeface="Cambria Math"/>
                <a:ea typeface="Cambria Math"/>
              </a:rPr>
              <a:t>)     </a:t>
            </a:r>
          </a:p>
          <a:p>
            <a:r>
              <a:rPr lang="en-US" dirty="0"/>
              <a:t>When used with quantifiers (to be introduced next), these expressions (propositional functions) become propositions.</a:t>
            </a:r>
          </a:p>
          <a:p>
            <a:pPr lvl="1"/>
            <a:endParaRPr lang="en-US" dirty="0"/>
          </a:p>
          <a:p>
            <a:pPr lvl="1"/>
            <a:endParaRPr lang="en-US" dirty="0"/>
          </a:p>
        </p:txBody>
      </p:sp>
      <p:sp>
        <p:nvSpPr>
          <p:cNvPr id="5" name="灯片编号占位符 4">
            <a:extLst>
              <a:ext uri="{FF2B5EF4-FFF2-40B4-BE49-F238E27FC236}">
                <a16:creationId xmlns:a16="http://schemas.microsoft.com/office/drawing/2014/main" id="{B70B7FC0-6E2A-49D4-A70F-4FCE291297EC}"/>
              </a:ext>
            </a:extLst>
          </p:cNvPr>
          <p:cNvSpPr>
            <a:spLocks noGrp="1"/>
          </p:cNvSpPr>
          <p:nvPr>
            <p:ph type="sldNum" sz="quarter" idx="12"/>
          </p:nvPr>
        </p:nvSpPr>
        <p:spPr/>
        <p:txBody>
          <a:bodyPr/>
          <a:lstStyle/>
          <a:p>
            <a:fld id="{9CA217EF-0505-4C33-BB20-8A8DF2039023}" type="slidenum">
              <a:rPr lang="en-US" smtClean="0"/>
              <a:pPr/>
              <a:t>105</a:t>
            </a:fld>
            <a:endParaRPr lang="en-US"/>
          </a:p>
        </p:txBody>
      </p:sp>
    </p:spTree>
    <p:extLst>
      <p:ext uri="{BB962C8B-B14F-4D97-AF65-F5344CB8AC3E}">
        <p14:creationId xmlns:p14="http://schemas.microsoft.com/office/powerpoint/2010/main" val="526918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Quantifiers</a:t>
            </a:r>
          </a:p>
        </p:txBody>
      </p:sp>
      <p:sp>
        <p:nvSpPr>
          <p:cNvPr id="3" name="Content Placeholder 2"/>
          <p:cNvSpPr>
            <a:spLocks noGrp="1"/>
          </p:cNvSpPr>
          <p:nvPr>
            <p:ph idx="1"/>
          </p:nvPr>
        </p:nvSpPr>
        <p:spPr/>
        <p:txBody>
          <a:bodyPr>
            <a:normAutofit fontScale="92500" lnSpcReduction="10000"/>
          </a:bodyPr>
          <a:lstStyle/>
          <a:p>
            <a:r>
              <a:rPr lang="en-US" dirty="0"/>
              <a:t>We need </a:t>
            </a:r>
            <a:r>
              <a:rPr lang="en-US" i="1" dirty="0"/>
              <a:t>quantifiers</a:t>
            </a:r>
            <a:r>
              <a:rPr lang="en-US" dirty="0"/>
              <a:t> to express the meaning of English words including </a:t>
            </a:r>
            <a:r>
              <a:rPr lang="en-US" i="1" dirty="0"/>
              <a:t>all</a:t>
            </a:r>
            <a:r>
              <a:rPr lang="en-US" dirty="0"/>
              <a:t> and </a:t>
            </a:r>
            <a:r>
              <a:rPr lang="en-US" i="1" dirty="0"/>
              <a:t>some</a:t>
            </a:r>
            <a:r>
              <a:rPr lang="en-US" dirty="0"/>
              <a:t>:</a:t>
            </a:r>
          </a:p>
          <a:p>
            <a:pPr lvl="1"/>
            <a:r>
              <a:rPr lang="en-US" dirty="0"/>
              <a:t>“All men are Mortal.”</a:t>
            </a:r>
          </a:p>
          <a:p>
            <a:pPr lvl="1"/>
            <a:r>
              <a:rPr lang="en-US" dirty="0"/>
              <a:t>“Some cats do not have fur.”</a:t>
            </a:r>
          </a:p>
          <a:p>
            <a:r>
              <a:rPr lang="en-US" dirty="0"/>
              <a:t>The two most important quantifiers are:</a:t>
            </a:r>
          </a:p>
          <a:p>
            <a:pPr lvl="1"/>
            <a:r>
              <a:rPr lang="en-US" i="1" dirty="0"/>
              <a:t>Universal Quantifier, </a:t>
            </a:r>
            <a:r>
              <a:rPr lang="en-US" b="1" dirty="0">
                <a:sym typeface="Symbol"/>
              </a:rPr>
              <a:t>“</a:t>
            </a:r>
            <a:r>
              <a:rPr lang="en-US" dirty="0"/>
              <a:t>For all,”   symbol: </a:t>
            </a:r>
            <a:r>
              <a:rPr lang="en-US" sz="2800" b="1" dirty="0">
                <a:sym typeface="Symbol"/>
              </a:rPr>
              <a:t></a:t>
            </a:r>
            <a:endParaRPr lang="en-US" dirty="0"/>
          </a:p>
          <a:p>
            <a:pPr lvl="1"/>
            <a:r>
              <a:rPr lang="en-US" i="1" dirty="0"/>
              <a:t>Existential Quantifier</a:t>
            </a:r>
            <a:r>
              <a:rPr lang="en-US" dirty="0"/>
              <a:t>, “There exists,”  symbol: </a:t>
            </a:r>
            <a:r>
              <a:rPr lang="en-US" sz="2800" b="1" dirty="0">
                <a:sym typeface="Symbol"/>
              </a:rPr>
              <a:t></a:t>
            </a:r>
            <a:endParaRPr lang="en-US" dirty="0"/>
          </a:p>
          <a:p>
            <a:r>
              <a:rPr lang="en-US" dirty="0"/>
              <a:t>We write  as in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and </a:t>
            </a:r>
            <a:r>
              <a:rPr lang="en-US" i="1" dirty="0">
                <a:sym typeface="Symbol"/>
              </a:rPr>
              <a:t>x P</a:t>
            </a:r>
            <a:r>
              <a:rPr lang="en-US" dirty="0">
                <a:sym typeface="Symbol"/>
              </a:rPr>
              <a:t>(</a:t>
            </a:r>
            <a:r>
              <a:rPr lang="en-US" i="1" dirty="0">
                <a:sym typeface="Symbol"/>
              </a:rPr>
              <a:t>x</a:t>
            </a:r>
            <a:r>
              <a:rPr lang="en-US" dirty="0">
                <a:sym typeface="Symbol"/>
              </a:rPr>
              <a:t>).</a:t>
            </a:r>
          </a:p>
          <a:p>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every</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some</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r>
              <a:rPr lang="en-US" dirty="0">
                <a:sym typeface="Symbol"/>
              </a:rPr>
              <a:t>The quantifiers are said to bind the variable </a:t>
            </a:r>
            <a:r>
              <a:rPr lang="en-US" i="1" dirty="0">
                <a:sym typeface="Symbol"/>
              </a:rPr>
              <a:t>x </a:t>
            </a:r>
            <a:r>
              <a:rPr lang="en-US" dirty="0">
                <a:sym typeface="Symbol"/>
              </a:rPr>
              <a:t>in these expressions. </a:t>
            </a:r>
          </a:p>
          <a:p>
            <a:pPr lvl="1"/>
            <a:endParaRPr lang="en-US" dirty="0"/>
          </a:p>
          <a:p>
            <a:pPr lvl="1"/>
            <a:endParaRPr lang="en-US" dirty="0"/>
          </a:p>
        </p:txBody>
      </p:sp>
      <p:pic>
        <p:nvPicPr>
          <p:cNvPr id="4" name="Picture 3" descr="0109.jpg"/>
          <p:cNvPicPr>
            <a:picLocks noChangeAspect="1"/>
          </p:cNvPicPr>
          <p:nvPr/>
        </p:nvPicPr>
        <p:blipFill>
          <a:blip r:embed="rId2" cstate="print"/>
          <a:stretch>
            <a:fillRect/>
          </a:stretch>
        </p:blipFill>
        <p:spPr>
          <a:xfrm>
            <a:off x="7772400" y="304800"/>
            <a:ext cx="890778" cy="1030224"/>
          </a:xfrm>
          <a:prstGeom prst="rect">
            <a:avLst/>
          </a:prstGeom>
        </p:spPr>
      </p:pic>
      <p:sp>
        <p:nvSpPr>
          <p:cNvPr id="5" name="TextBox 4"/>
          <p:cNvSpPr txBox="1"/>
          <p:nvPr/>
        </p:nvSpPr>
        <p:spPr>
          <a:xfrm>
            <a:off x="6858000" y="1371600"/>
            <a:ext cx="2895600" cy="369332"/>
          </a:xfrm>
          <a:prstGeom prst="rect">
            <a:avLst/>
          </a:prstGeom>
          <a:noFill/>
        </p:spPr>
        <p:txBody>
          <a:bodyPr wrap="square" rtlCol="0">
            <a:spAutoFit/>
          </a:bodyPr>
          <a:lstStyle/>
          <a:p>
            <a:r>
              <a:rPr lang="en-US" dirty="0">
                <a:solidFill>
                  <a:prstClr val="black"/>
                </a:solidFill>
              </a:rPr>
              <a:t>Charles Peirce (1839-1914)</a:t>
            </a:r>
          </a:p>
        </p:txBody>
      </p:sp>
      <p:sp>
        <p:nvSpPr>
          <p:cNvPr id="7" name="灯片编号占位符 6">
            <a:extLst>
              <a:ext uri="{FF2B5EF4-FFF2-40B4-BE49-F238E27FC236}">
                <a16:creationId xmlns:a16="http://schemas.microsoft.com/office/drawing/2014/main" id="{0418AE9B-E02B-40E8-80B7-189A59B4FD0B}"/>
              </a:ext>
            </a:extLst>
          </p:cNvPr>
          <p:cNvSpPr>
            <a:spLocks noGrp="1"/>
          </p:cNvSpPr>
          <p:nvPr>
            <p:ph type="sldNum" sz="quarter" idx="12"/>
          </p:nvPr>
        </p:nvSpPr>
        <p:spPr/>
        <p:txBody>
          <a:bodyPr/>
          <a:lstStyle/>
          <a:p>
            <a:fld id="{9CA217EF-0505-4C33-BB20-8A8DF2039023}" type="slidenum">
              <a:rPr lang="en-US" smtClean="0"/>
              <a:pPr/>
              <a:t>106</a:t>
            </a:fld>
            <a:endParaRPr lang="en-US"/>
          </a:p>
        </p:txBody>
      </p:sp>
    </p:spTree>
    <p:extLst>
      <p:ext uri="{BB962C8B-B14F-4D97-AF65-F5344CB8AC3E}">
        <p14:creationId xmlns:p14="http://schemas.microsoft.com/office/powerpoint/2010/main" val="2225165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None/>
            </a:pPr>
            <a:r>
              <a:rPr lang="en-US" b="1" dirty="0"/>
              <a:t>Examples</a:t>
            </a:r>
            <a:r>
              <a:rPr lang="en-US" dirty="0"/>
              <a:t>:</a:t>
            </a:r>
          </a:p>
          <a:p>
            <a:pPr marL="1124712" lvl="2" indent="-457200">
              <a:buFont typeface="+mj-lt"/>
              <a:buAutoNum type="arabicParen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endParaRPr lang="en-US" dirty="0"/>
          </a:p>
          <a:p>
            <a:pPr lvl="2"/>
            <a:endParaRPr lang="en-US" dirty="0"/>
          </a:p>
          <a:p>
            <a:pPr lvl="2"/>
            <a:endParaRPr lang="en-US" dirty="0"/>
          </a:p>
        </p:txBody>
      </p:sp>
      <p:sp>
        <p:nvSpPr>
          <p:cNvPr id="5" name="灯片编号占位符 4">
            <a:extLst>
              <a:ext uri="{FF2B5EF4-FFF2-40B4-BE49-F238E27FC236}">
                <a16:creationId xmlns:a16="http://schemas.microsoft.com/office/drawing/2014/main" id="{E3BB4B72-1CB1-4954-B370-AF7ECF4C1D61}"/>
              </a:ext>
            </a:extLst>
          </p:cNvPr>
          <p:cNvSpPr>
            <a:spLocks noGrp="1"/>
          </p:cNvSpPr>
          <p:nvPr>
            <p:ph type="sldNum" sz="quarter" idx="12"/>
          </p:nvPr>
        </p:nvSpPr>
        <p:spPr/>
        <p:txBody>
          <a:bodyPr/>
          <a:lstStyle/>
          <a:p>
            <a:fld id="{9CA217EF-0505-4C33-BB20-8A8DF2039023}" type="slidenum">
              <a:rPr lang="en-US" smtClean="0"/>
              <a:pPr/>
              <a:t>107</a:t>
            </a:fld>
            <a:endParaRPr lang="en-US"/>
          </a:p>
        </p:txBody>
      </p:sp>
    </p:spTree>
    <p:extLst>
      <p:ext uri="{BB962C8B-B14F-4D97-AF65-F5344CB8AC3E}">
        <p14:creationId xmlns:p14="http://schemas.microsoft.com/office/powerpoint/2010/main" val="3049588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Existential Quantifier</a:t>
            </a:r>
          </a:p>
        </p:txBody>
      </p:sp>
      <p:sp>
        <p:nvSpPr>
          <p:cNvPr id="3" name="Content Placeholder 2"/>
          <p:cNvSpPr>
            <a:spLocks noGrp="1"/>
          </p:cNvSpPr>
          <p:nvPr>
            <p:ph idx="1"/>
          </p:nvPr>
        </p:nvSpPr>
        <p:spPr/>
        <p:txBody>
          <a:bodyPr>
            <a:normAutofit/>
          </a:bodyPr>
          <a:lstStyle/>
          <a:p>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None/>
            </a:pPr>
            <a:r>
              <a:rPr lang="en-US" b="1" dirty="0"/>
              <a:t>Examples</a:t>
            </a:r>
            <a:r>
              <a:rPr lang="en-US" dirty="0"/>
              <a:t>:</a:t>
            </a:r>
          </a:p>
          <a:p>
            <a:pPr marL="1124712" lvl="2" indent="-457200">
              <a:buFont typeface="+mj-lt"/>
              <a:buAutoNum type="arabicPeriod"/>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endParaRPr lang="en-US" dirty="0"/>
          </a:p>
        </p:txBody>
      </p:sp>
      <p:sp>
        <p:nvSpPr>
          <p:cNvPr id="5" name="灯片编号占位符 4">
            <a:extLst>
              <a:ext uri="{FF2B5EF4-FFF2-40B4-BE49-F238E27FC236}">
                <a16:creationId xmlns:a16="http://schemas.microsoft.com/office/drawing/2014/main" id="{AD1BC8FD-D47C-4DDB-8CE1-D4AD95E572FD}"/>
              </a:ext>
            </a:extLst>
          </p:cNvPr>
          <p:cNvSpPr>
            <a:spLocks noGrp="1"/>
          </p:cNvSpPr>
          <p:nvPr>
            <p:ph type="sldNum" sz="quarter" idx="12"/>
          </p:nvPr>
        </p:nvSpPr>
        <p:spPr/>
        <p:txBody>
          <a:bodyPr/>
          <a:lstStyle/>
          <a:p>
            <a:fld id="{9CA217EF-0505-4C33-BB20-8A8DF2039023}" type="slidenum">
              <a:rPr lang="en-US" smtClean="0"/>
              <a:pPr/>
              <a:t>108</a:t>
            </a:fld>
            <a:endParaRPr lang="en-US"/>
          </a:p>
        </p:txBody>
      </p:sp>
    </p:spTree>
    <p:extLst>
      <p:ext uri="{BB962C8B-B14F-4D97-AF65-F5344CB8AC3E}">
        <p14:creationId xmlns:p14="http://schemas.microsoft.com/office/powerpoint/2010/main" val="3346353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Uniqueness Quantifier (</a:t>
            </a:r>
            <a:r>
              <a:rPr lang="en-US" i="1" dirty="0"/>
              <a:t>optional</a:t>
            </a:r>
            <a:r>
              <a:rPr lang="en-US" dirty="0"/>
              <a:t>)</a:t>
            </a:r>
          </a:p>
        </p:txBody>
      </p:sp>
      <p:sp>
        <p:nvSpPr>
          <p:cNvPr id="3" name="Content Placeholder 2"/>
          <p:cNvSpPr>
            <a:spLocks noGrp="1"/>
          </p:cNvSpPr>
          <p:nvPr>
            <p:ph idx="1"/>
          </p:nvPr>
        </p:nvSpPr>
        <p:spPr/>
        <p:txBody>
          <a:bodyPr>
            <a:normAutofit fontScale="92500" lnSpcReduction="10000"/>
          </a:bodyPr>
          <a:lstStyle/>
          <a:p>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means that </a:t>
            </a:r>
            <a:r>
              <a:rPr lang="en-US" i="1" dirty="0"/>
              <a:t>P</a:t>
            </a:r>
            <a:r>
              <a:rPr lang="en-US" dirty="0"/>
              <a:t>(</a:t>
            </a:r>
            <a:r>
              <a:rPr lang="en-US" i="1" dirty="0">
                <a:latin typeface="Bookman" pitchFamily="18" charset="0"/>
              </a:rPr>
              <a:t>x</a:t>
            </a:r>
            <a:r>
              <a:rPr lang="en-US" dirty="0"/>
              <a:t>) is true for </a:t>
            </a:r>
            <a:r>
              <a:rPr lang="en-US" u="sng" dirty="0"/>
              <a:t>one and only one</a:t>
            </a:r>
            <a:r>
              <a:rPr lang="en-US" dirty="0"/>
              <a:t> </a:t>
            </a:r>
            <a:r>
              <a:rPr lang="en-US" i="1" dirty="0">
                <a:latin typeface="Bookman" pitchFamily="18" charset="0"/>
              </a:rPr>
              <a:t>x </a:t>
            </a:r>
            <a:r>
              <a:rPr lang="en-US" dirty="0"/>
              <a:t>in the universe of discourse.</a:t>
            </a:r>
            <a:endParaRPr lang="en-US" i="1" dirty="0"/>
          </a:p>
          <a:p>
            <a:r>
              <a:rPr lang="en-US" dirty="0"/>
              <a:t>This is commonly expressed in English in the following equivalent ways:</a:t>
            </a:r>
          </a:p>
          <a:p>
            <a:pPr lvl="1"/>
            <a:r>
              <a:rPr lang="en-US" dirty="0"/>
              <a:t>“There is a unique </a:t>
            </a:r>
            <a:r>
              <a:rPr lang="en-US" i="1" dirty="0">
                <a:latin typeface="Bookman" pitchFamily="18" charset="0"/>
              </a:rPr>
              <a:t>x</a:t>
            </a:r>
            <a:r>
              <a:rPr lang="en-US" i="1" dirty="0"/>
              <a:t> </a:t>
            </a:r>
            <a:r>
              <a:rPr lang="en-US" dirty="0"/>
              <a:t>such that </a:t>
            </a:r>
            <a:r>
              <a:rPr lang="en-US" i="1" dirty="0"/>
              <a:t>P</a:t>
            </a:r>
            <a:r>
              <a:rPr lang="en-US" dirty="0"/>
              <a:t>(</a:t>
            </a:r>
            <a:r>
              <a:rPr lang="en-US" i="1" dirty="0">
                <a:latin typeface="Bookman" pitchFamily="18" charset="0"/>
              </a:rPr>
              <a:t>x</a:t>
            </a:r>
            <a:r>
              <a:rPr lang="en-US" dirty="0"/>
              <a:t>).” </a:t>
            </a:r>
          </a:p>
          <a:p>
            <a:pPr lvl="1"/>
            <a:r>
              <a:rPr lang="en-US" dirty="0"/>
              <a:t>“There is one and only one </a:t>
            </a:r>
            <a:r>
              <a:rPr lang="en-US" i="1" dirty="0">
                <a:latin typeface="Bookman" pitchFamily="18" charset="0"/>
              </a:rPr>
              <a:t>x</a:t>
            </a:r>
            <a:r>
              <a:rPr lang="en-US" dirty="0"/>
              <a:t> such that </a:t>
            </a:r>
            <a:r>
              <a:rPr lang="en-US" i="1" dirty="0"/>
              <a:t>P</a:t>
            </a:r>
            <a:r>
              <a:rPr lang="en-US" dirty="0"/>
              <a:t>(</a:t>
            </a:r>
            <a:r>
              <a:rPr lang="en-US" i="1" dirty="0">
                <a:latin typeface="Bookman" pitchFamily="18" charset="0"/>
              </a:rPr>
              <a:t>x</a:t>
            </a:r>
            <a:r>
              <a:rPr lang="en-US" dirty="0"/>
              <a:t>)”</a:t>
            </a:r>
          </a:p>
          <a:p>
            <a:r>
              <a:rPr lang="en-US" dirty="0"/>
              <a:t>Examples:</a:t>
            </a:r>
          </a:p>
          <a:p>
            <a:pPr marL="850392" lvl="1" indent="-457200">
              <a:buFont typeface="+mj-lt"/>
              <a:buAutoNum type="arabicPeriod"/>
            </a:pPr>
            <a:r>
              <a:rPr lang="en-US" dirty="0"/>
              <a:t>If </a:t>
            </a:r>
            <a:r>
              <a:rPr lang="en-US" i="1" dirty="0"/>
              <a:t>P(x)</a:t>
            </a:r>
            <a:r>
              <a:rPr lang="en-US" dirty="0"/>
              <a:t> denotes  “</a:t>
            </a:r>
            <a:r>
              <a:rPr lang="en-US" i="1" dirty="0"/>
              <a:t>x</a:t>
            </a:r>
            <a:r>
              <a:rPr lang="en-US" dirty="0"/>
              <a:t> + </a:t>
            </a:r>
            <a:r>
              <a:rPr lang="en-US"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0”  and U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 </a:t>
            </a:r>
          </a:p>
          <a:p>
            <a:pPr marL="850392" lvl="1" indent="-457200">
              <a:buFont typeface="+mj-lt"/>
              <a:buAutoNum type="arabicPeriod"/>
            </a:pPr>
            <a:r>
              <a:rPr lang="en-US" dirty="0">
                <a:sym typeface="Symbol"/>
              </a:rPr>
              <a:t>But if </a:t>
            </a:r>
            <a:r>
              <a:rPr lang="en-US" i="1" dirty="0"/>
              <a:t>P(x)</a:t>
            </a:r>
            <a:r>
              <a:rPr lang="en-US" dirty="0"/>
              <a:t> denotes  “</a:t>
            </a:r>
            <a:r>
              <a:rPr lang="en-US" i="1" dirty="0"/>
              <a:t>x</a:t>
            </a:r>
            <a:r>
              <a:rPr lang="en-US" dirty="0"/>
              <a:t> &gt; </a:t>
            </a:r>
            <a:r>
              <a:rPr lang="en-US" dirty="0">
                <a:latin typeface="Cambria Math" pitchFamily="18" charset="0"/>
                <a:ea typeface="Cambria Math" pitchFamily="18" charset="0"/>
              </a:rPr>
              <a:t>0,”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endParaRPr lang="en-US" dirty="0"/>
          </a:p>
          <a:p>
            <a:r>
              <a:rPr lang="en-US" dirty="0"/>
              <a:t>The uniqueness quantifier is not really needed as the restriction that there is a unique </a:t>
            </a:r>
            <a:r>
              <a:rPr lang="en-US" i="1" dirty="0"/>
              <a:t>x</a:t>
            </a:r>
            <a:r>
              <a:rPr lang="en-US" dirty="0"/>
              <a:t> such that </a:t>
            </a:r>
            <a:r>
              <a:rPr lang="en-US" i="1" dirty="0"/>
              <a:t>P</a:t>
            </a:r>
            <a:r>
              <a:rPr lang="en-US" dirty="0"/>
              <a:t>(</a:t>
            </a:r>
            <a:r>
              <a:rPr lang="en-US" i="1" dirty="0"/>
              <a:t>x</a:t>
            </a:r>
            <a:r>
              <a:rPr lang="en-US" dirty="0"/>
              <a:t>) can be expressed as:  </a:t>
            </a:r>
          </a:p>
          <a:p>
            <a:pPr>
              <a:buNone/>
            </a:pPr>
            <a:r>
              <a:rPr lang="en-US" dirty="0">
                <a:sym typeface="Symbol"/>
              </a:rPr>
              <a:t>                               </a:t>
            </a:r>
            <a:r>
              <a:rPr lang="en-US" i="1" dirty="0">
                <a:sym typeface="Symbol"/>
              </a:rPr>
              <a:t>x</a:t>
            </a:r>
            <a:r>
              <a:rPr lang="en-US" dirty="0">
                <a:sym typeface="Symbol"/>
              </a:rPr>
              <a:t> (</a:t>
            </a:r>
            <a:r>
              <a:rPr lang="en-US" i="1" dirty="0">
                <a:sym typeface="Symbol"/>
              </a:rPr>
              <a:t>P</a:t>
            </a:r>
            <a:r>
              <a:rPr lang="en-US" dirty="0">
                <a:sym typeface="Symbol"/>
              </a:rPr>
              <a:t>(</a:t>
            </a:r>
            <a:r>
              <a:rPr lang="en-US" i="1" dirty="0">
                <a:sym typeface="Symbol"/>
              </a:rPr>
              <a:t>x</a:t>
            </a:r>
            <a:r>
              <a:rPr lang="en-US" dirty="0">
                <a:sym typeface="Symbol"/>
              </a:rPr>
              <a:t>) </a:t>
            </a:r>
            <a:r>
              <a:rPr lang="en-US" dirty="0">
                <a:latin typeface="Cambria Math"/>
                <a:ea typeface="Cambria Math"/>
                <a:sym typeface="Symbol"/>
              </a:rPr>
              <a:t>∧</a:t>
            </a:r>
            <a:r>
              <a:rPr lang="en-US" dirty="0">
                <a:sym typeface="Symbol"/>
              </a:rPr>
              <a:t></a:t>
            </a:r>
            <a:r>
              <a:rPr lang="en-US" i="1" dirty="0">
                <a:sym typeface="Symbol"/>
              </a:rPr>
              <a:t>y</a:t>
            </a:r>
            <a:r>
              <a:rPr lang="en-US" dirty="0">
                <a:sym typeface="Symbol"/>
              </a:rPr>
              <a:t> (</a:t>
            </a:r>
            <a:r>
              <a:rPr lang="en-US" i="1" dirty="0">
                <a:sym typeface="Symbol"/>
              </a:rPr>
              <a:t>P</a:t>
            </a:r>
            <a:r>
              <a:rPr lang="en-US" dirty="0">
                <a:sym typeface="Symbol"/>
              </a:rPr>
              <a:t>(</a:t>
            </a:r>
            <a:r>
              <a:rPr lang="en-US" i="1" dirty="0">
                <a:sym typeface="Symbol"/>
              </a:rPr>
              <a:t>y</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y </a:t>
            </a:r>
            <a:r>
              <a:rPr lang="en-US" dirty="0">
                <a:latin typeface="Cambria Math"/>
                <a:ea typeface="Cambria Math"/>
                <a:sym typeface="Symbol"/>
              </a:rPr>
              <a:t>=</a:t>
            </a:r>
            <a:r>
              <a:rPr lang="en-US" i="1" dirty="0">
                <a:latin typeface="Cambria Math"/>
                <a:ea typeface="Cambria Math"/>
                <a:sym typeface="Symbol"/>
              </a:rPr>
              <a:t>x</a:t>
            </a:r>
            <a:r>
              <a:rPr lang="en-US" dirty="0">
                <a:latin typeface="Cambria Math"/>
                <a:ea typeface="Cambria Math"/>
                <a:sym typeface="Symbol"/>
              </a:rPr>
              <a:t>))</a:t>
            </a:r>
            <a:endParaRPr lang="en-US" dirty="0"/>
          </a:p>
        </p:txBody>
      </p:sp>
      <p:sp>
        <p:nvSpPr>
          <p:cNvPr id="5" name="灯片编号占位符 4">
            <a:extLst>
              <a:ext uri="{FF2B5EF4-FFF2-40B4-BE49-F238E27FC236}">
                <a16:creationId xmlns:a16="http://schemas.microsoft.com/office/drawing/2014/main" id="{FECD36CF-84CB-47E5-ADDB-CC2B4F8FD06B}"/>
              </a:ext>
            </a:extLst>
          </p:cNvPr>
          <p:cNvSpPr>
            <a:spLocks noGrp="1"/>
          </p:cNvSpPr>
          <p:nvPr>
            <p:ph type="sldNum" sz="quarter" idx="12"/>
          </p:nvPr>
        </p:nvSpPr>
        <p:spPr/>
        <p:txBody>
          <a:bodyPr/>
          <a:lstStyle/>
          <a:p>
            <a:fld id="{9CA217EF-0505-4C33-BB20-8A8DF2039023}" type="slidenum">
              <a:rPr lang="en-US" smtClean="0"/>
              <a:pPr/>
              <a:t>109</a:t>
            </a:fld>
            <a:endParaRPr lang="en-US"/>
          </a:p>
        </p:txBody>
      </p:sp>
    </p:spTree>
    <p:extLst>
      <p:ext uri="{BB962C8B-B14F-4D97-AF65-F5344CB8AC3E}">
        <p14:creationId xmlns:p14="http://schemas.microsoft.com/office/powerpoint/2010/main" val="205743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Implication</a:t>
            </a:r>
          </a:p>
        </p:txBody>
      </p:sp>
      <p:sp>
        <p:nvSpPr>
          <p:cNvPr id="3" name="Content Placeholder 2"/>
          <p:cNvSpPr>
            <a:spLocks noGrp="1"/>
          </p:cNvSpPr>
          <p:nvPr>
            <p:ph idx="1"/>
          </p:nvPr>
        </p:nvSpPr>
        <p:spPr>
          <a:xfrm>
            <a:off x="1981200" y="1935480"/>
            <a:ext cx="8229600" cy="4617720"/>
          </a:xfrm>
        </p:spPr>
        <p:txBody>
          <a:bodyPr>
            <a:normAutofit fontScale="92500" lnSpcReduction="10000"/>
          </a:bodyPr>
          <a:lstStyle/>
          <a:p>
            <a:r>
              <a:rPr lang="en-US" sz="2000" dirty="0"/>
              <a:t>If </a:t>
            </a:r>
            <a:r>
              <a:rPr lang="en-US" sz="2000" i="1" dirty="0">
                <a:latin typeface="Cambria Math" pitchFamily="18" charset="0"/>
                <a:ea typeface="Cambria Math" pitchFamily="18" charset="0"/>
              </a:rPr>
              <a:t>p</a:t>
            </a:r>
            <a:r>
              <a:rPr lang="en-US" sz="2000" dirty="0"/>
              <a:t>  and </a:t>
            </a:r>
            <a:r>
              <a:rPr lang="en-US" sz="2000" i="1" dirty="0">
                <a:latin typeface="Cambria Math" pitchFamily="18" charset="0"/>
                <a:ea typeface="Cambria Math" pitchFamily="18" charset="0"/>
              </a:rPr>
              <a:t>q</a:t>
            </a:r>
            <a:r>
              <a:rPr lang="en-US" sz="2000" dirty="0"/>
              <a:t>  are propositions, then </a:t>
            </a:r>
            <a:r>
              <a:rPr lang="en-US" sz="2000" i="1" dirty="0">
                <a:latin typeface="Cambria Math" pitchFamily="18" charset="0"/>
                <a:ea typeface="Cambria Math" pitchFamily="18" charset="0"/>
              </a:rPr>
              <a:t>p </a:t>
            </a:r>
            <a:r>
              <a:rPr lang="en-US" sz="2000" dirty="0">
                <a:latin typeface="Cambria Math"/>
                <a:ea typeface="Cambria Math"/>
              </a:rPr>
              <a:t>→</a:t>
            </a:r>
            <a:r>
              <a:rPr lang="en-US" sz="2000" i="1" dirty="0">
                <a:latin typeface="Cambria Math" pitchFamily="18" charset="0"/>
                <a:ea typeface="Cambria Math" pitchFamily="18" charset="0"/>
              </a:rPr>
              <a:t>q</a:t>
            </a:r>
            <a:r>
              <a:rPr lang="en-US" sz="2000" dirty="0"/>
              <a:t> is a </a:t>
            </a:r>
            <a:r>
              <a:rPr lang="en-US" sz="2000" i="1" dirty="0"/>
              <a:t>conditional statement </a:t>
            </a:r>
            <a:r>
              <a:rPr lang="en-US" sz="2000" dirty="0"/>
              <a:t>or </a:t>
            </a:r>
            <a:r>
              <a:rPr lang="en-US" sz="2000" i="1" dirty="0"/>
              <a:t>implication </a:t>
            </a:r>
            <a:r>
              <a:rPr lang="en-US" sz="2000" dirty="0"/>
              <a:t> which is read as “if </a:t>
            </a:r>
            <a:r>
              <a:rPr lang="en-US" sz="2000" i="1" dirty="0">
                <a:latin typeface="Cambria Math" pitchFamily="18" charset="0"/>
                <a:ea typeface="Cambria Math" pitchFamily="18" charset="0"/>
              </a:rPr>
              <a:t>p</a:t>
            </a:r>
            <a:r>
              <a:rPr lang="en-US" sz="2000" dirty="0"/>
              <a:t>, then </a:t>
            </a:r>
            <a:r>
              <a:rPr lang="en-US" sz="2000" i="1" dirty="0">
                <a:latin typeface="Cambria Math" pitchFamily="18" charset="0"/>
                <a:ea typeface="Cambria Math" pitchFamily="18" charset="0"/>
              </a:rPr>
              <a:t>q</a:t>
            </a:r>
            <a:r>
              <a:rPr lang="en-US" sz="2000" dirty="0"/>
              <a:t> ” and has this truth table:</a:t>
            </a:r>
          </a:p>
          <a:p>
            <a:endParaRPr lang="en-US" sz="2000" dirty="0"/>
          </a:p>
          <a:p>
            <a:endParaRPr lang="en-US" sz="2000" dirty="0"/>
          </a:p>
          <a:p>
            <a:endParaRPr lang="en-US" sz="2000" dirty="0"/>
          </a:p>
          <a:p>
            <a:endParaRPr lang="en-US" sz="2000" dirty="0"/>
          </a:p>
          <a:p>
            <a:endParaRPr lang="en-US" sz="2000" dirty="0"/>
          </a:p>
          <a:p>
            <a:endParaRPr lang="en-US" sz="2000" dirty="0"/>
          </a:p>
          <a:p>
            <a:pPr>
              <a:spcBef>
                <a:spcPct val="50000"/>
              </a:spcBef>
            </a:pPr>
            <a:endParaRPr lang="en-US" sz="2200" b="1" dirty="0"/>
          </a:p>
          <a:p>
            <a:pPr>
              <a:spcBef>
                <a:spcPct val="50000"/>
              </a:spcBef>
            </a:pPr>
            <a:r>
              <a:rPr lang="en-US" sz="2200" b="1" dirty="0"/>
              <a:t>Example</a:t>
            </a:r>
            <a:r>
              <a:rPr lang="en-US" altLang="zh-CN" sz="2400" dirty="0"/>
              <a:t>  </a:t>
            </a:r>
            <a:r>
              <a:rPr lang="en-US" altLang="zh-CN" sz="2400" dirty="0">
                <a:solidFill>
                  <a:srgbClr val="C00000"/>
                </a:solidFill>
              </a:rPr>
              <a:t>p:  You never sleep in class</a:t>
            </a:r>
          </a:p>
          <a:p>
            <a:pPr>
              <a:spcBef>
                <a:spcPct val="50000"/>
              </a:spcBef>
            </a:pPr>
            <a:r>
              <a:rPr lang="en-US" altLang="zh-CN" sz="2400" dirty="0">
                <a:solidFill>
                  <a:srgbClr val="C00000"/>
                </a:solidFill>
              </a:rPr>
              <a:t>                q:  You will pass the final exam</a:t>
            </a:r>
            <a:endParaRPr lang="en-US" sz="2200" dirty="0">
              <a:solidFill>
                <a:srgbClr val="C00000"/>
              </a:solidFill>
            </a:endParaRPr>
          </a:p>
          <a:p>
            <a:r>
              <a:rPr lang="en-US" sz="2200" dirty="0"/>
              <a:t>In </a:t>
            </a:r>
            <a:r>
              <a:rPr lang="en-US" sz="2200" i="1" dirty="0">
                <a:latin typeface="Cambria Math" pitchFamily="18" charset="0"/>
                <a:ea typeface="Cambria Math" pitchFamily="18" charset="0"/>
              </a:rPr>
              <a:t>p </a:t>
            </a:r>
            <a:r>
              <a:rPr lang="en-US" sz="2200" dirty="0">
                <a:latin typeface="Cambria Math"/>
                <a:ea typeface="Cambria Math"/>
              </a:rPr>
              <a:t>→</a:t>
            </a:r>
            <a:r>
              <a:rPr lang="en-US" sz="2200" i="1" dirty="0">
                <a:latin typeface="Cambria Math" pitchFamily="18" charset="0"/>
                <a:ea typeface="Cambria Math" pitchFamily="18" charset="0"/>
              </a:rPr>
              <a:t>q</a:t>
            </a:r>
            <a:r>
              <a:rPr lang="en-US" sz="2200" dirty="0"/>
              <a:t> , </a:t>
            </a:r>
            <a:r>
              <a:rPr lang="en-US" sz="2000" i="1" dirty="0">
                <a:latin typeface="Cambria Math" pitchFamily="18" charset="0"/>
                <a:ea typeface="Cambria Math" pitchFamily="18" charset="0"/>
              </a:rPr>
              <a:t>p</a:t>
            </a:r>
            <a:r>
              <a:rPr lang="en-US" sz="2200" dirty="0"/>
              <a:t>  is the </a:t>
            </a:r>
            <a:r>
              <a:rPr lang="en-US" sz="2200" i="1" dirty="0"/>
              <a:t>hypothesis</a:t>
            </a:r>
            <a:r>
              <a:rPr lang="en-US" sz="2200" dirty="0"/>
              <a:t> (</a:t>
            </a:r>
            <a:r>
              <a:rPr lang="en-US" sz="2200" i="1" dirty="0"/>
              <a:t>antecedent</a:t>
            </a:r>
            <a:r>
              <a:rPr lang="en-US" sz="2200" dirty="0"/>
              <a:t> or </a:t>
            </a:r>
            <a:r>
              <a:rPr lang="en-US" sz="2200" i="1" dirty="0"/>
              <a:t>premise</a:t>
            </a:r>
            <a:r>
              <a:rPr lang="en-US" sz="2200" dirty="0"/>
              <a:t>) and </a:t>
            </a:r>
            <a:r>
              <a:rPr lang="en-US" sz="2000" i="1" dirty="0">
                <a:latin typeface="Cambria Math" pitchFamily="18" charset="0"/>
                <a:ea typeface="Cambria Math" pitchFamily="18" charset="0"/>
              </a:rPr>
              <a:t>q</a:t>
            </a:r>
            <a:r>
              <a:rPr lang="en-US" sz="2200" dirty="0"/>
              <a:t>  is the </a:t>
            </a:r>
            <a:r>
              <a:rPr lang="en-US" sz="2200" i="1" dirty="0"/>
              <a:t>conclusion</a:t>
            </a:r>
            <a:r>
              <a:rPr lang="en-US" sz="2200" dirty="0"/>
              <a:t> (or </a:t>
            </a:r>
            <a:r>
              <a:rPr lang="en-US" sz="2200" i="1" dirty="0"/>
              <a:t>consequence</a:t>
            </a:r>
            <a:r>
              <a:rPr lang="en-US" sz="2200" dirty="0"/>
              <a:t>). </a:t>
            </a:r>
          </a:p>
          <a:p>
            <a:pPr lvl="1"/>
            <a:endParaRPr lang="en-US" sz="2000" dirty="0"/>
          </a:p>
        </p:txBody>
      </p:sp>
      <p:graphicFrame>
        <p:nvGraphicFramePr>
          <p:cNvPr id="18" name="Content Placeholder 3"/>
          <p:cNvGraphicFramePr>
            <a:graphicFrameLocks/>
          </p:cNvGraphicFramePr>
          <p:nvPr/>
        </p:nvGraphicFramePr>
        <p:xfrm>
          <a:off x="3505201" y="2743200"/>
          <a:ext cx="5181601" cy="1828800"/>
        </p:xfrm>
        <a:graphic>
          <a:graphicData uri="http://schemas.openxmlformats.org/drawingml/2006/table">
            <a:tbl>
              <a:tblPr firstRow="1" bandRow="1">
                <a:tableStyleId>{5C22544A-7EE6-4342-B048-85BDC9FD1C3A}</a:tableStyleId>
              </a:tblPr>
              <a:tblGrid>
                <a:gridCol w="1843903">
                  <a:extLst>
                    <a:ext uri="{9D8B030D-6E8A-4147-A177-3AD203B41FA5}">
                      <a16:colId xmlns:a16="http://schemas.microsoft.com/office/drawing/2014/main" val="20000"/>
                    </a:ext>
                  </a:extLst>
                </a:gridCol>
                <a:gridCol w="1843903">
                  <a:extLst>
                    <a:ext uri="{9D8B030D-6E8A-4147-A177-3AD203B41FA5}">
                      <a16:colId xmlns:a16="http://schemas.microsoft.com/office/drawing/2014/main" val="20001"/>
                    </a:ext>
                  </a:extLst>
                </a:gridCol>
                <a:gridCol w="1493795">
                  <a:extLst>
                    <a:ext uri="{9D8B030D-6E8A-4147-A177-3AD203B41FA5}">
                      <a16:colId xmlns:a16="http://schemas.microsoft.com/office/drawing/2014/main" val="20002"/>
                    </a:ext>
                  </a:extLst>
                </a:gridCol>
              </a:tblGrid>
              <a:tr h="350520">
                <a:tc>
                  <a:txBody>
                    <a:bodyPr/>
                    <a:lstStyle/>
                    <a:p>
                      <a:r>
                        <a:rPr lang="en-US" sz="1800" i="1" dirty="0">
                          <a:latin typeface="Cambria Math" pitchFamily="18" charset="0"/>
                          <a:ea typeface="Cambria Math" pitchFamily="18" charset="0"/>
                        </a:rPr>
                        <a:t>p</a:t>
                      </a:r>
                      <a:r>
                        <a:rPr lang="en-US" sz="1800" dirty="0"/>
                        <a:t> </a:t>
                      </a:r>
                      <a:endParaRPr lang="en-US" dirty="0"/>
                    </a:p>
                  </a:txBody>
                  <a:tcPr marL="91441" marR="91441"/>
                </a:tc>
                <a:tc>
                  <a:txBody>
                    <a:bodyPr/>
                    <a:lstStyle/>
                    <a:p>
                      <a:r>
                        <a:rPr lang="en-US" sz="1800" i="1" dirty="0">
                          <a:latin typeface="Cambria Math" pitchFamily="18" charset="0"/>
                          <a:ea typeface="Cambria Math" pitchFamily="18" charset="0"/>
                        </a:rPr>
                        <a:t>q</a:t>
                      </a:r>
                      <a:endParaRPr lang="en-US" dirty="0"/>
                    </a:p>
                  </a:txBody>
                  <a:tcPr marL="91441" marR="91441"/>
                </a:tc>
                <a:tc>
                  <a:txBody>
                    <a:bodyPr/>
                    <a:lstStyle/>
                    <a:p>
                      <a:r>
                        <a:rPr lang="en-US" sz="1800" i="1" dirty="0">
                          <a:latin typeface="Cambria Math" pitchFamily="18" charset="0"/>
                          <a:ea typeface="Cambria Math" pitchFamily="18" charset="0"/>
                        </a:rPr>
                        <a:t>p </a:t>
                      </a:r>
                      <a:r>
                        <a:rPr lang="en-US" sz="1800" dirty="0">
                          <a:latin typeface="Cambria Math"/>
                          <a:ea typeface="Cambria Math"/>
                        </a:rPr>
                        <a:t>→</a:t>
                      </a:r>
                      <a:r>
                        <a:rPr lang="en-US" sz="1800" i="1" dirty="0">
                          <a:latin typeface="Cambria Math" pitchFamily="18" charset="0"/>
                          <a:ea typeface="Cambria Math" pitchFamily="18" charset="0"/>
                        </a:rPr>
                        <a:t>q</a:t>
                      </a:r>
                      <a:endParaRPr lang="en-US" dirty="0"/>
                    </a:p>
                  </a:txBody>
                  <a:tcPr marL="91441" marR="91441"/>
                </a:tc>
                <a:extLst>
                  <a:ext uri="{0D108BD9-81ED-4DB2-BD59-A6C34878D82A}">
                    <a16:rowId xmlns:a16="http://schemas.microsoft.com/office/drawing/2014/main" val="10000"/>
                  </a:ext>
                </a:extLst>
              </a:tr>
              <a:tr h="350520">
                <a:tc>
                  <a:txBody>
                    <a:bodyPr/>
                    <a:lstStyle/>
                    <a:p>
                      <a:r>
                        <a:rPr lang="en-US" dirty="0"/>
                        <a:t>T</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1"/>
                  </a:ext>
                </a:extLst>
              </a:tr>
              <a:tr h="350520">
                <a:tc>
                  <a:txBody>
                    <a:bodyPr/>
                    <a:lstStyle/>
                    <a:p>
                      <a:r>
                        <a:rPr lang="en-US" dirty="0"/>
                        <a:t>T</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2"/>
                  </a:ext>
                </a:extLst>
              </a:tr>
              <a:tr h="350520">
                <a:tc>
                  <a:txBody>
                    <a:bodyPr/>
                    <a:lstStyle/>
                    <a:p>
                      <a:r>
                        <a:rPr lang="en-US" dirty="0"/>
                        <a:t>F</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3"/>
                  </a:ext>
                </a:extLst>
              </a:tr>
              <a:tr h="350520">
                <a:tc>
                  <a:txBody>
                    <a:bodyPr/>
                    <a:lstStyle/>
                    <a:p>
                      <a:r>
                        <a:rPr lang="en-US" dirty="0"/>
                        <a:t>F</a:t>
                      </a:r>
                    </a:p>
                  </a:txBody>
                  <a:tcPr marL="91441" marR="91441"/>
                </a:tc>
                <a:tc>
                  <a:txBody>
                    <a:bodyPr/>
                    <a:lstStyle/>
                    <a:p>
                      <a:r>
                        <a:rPr lang="en-US" dirty="0"/>
                        <a:t>F</a:t>
                      </a:r>
                    </a:p>
                  </a:txBody>
                  <a:tcPr marL="91441" marR="91441"/>
                </a:tc>
                <a:tc>
                  <a:txBody>
                    <a:bodyPr/>
                    <a:lstStyle/>
                    <a:p>
                      <a:r>
                        <a:rPr lang="en-US" dirty="0"/>
                        <a:t>T</a:t>
                      </a:r>
                    </a:p>
                  </a:txBody>
                  <a:tcPr marL="91441" marR="91441"/>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EBB2C4AC-047A-4182-A12D-F4AA331D9BDD}"/>
              </a:ext>
            </a:extLst>
          </p:cNvPr>
          <p:cNvSpPr>
            <a:spLocks noGrp="1"/>
          </p:cNvSpPr>
          <p:nvPr>
            <p:ph type="sldNum" sz="quarter" idx="12"/>
          </p:nvPr>
        </p:nvSpPr>
        <p:spPr/>
        <p:txBody>
          <a:bodyPr/>
          <a:lstStyle/>
          <a:p>
            <a:fld id="{9CA217EF-0505-4C33-BB20-8A8DF2039023}"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about Quantifiers</a:t>
            </a:r>
          </a:p>
        </p:txBody>
      </p:sp>
      <p:sp>
        <p:nvSpPr>
          <p:cNvPr id="3" name="Content Placeholder 2"/>
          <p:cNvSpPr>
            <a:spLocks noGrp="1"/>
          </p:cNvSpPr>
          <p:nvPr>
            <p:ph idx="1"/>
          </p:nvPr>
        </p:nvSpPr>
        <p:spPr/>
        <p:txBody>
          <a:bodyPr>
            <a:normAutofit fontScale="92500"/>
          </a:bodyPr>
          <a:lstStyle/>
          <a:p>
            <a:r>
              <a:rPr lang="en-US" dirty="0">
                <a:sym typeface="Symbol"/>
              </a:rPr>
              <a:t>When the  domain of discourse is finite, we can think of quantification as looping through the elements of the domain.</a:t>
            </a:r>
          </a:p>
          <a:p>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r>
              <a:rPr lang="en-US" dirty="0">
                <a:sym typeface="Symbol"/>
              </a:rPr>
              <a:t>Even if the domains are infinite, we can still think of the quantifiers this fashion, but the loops will not terminate in some cases.</a:t>
            </a:r>
          </a:p>
          <a:p>
            <a:endParaRPr lang="en-US" dirty="0"/>
          </a:p>
          <a:p>
            <a:endParaRPr lang="en-US" dirty="0"/>
          </a:p>
          <a:p>
            <a:pPr lvl="2"/>
            <a:endParaRPr lang="en-US" dirty="0"/>
          </a:p>
        </p:txBody>
      </p:sp>
      <p:sp>
        <p:nvSpPr>
          <p:cNvPr id="5" name="灯片编号占位符 4">
            <a:extLst>
              <a:ext uri="{FF2B5EF4-FFF2-40B4-BE49-F238E27FC236}">
                <a16:creationId xmlns:a16="http://schemas.microsoft.com/office/drawing/2014/main" id="{2626E9AA-3104-42DE-B67E-4E314F16DCEA}"/>
              </a:ext>
            </a:extLst>
          </p:cNvPr>
          <p:cNvSpPr>
            <a:spLocks noGrp="1"/>
          </p:cNvSpPr>
          <p:nvPr>
            <p:ph type="sldNum" sz="quarter" idx="12"/>
          </p:nvPr>
        </p:nvSpPr>
        <p:spPr/>
        <p:txBody>
          <a:bodyPr/>
          <a:lstStyle/>
          <a:p>
            <a:fld id="{9CA217EF-0505-4C33-BB20-8A8DF2039023}" type="slidenum">
              <a:rPr lang="en-US" smtClean="0"/>
              <a:pPr/>
              <a:t>110</a:t>
            </a:fld>
            <a:endParaRPr lang="en-US"/>
          </a:p>
        </p:txBody>
      </p:sp>
    </p:spTree>
    <p:extLst>
      <p:ext uri="{BB962C8B-B14F-4D97-AF65-F5344CB8AC3E}">
        <p14:creationId xmlns:p14="http://schemas.microsoft.com/office/powerpoint/2010/main" val="345909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Quantifiers</a:t>
            </a:r>
          </a:p>
        </p:txBody>
      </p:sp>
      <p:sp>
        <p:nvSpPr>
          <p:cNvPr id="3" name="Content Placeholder 2"/>
          <p:cNvSpPr>
            <a:spLocks noGrp="1"/>
          </p:cNvSpPr>
          <p:nvPr>
            <p:ph idx="1"/>
          </p:nvPr>
        </p:nvSpPr>
        <p:spPr/>
        <p:txBody>
          <a:bodyPr>
            <a:normAutofit/>
          </a:bodyPr>
          <a:lstStyle/>
          <a:p>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endParaRPr lang="en-US" dirty="0"/>
          </a:p>
          <a:p>
            <a:pPr>
              <a:buNone/>
            </a:pPr>
            <a:endParaRPr lang="en-US" dirty="0"/>
          </a:p>
        </p:txBody>
      </p:sp>
      <p:sp>
        <p:nvSpPr>
          <p:cNvPr id="5" name="灯片编号占位符 4">
            <a:extLst>
              <a:ext uri="{FF2B5EF4-FFF2-40B4-BE49-F238E27FC236}">
                <a16:creationId xmlns:a16="http://schemas.microsoft.com/office/drawing/2014/main" id="{D50BE856-7176-4B89-A4A1-A670555B348B}"/>
              </a:ext>
            </a:extLst>
          </p:cNvPr>
          <p:cNvSpPr>
            <a:spLocks noGrp="1"/>
          </p:cNvSpPr>
          <p:nvPr>
            <p:ph type="sldNum" sz="quarter" idx="12"/>
          </p:nvPr>
        </p:nvSpPr>
        <p:spPr/>
        <p:txBody>
          <a:bodyPr/>
          <a:lstStyle/>
          <a:p>
            <a:fld id="{9CA217EF-0505-4C33-BB20-8A8DF2039023}" type="slidenum">
              <a:rPr lang="en-US" smtClean="0"/>
              <a:pPr/>
              <a:t>111</a:t>
            </a:fld>
            <a:endParaRPr lang="en-US"/>
          </a:p>
        </p:txBody>
      </p:sp>
    </p:spTree>
    <p:extLst>
      <p:ext uri="{BB962C8B-B14F-4D97-AF65-F5344CB8AC3E}">
        <p14:creationId xmlns:p14="http://schemas.microsoft.com/office/powerpoint/2010/main" val="1203740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Precedence of Quantifiers</a:t>
            </a:r>
          </a:p>
        </p:txBody>
      </p:sp>
      <p:sp>
        <p:nvSpPr>
          <p:cNvPr id="3" name="Content Placeholder 2"/>
          <p:cNvSpPr>
            <a:spLocks noGrp="1"/>
          </p:cNvSpPr>
          <p:nvPr>
            <p:ph idx="1"/>
          </p:nvPr>
        </p:nvSpPr>
        <p:spPr/>
        <p:txBody>
          <a:bodyPr/>
          <a:lstStyle/>
          <a:p>
            <a:r>
              <a:rPr lang="en-US" dirty="0"/>
              <a:t>The quantifiers </a:t>
            </a:r>
            <a:r>
              <a:rPr lang="en-US" dirty="0">
                <a:sym typeface="Symbol"/>
              </a:rPr>
              <a:t> and   have higher precedence than all the logical operators.</a:t>
            </a:r>
          </a:p>
          <a:p>
            <a:r>
              <a:rPr lang="en-US" dirty="0">
                <a:sym typeface="Symbol"/>
              </a:rPr>
              <a:t>For example, </a:t>
            </a:r>
            <a:r>
              <a:rPr lang="en-US" i="1" dirty="0">
                <a:latin typeface="Cambria Math" pitchFamily="18" charset="0"/>
                <a:ea typeface="Cambria Math" pitchFamily="18" charset="0"/>
                <a:sym typeface="Symbol"/>
              </a:rPr>
              <a:t>x P(x) </a:t>
            </a:r>
            <a:r>
              <a:rPr lang="en-US" i="1" dirty="0">
                <a:latin typeface="Cambria Math"/>
                <a:ea typeface="Cambria Math"/>
                <a:sym typeface="Symbol"/>
              </a:rPr>
              <a:t>∨</a:t>
            </a:r>
            <a:r>
              <a:rPr lang="en-US" i="1" dirty="0">
                <a:latin typeface="Cambria Math" pitchFamily="18" charset="0"/>
                <a:ea typeface="Cambria Math" pitchFamily="18" charset="0"/>
                <a:sym typeface="Symbol"/>
              </a:rPr>
              <a:t> Q(x)  </a:t>
            </a:r>
            <a:r>
              <a:rPr lang="en-US" dirty="0">
                <a:sym typeface="Symbol"/>
              </a:rPr>
              <a:t>means</a:t>
            </a:r>
            <a:r>
              <a:rPr lang="en-US" i="1" dirty="0">
                <a:latin typeface="Cambria Math" pitchFamily="18" charset="0"/>
                <a:ea typeface="Cambria Math" pitchFamily="18" charset="0"/>
                <a:sym typeface="Symbol"/>
              </a:rPr>
              <a:t> (x P(x))</a:t>
            </a:r>
            <a:r>
              <a:rPr lang="en-US" i="1" dirty="0">
                <a:latin typeface="Cambria Math"/>
                <a:ea typeface="Cambria Math"/>
                <a:sym typeface="Symbol"/>
              </a:rPr>
              <a:t>∨</a:t>
            </a:r>
            <a:r>
              <a:rPr lang="en-US" i="1" dirty="0">
                <a:latin typeface="Cambria Math" pitchFamily="18" charset="0"/>
                <a:ea typeface="Cambria Math" pitchFamily="18" charset="0"/>
                <a:sym typeface="Symbol"/>
              </a:rPr>
              <a:t> Q(x)</a:t>
            </a:r>
            <a:r>
              <a:rPr lang="en-US" dirty="0">
                <a:sym typeface="Symbol"/>
              </a:rPr>
              <a:t>  </a:t>
            </a:r>
          </a:p>
          <a:p>
            <a:r>
              <a:rPr lang="en-US" i="1" dirty="0">
                <a:latin typeface="Cambria Math" pitchFamily="18" charset="0"/>
                <a:ea typeface="Cambria Math" pitchFamily="18" charset="0"/>
                <a:sym typeface="Symbol"/>
              </a:rPr>
              <a:t>x (P(x) </a:t>
            </a:r>
            <a:r>
              <a:rPr lang="en-US" i="1" dirty="0">
                <a:latin typeface="Cambria Math"/>
                <a:ea typeface="Cambria Math"/>
                <a:sym typeface="Symbol"/>
              </a:rPr>
              <a:t>∨</a:t>
            </a:r>
            <a:r>
              <a:rPr lang="en-US" i="1" dirty="0">
                <a:latin typeface="Cambria Math" pitchFamily="18" charset="0"/>
                <a:ea typeface="Cambria Math" pitchFamily="18" charset="0"/>
                <a:sym typeface="Symbol"/>
              </a:rPr>
              <a:t> Q(x)) </a:t>
            </a:r>
            <a:r>
              <a:rPr lang="en-US" dirty="0">
                <a:latin typeface="Cambria Math" pitchFamily="18" charset="0"/>
                <a:ea typeface="Cambria Math" pitchFamily="18" charset="0"/>
                <a:sym typeface="Symbol"/>
              </a:rPr>
              <a:t>means something different.</a:t>
            </a:r>
          </a:p>
          <a:p>
            <a:r>
              <a:rPr lang="en-US" dirty="0">
                <a:latin typeface="Cambria Math" pitchFamily="18" charset="0"/>
                <a:ea typeface="Cambria Math" pitchFamily="18" charset="0"/>
                <a:sym typeface="Symbol"/>
              </a:rPr>
              <a:t>Unfortunately, often people write </a:t>
            </a:r>
            <a:r>
              <a:rPr lang="en-US" i="1" dirty="0">
                <a:latin typeface="Cambria Math" pitchFamily="18" charset="0"/>
                <a:ea typeface="Cambria Math" pitchFamily="18" charset="0"/>
                <a:sym typeface="Symbol"/>
              </a:rPr>
              <a:t>x P(x) </a:t>
            </a:r>
            <a:r>
              <a:rPr lang="en-US" i="1" dirty="0">
                <a:latin typeface="Cambria Math"/>
                <a:ea typeface="Cambria Math"/>
                <a:sym typeface="Symbol"/>
              </a:rPr>
              <a:t>∨</a:t>
            </a:r>
            <a:r>
              <a:rPr lang="en-US" i="1" dirty="0">
                <a:latin typeface="Cambria Math" pitchFamily="18" charset="0"/>
                <a:ea typeface="Cambria Math" pitchFamily="18" charset="0"/>
                <a:sym typeface="Symbol"/>
              </a:rPr>
              <a:t> Q(x)  </a:t>
            </a:r>
            <a:r>
              <a:rPr lang="en-US" dirty="0">
                <a:latin typeface="Cambria Math" pitchFamily="18" charset="0"/>
                <a:ea typeface="Cambria Math" pitchFamily="18" charset="0"/>
                <a:sym typeface="Symbol"/>
              </a:rPr>
              <a:t>when they mean </a:t>
            </a:r>
            <a:r>
              <a:rPr lang="en-US" i="1" dirty="0">
                <a:latin typeface="Cambria Math" pitchFamily="18" charset="0"/>
                <a:ea typeface="Cambria Math" pitchFamily="18" charset="0"/>
                <a:sym typeface="Symbol"/>
              </a:rPr>
              <a:t> x (P(x) </a:t>
            </a:r>
            <a:r>
              <a:rPr lang="en-US" i="1" dirty="0">
                <a:latin typeface="Cambria Math"/>
                <a:ea typeface="Cambria Math"/>
                <a:sym typeface="Symbol"/>
              </a:rPr>
              <a:t>∨</a:t>
            </a:r>
            <a:r>
              <a:rPr lang="en-US" i="1" dirty="0">
                <a:latin typeface="Cambria Math" pitchFamily="18" charset="0"/>
                <a:ea typeface="Cambria Math" pitchFamily="18" charset="0"/>
                <a:sym typeface="Symbol"/>
              </a:rPr>
              <a:t> Q(x)). </a:t>
            </a:r>
            <a:endParaRPr lang="en-US" dirty="0"/>
          </a:p>
        </p:txBody>
      </p:sp>
      <p:sp>
        <p:nvSpPr>
          <p:cNvPr id="5" name="灯片编号占位符 4">
            <a:extLst>
              <a:ext uri="{FF2B5EF4-FFF2-40B4-BE49-F238E27FC236}">
                <a16:creationId xmlns:a16="http://schemas.microsoft.com/office/drawing/2014/main" id="{EFF0396B-3C20-42A7-8138-1340677D0352}"/>
              </a:ext>
            </a:extLst>
          </p:cNvPr>
          <p:cNvSpPr>
            <a:spLocks noGrp="1"/>
          </p:cNvSpPr>
          <p:nvPr>
            <p:ph type="sldNum" sz="quarter" idx="12"/>
          </p:nvPr>
        </p:nvSpPr>
        <p:spPr/>
        <p:txBody>
          <a:bodyPr/>
          <a:lstStyle/>
          <a:p>
            <a:fld id="{9CA217EF-0505-4C33-BB20-8A8DF2039023}" type="slidenum">
              <a:rPr lang="en-US" smtClean="0"/>
              <a:pPr/>
              <a:t>112</a:t>
            </a:fld>
            <a:endParaRPr lang="en-US"/>
          </a:p>
        </p:txBody>
      </p:sp>
    </p:spTree>
    <p:extLst>
      <p:ext uri="{BB962C8B-B14F-4D97-AF65-F5344CB8AC3E}">
        <p14:creationId xmlns:p14="http://schemas.microsoft.com/office/powerpoint/2010/main" val="4952913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Translating from English to Logic</a:t>
            </a:r>
          </a:p>
        </p:txBody>
      </p:sp>
      <p:sp>
        <p:nvSpPr>
          <p:cNvPr id="3" name="Content Placeholder 2"/>
          <p:cNvSpPr>
            <a:spLocks noGrp="1"/>
          </p:cNvSpPr>
          <p:nvPr>
            <p:ph idx="1"/>
          </p:nvPr>
        </p:nvSpPr>
        <p:spPr/>
        <p:txBody>
          <a:bodyPr>
            <a:normAutofit/>
          </a:bodyPr>
          <a:lstStyle/>
          <a:p>
            <a:pPr>
              <a:buNone/>
            </a:pPr>
            <a:r>
              <a:rPr lang="en-US" b="1" dirty="0"/>
              <a:t>Example </a:t>
            </a:r>
            <a:r>
              <a:rPr lang="en-US" b="1" dirty="0">
                <a:latin typeface="Cambria Math" pitchFamily="18" charset="0"/>
                <a:ea typeface="Cambria Math" pitchFamily="18" charset="0"/>
              </a:rPr>
              <a:t>1</a:t>
            </a:r>
            <a:r>
              <a:rPr lang="en-US" dirty="0"/>
              <a:t>:  Translate the following sentence into predicate logic: “Every student in this class has taken a course in Java.”</a:t>
            </a:r>
          </a:p>
          <a:p>
            <a:pPr>
              <a:buNone/>
            </a:pPr>
            <a:r>
              <a:rPr lang="en-US" b="1" dirty="0"/>
              <a:t>Solution</a:t>
            </a:r>
            <a:r>
              <a:rPr lang="en-US" dirty="0"/>
              <a:t>:</a:t>
            </a:r>
          </a:p>
          <a:p>
            <a:pPr>
              <a:buNone/>
            </a:pPr>
            <a:r>
              <a:rPr lang="en-US" dirty="0"/>
              <a:t>  First decide on the domain </a:t>
            </a:r>
            <a:r>
              <a:rPr lang="en-US" i="1" dirty="0"/>
              <a:t>U</a:t>
            </a:r>
            <a:r>
              <a:rPr lang="en-US" dirty="0"/>
              <a:t>. </a:t>
            </a:r>
          </a:p>
          <a:p>
            <a:pPr lvl="1">
              <a:buNone/>
            </a:pPr>
            <a:r>
              <a:rPr lang="en-US" b="1" dirty="0"/>
              <a:t>Solution </a:t>
            </a:r>
            <a:r>
              <a:rPr lang="en-US" b="1" dirty="0">
                <a:latin typeface="Cambria Math" pitchFamily="18" charset="0"/>
                <a:ea typeface="Cambria Math" pitchFamily="18" charset="0"/>
              </a:rPr>
              <a:t>1</a:t>
            </a:r>
            <a:r>
              <a:rPr lang="en-US" dirty="0"/>
              <a:t>: If </a:t>
            </a:r>
            <a:r>
              <a:rPr lang="en-US" i="1" dirty="0"/>
              <a:t>U</a:t>
            </a:r>
            <a:r>
              <a:rPr lang="en-US" dirty="0"/>
              <a:t> is all students in this class, define a propositional function J(x) denoting “x has taken a course in Java” and translate as </a:t>
            </a:r>
            <a:r>
              <a:rPr lang="en-US" i="1" dirty="0">
                <a:latin typeface="Cambria Math" pitchFamily="18" charset="0"/>
                <a:ea typeface="Cambria Math" pitchFamily="18" charset="0"/>
                <a:sym typeface="Symbol"/>
              </a:rPr>
              <a:t>x J(x). </a:t>
            </a:r>
          </a:p>
          <a:p>
            <a:pPr lvl="1">
              <a:buNone/>
            </a:pPr>
            <a:r>
              <a:rPr lang="en-US" b="1" dirty="0"/>
              <a:t>Solution </a:t>
            </a:r>
            <a:r>
              <a:rPr lang="en-US" b="1" dirty="0">
                <a:latin typeface="Cambria Math" pitchFamily="18" charset="0"/>
                <a:ea typeface="Cambria Math" pitchFamily="18" charset="0"/>
              </a:rPr>
              <a:t>2</a:t>
            </a:r>
            <a:r>
              <a:rPr lang="en-US" dirty="0"/>
              <a:t>:</a:t>
            </a:r>
            <a:r>
              <a:rPr lang="en-US" b="1" dirty="0">
                <a:latin typeface="Cambria Math" pitchFamily="18" charset="0"/>
                <a:ea typeface="Cambria Math" pitchFamily="18" charset="0"/>
              </a:rPr>
              <a:t> </a:t>
            </a:r>
            <a:r>
              <a:rPr lang="en-US" dirty="0"/>
              <a:t>But if </a:t>
            </a:r>
            <a:r>
              <a:rPr lang="en-US" i="1" dirty="0"/>
              <a:t>U</a:t>
            </a:r>
            <a:r>
              <a:rPr lang="en-US" dirty="0"/>
              <a:t> is all people, also define a propositional  function S(x) denoting “x is a student in this class” and translate as     </a:t>
            </a:r>
            <a:r>
              <a:rPr lang="en-US" i="1" dirty="0">
                <a:latin typeface="Cambria Math" pitchFamily="18" charset="0"/>
                <a:ea typeface="Cambria Math" pitchFamily="18" charset="0"/>
                <a:sym typeface="Symbol"/>
              </a:rPr>
              <a:t>x (S(x)</a:t>
            </a:r>
            <a:r>
              <a:rPr lang="en-US" i="1" dirty="0">
                <a:latin typeface="Cambria Math"/>
                <a:ea typeface="Cambria Math"/>
                <a:sym typeface="Symbol"/>
              </a:rPr>
              <a:t>→</a:t>
            </a:r>
            <a:r>
              <a:rPr lang="en-US" i="1" dirty="0">
                <a:latin typeface="Cambria Math" pitchFamily="18" charset="0"/>
                <a:ea typeface="Cambria Math" pitchFamily="18" charset="0"/>
                <a:sym typeface="Symbol"/>
              </a:rPr>
              <a:t> J(x))</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p>
          <a:p>
            <a:pPr lvl="2">
              <a:buNone/>
            </a:pPr>
            <a:r>
              <a:rPr lang="en-US" i="1" dirty="0">
                <a:latin typeface="Cambria Math" pitchFamily="18" charset="0"/>
                <a:ea typeface="Cambria Math" pitchFamily="18" charset="0"/>
                <a:sym typeface="Symbol"/>
              </a:rPr>
              <a:t>             x (S(x) </a:t>
            </a:r>
            <a:r>
              <a:rPr lang="en-US" dirty="0">
                <a:latin typeface="Cambria Math"/>
                <a:ea typeface="Cambria Math"/>
                <a:sym typeface="Symbol"/>
              </a:rPr>
              <a:t>∧</a:t>
            </a:r>
            <a:r>
              <a:rPr lang="en-US" i="1" dirty="0">
                <a:latin typeface="Cambria Math" pitchFamily="18" charset="0"/>
                <a:ea typeface="Cambria Math" pitchFamily="18" charset="0"/>
                <a:sym typeface="Symbol"/>
              </a:rPr>
              <a:t> J(x))</a:t>
            </a:r>
            <a:r>
              <a:rPr lang="en-US" dirty="0">
                <a:latin typeface="Cambria Math" pitchFamily="18" charset="0"/>
                <a:ea typeface="Cambria Math" pitchFamily="18" charset="0"/>
                <a:sym typeface="Symbol"/>
              </a:rPr>
              <a:t>  is not correct.  What does it mean?</a:t>
            </a:r>
          </a:p>
          <a:p>
            <a:pPr lvl="1"/>
            <a:endParaRPr lang="en-US" dirty="0"/>
          </a:p>
        </p:txBody>
      </p:sp>
      <p:sp>
        <p:nvSpPr>
          <p:cNvPr id="5" name="灯片编号占位符 4">
            <a:extLst>
              <a:ext uri="{FF2B5EF4-FFF2-40B4-BE49-F238E27FC236}">
                <a16:creationId xmlns:a16="http://schemas.microsoft.com/office/drawing/2014/main" id="{2E55D7E6-4D34-4662-B23D-4B5997F7AFCF}"/>
              </a:ext>
            </a:extLst>
          </p:cNvPr>
          <p:cNvSpPr>
            <a:spLocks noGrp="1"/>
          </p:cNvSpPr>
          <p:nvPr>
            <p:ph type="sldNum" sz="quarter" idx="12"/>
          </p:nvPr>
        </p:nvSpPr>
        <p:spPr/>
        <p:txBody>
          <a:bodyPr/>
          <a:lstStyle/>
          <a:p>
            <a:fld id="{9CA217EF-0505-4C33-BB20-8A8DF2039023}" type="slidenum">
              <a:rPr lang="en-US" smtClean="0"/>
              <a:pPr/>
              <a:t>113</a:t>
            </a:fld>
            <a:endParaRPr lang="en-US"/>
          </a:p>
        </p:txBody>
      </p:sp>
    </p:spTree>
    <p:extLst>
      <p:ext uri="{BB962C8B-B14F-4D97-AF65-F5344CB8AC3E}">
        <p14:creationId xmlns:p14="http://schemas.microsoft.com/office/powerpoint/2010/main" val="35823102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Translating from English to Logic</a:t>
            </a:r>
          </a:p>
        </p:txBody>
      </p:sp>
      <p:sp>
        <p:nvSpPr>
          <p:cNvPr id="3" name="Content Placeholder 2"/>
          <p:cNvSpPr>
            <a:spLocks noGrp="1"/>
          </p:cNvSpPr>
          <p:nvPr>
            <p:ph idx="1"/>
          </p:nvPr>
        </p:nvSpPr>
        <p:spPr/>
        <p:txBody>
          <a:bodyPr>
            <a:normAutofit/>
          </a:bodyPr>
          <a:lstStyle/>
          <a:p>
            <a:pPr>
              <a:buNone/>
            </a:pPr>
            <a:r>
              <a:rPr lang="en-US" b="1" dirty="0"/>
              <a:t>Example 2</a:t>
            </a:r>
            <a:r>
              <a:rPr lang="en-US" dirty="0"/>
              <a:t>: Translate the following sentence into predicate logic: “Some student in this class has taken a course in Java.” </a:t>
            </a:r>
          </a:p>
          <a:p>
            <a:pPr>
              <a:buNone/>
            </a:pPr>
            <a:r>
              <a:rPr lang="en-US" b="1" dirty="0"/>
              <a:t>Solution</a:t>
            </a:r>
            <a:r>
              <a:rPr lang="en-US" dirty="0"/>
              <a:t>:</a:t>
            </a:r>
          </a:p>
          <a:p>
            <a:pPr>
              <a:buNone/>
            </a:pPr>
            <a:r>
              <a:rPr lang="en-US" dirty="0"/>
              <a:t>First decide on the domain </a:t>
            </a:r>
            <a:r>
              <a:rPr lang="en-US" i="1" dirty="0"/>
              <a:t>U</a:t>
            </a:r>
            <a:r>
              <a:rPr lang="en-US" dirty="0"/>
              <a:t>. </a:t>
            </a:r>
          </a:p>
          <a:p>
            <a:pPr lvl="1">
              <a:buNone/>
            </a:pPr>
            <a:r>
              <a:rPr lang="en-US" b="1" dirty="0"/>
              <a:t>Solution </a:t>
            </a:r>
            <a:r>
              <a:rPr lang="en-US" b="1" dirty="0">
                <a:latin typeface="Cambria Math" pitchFamily="18" charset="0"/>
                <a:ea typeface="Cambria Math" pitchFamily="18" charset="0"/>
              </a:rPr>
              <a:t>1</a:t>
            </a:r>
            <a:r>
              <a:rPr lang="en-US" dirty="0"/>
              <a:t>: If </a:t>
            </a:r>
            <a:r>
              <a:rPr lang="en-US" i="1" dirty="0"/>
              <a:t>U</a:t>
            </a:r>
            <a:r>
              <a:rPr lang="en-US" dirty="0"/>
              <a:t> is all students in this class, translate as </a:t>
            </a:r>
          </a:p>
          <a:p>
            <a:pPr lvl="1">
              <a:buNone/>
            </a:pPr>
            <a:r>
              <a:rPr lang="en-US" i="1" dirty="0">
                <a:latin typeface="Cambria Math" pitchFamily="18" charset="0"/>
                <a:ea typeface="Cambria Math" pitchFamily="18" charset="0"/>
                <a:sym typeface="Symbol"/>
              </a:rPr>
              <a:t>                           x J(x)</a:t>
            </a:r>
          </a:p>
          <a:p>
            <a:pPr lvl="1">
              <a:buNone/>
            </a:pPr>
            <a:r>
              <a:rPr lang="en-US" b="1" dirty="0"/>
              <a:t>Solution </a:t>
            </a:r>
            <a:r>
              <a:rPr lang="en-US" b="1" dirty="0">
                <a:latin typeface="Cambria Math" pitchFamily="18" charset="0"/>
                <a:ea typeface="Cambria Math" pitchFamily="18" charset="0"/>
              </a:rPr>
              <a:t>1</a:t>
            </a:r>
            <a:r>
              <a:rPr lang="en-US" dirty="0"/>
              <a:t>: But if </a:t>
            </a:r>
            <a:r>
              <a:rPr lang="en-US" i="1" dirty="0"/>
              <a:t>U</a:t>
            </a:r>
            <a:r>
              <a:rPr lang="en-US" dirty="0"/>
              <a:t> is all people, then translate as                 </a:t>
            </a:r>
            <a:r>
              <a:rPr lang="en-US" i="1" dirty="0">
                <a:latin typeface="Cambria Math" pitchFamily="18" charset="0"/>
                <a:ea typeface="Cambria Math" pitchFamily="18" charset="0"/>
                <a:sym typeface="Symbol"/>
              </a:rPr>
              <a:t>x (S(x) </a:t>
            </a:r>
            <a:r>
              <a:rPr lang="en-US" i="1" dirty="0">
                <a:latin typeface="Cambria Math"/>
                <a:ea typeface="Cambria Math"/>
                <a:sym typeface="Symbol"/>
              </a:rPr>
              <a:t>∧ </a:t>
            </a:r>
            <a:r>
              <a:rPr lang="en-US" i="1" dirty="0">
                <a:latin typeface="Cambria Math" pitchFamily="18" charset="0"/>
                <a:ea typeface="Cambria Math" pitchFamily="18" charset="0"/>
                <a:sym typeface="Symbol"/>
              </a:rPr>
              <a:t>J(x)) </a:t>
            </a:r>
          </a:p>
          <a:p>
            <a:pPr lvl="2">
              <a:buNone/>
            </a:pPr>
            <a:r>
              <a:rPr lang="en-US" i="1" dirty="0">
                <a:latin typeface="Cambria Math" pitchFamily="18" charset="0"/>
                <a:ea typeface="Cambria Math" pitchFamily="18" charset="0"/>
                <a:sym typeface="Symbol"/>
              </a:rPr>
              <a:t>        x (S(x)</a:t>
            </a:r>
            <a:r>
              <a:rPr lang="en-US" i="1" dirty="0">
                <a:latin typeface="Cambria Math"/>
                <a:ea typeface="Cambria Math"/>
                <a:sym typeface="Symbol"/>
              </a:rPr>
              <a:t>→</a:t>
            </a:r>
            <a:r>
              <a:rPr lang="en-US" i="1" dirty="0">
                <a:latin typeface="Cambria Math" pitchFamily="18" charset="0"/>
                <a:ea typeface="Cambria Math" pitchFamily="18" charset="0"/>
                <a:sym typeface="Symbol"/>
              </a:rPr>
              <a:t> J(x))</a:t>
            </a:r>
            <a:r>
              <a:rPr lang="en-US" dirty="0">
                <a:latin typeface="Cambria Math" pitchFamily="18" charset="0"/>
                <a:ea typeface="Cambria Math" pitchFamily="18" charset="0"/>
                <a:sym typeface="Symbol"/>
              </a:rPr>
              <a:t> is not correct. What does it mean?</a:t>
            </a:r>
            <a:endParaRPr lang="en-US" dirty="0"/>
          </a:p>
          <a:p>
            <a:pPr lvl="1"/>
            <a:endParaRPr lang="en-US" dirty="0"/>
          </a:p>
        </p:txBody>
      </p:sp>
      <p:sp>
        <p:nvSpPr>
          <p:cNvPr id="5" name="灯片编号占位符 4">
            <a:extLst>
              <a:ext uri="{FF2B5EF4-FFF2-40B4-BE49-F238E27FC236}">
                <a16:creationId xmlns:a16="http://schemas.microsoft.com/office/drawing/2014/main" id="{A61101B5-DE54-4925-B69F-648DC94EBA9C}"/>
              </a:ext>
            </a:extLst>
          </p:cNvPr>
          <p:cNvSpPr>
            <a:spLocks noGrp="1"/>
          </p:cNvSpPr>
          <p:nvPr>
            <p:ph type="sldNum" sz="quarter" idx="12"/>
          </p:nvPr>
        </p:nvSpPr>
        <p:spPr/>
        <p:txBody>
          <a:bodyPr/>
          <a:lstStyle/>
          <a:p>
            <a:fld id="{9CA217EF-0505-4C33-BB20-8A8DF2039023}" type="slidenum">
              <a:rPr lang="en-US" smtClean="0"/>
              <a:pPr/>
              <a:t>114</a:t>
            </a:fld>
            <a:endParaRPr lang="en-US"/>
          </a:p>
        </p:txBody>
      </p:sp>
    </p:spTree>
    <p:extLst>
      <p:ext uri="{BB962C8B-B14F-4D97-AF65-F5344CB8AC3E}">
        <p14:creationId xmlns:p14="http://schemas.microsoft.com/office/powerpoint/2010/main" val="15182931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Returning to the Socrates Example </a:t>
            </a:r>
          </a:p>
        </p:txBody>
      </p:sp>
      <p:sp>
        <p:nvSpPr>
          <p:cNvPr id="3" name="Content Placeholder 2"/>
          <p:cNvSpPr>
            <a:spLocks noGrp="1"/>
          </p:cNvSpPr>
          <p:nvPr>
            <p:ph idx="1"/>
          </p:nvPr>
        </p:nvSpPr>
        <p:spPr/>
        <p:txBody>
          <a:bodyPr>
            <a:normAutofit/>
          </a:bodyPr>
          <a:lstStyle/>
          <a:p>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r>
              <a:rPr lang="en-US" dirty="0"/>
              <a:t>The two premises are:</a:t>
            </a:r>
          </a:p>
          <a:p>
            <a:endParaRPr lang="en-US" dirty="0"/>
          </a:p>
          <a:p>
            <a:r>
              <a:rPr lang="en-US" dirty="0"/>
              <a:t>The conclusion is:</a:t>
            </a:r>
          </a:p>
          <a:p>
            <a:endParaRPr lang="en-US" dirty="0"/>
          </a:p>
          <a:p>
            <a:r>
              <a:rPr lang="en-US" dirty="0"/>
              <a:t>Later we will show how to prove that the conclusion follows from the premises.</a:t>
            </a:r>
          </a:p>
          <a:p>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5791201" y="3276600"/>
            <a:ext cx="3400425" cy="319088"/>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6172200" y="3733800"/>
            <a:ext cx="2133600" cy="319088"/>
          </a:xfrm>
          <a:prstGeom prst="rect">
            <a:avLst/>
          </a:prstGeom>
        </p:spPr>
      </p:pic>
      <p:pic>
        <p:nvPicPr>
          <p:cNvPr id="11" name="Picture 10" descr="addin_tmp.png"/>
          <p:cNvPicPr>
            <a:picLocks noChangeAspect="1"/>
          </p:cNvPicPr>
          <p:nvPr>
            <p:custDataLst>
              <p:tags r:id="rId3"/>
            </p:custDataLst>
          </p:nvPr>
        </p:nvPicPr>
        <p:blipFill>
          <a:blip r:embed="rId7" cstate="print"/>
          <a:stretch>
            <a:fillRect/>
          </a:stretch>
        </p:blipFill>
        <p:spPr>
          <a:xfrm>
            <a:off x="6019801" y="4343400"/>
            <a:ext cx="2462213" cy="319088"/>
          </a:xfrm>
          <a:prstGeom prst="rect">
            <a:avLst/>
          </a:prstGeom>
        </p:spPr>
      </p:pic>
      <p:sp>
        <p:nvSpPr>
          <p:cNvPr id="5" name="灯片编号占位符 4">
            <a:extLst>
              <a:ext uri="{FF2B5EF4-FFF2-40B4-BE49-F238E27FC236}">
                <a16:creationId xmlns:a16="http://schemas.microsoft.com/office/drawing/2014/main" id="{02541693-C352-4055-BE9F-F808BC5A27B6}"/>
              </a:ext>
            </a:extLst>
          </p:cNvPr>
          <p:cNvSpPr>
            <a:spLocks noGrp="1"/>
          </p:cNvSpPr>
          <p:nvPr>
            <p:ph type="sldNum" sz="quarter" idx="12"/>
          </p:nvPr>
        </p:nvSpPr>
        <p:spPr/>
        <p:txBody>
          <a:bodyPr/>
          <a:lstStyle/>
          <a:p>
            <a:fld id="{9CA217EF-0505-4C33-BB20-8A8DF2039023}" type="slidenum">
              <a:rPr lang="en-US" smtClean="0"/>
              <a:pPr/>
              <a:t>115</a:t>
            </a:fld>
            <a:endParaRPr lang="en-US"/>
          </a:p>
        </p:txBody>
      </p:sp>
    </p:spTree>
    <p:extLst>
      <p:ext uri="{BB962C8B-B14F-4D97-AF65-F5344CB8AC3E}">
        <p14:creationId xmlns:p14="http://schemas.microsoft.com/office/powerpoint/2010/main" val="783484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Equivalences in Predicate Logic</a:t>
            </a:r>
          </a:p>
        </p:txBody>
      </p:sp>
      <p:sp>
        <p:nvSpPr>
          <p:cNvPr id="3" name="Content Placeholder 2"/>
          <p:cNvSpPr>
            <a:spLocks noGrp="1"/>
          </p:cNvSpPr>
          <p:nvPr>
            <p:ph idx="1"/>
          </p:nvPr>
        </p:nvSpPr>
        <p:spPr/>
        <p:txBody>
          <a:bodyPr>
            <a:normAutofit/>
          </a:bodyPr>
          <a:lstStyle/>
          <a:p>
            <a:r>
              <a:rPr lang="en-US" dirty="0"/>
              <a:t>Statements involving predicates and quantifiers are </a:t>
            </a:r>
            <a:r>
              <a:rPr lang="en-US" i="1" dirty="0"/>
              <a:t>logically equivalent </a:t>
            </a:r>
            <a:r>
              <a:rPr lang="en-US" dirty="0"/>
              <a:t>if and only if they have the same truth value </a:t>
            </a:r>
          </a:p>
          <a:p>
            <a:pPr lvl="1"/>
            <a:r>
              <a:rPr lang="en-US" dirty="0"/>
              <a:t>for every predicate substituted into these statements and </a:t>
            </a:r>
          </a:p>
          <a:p>
            <a:pPr lvl="1"/>
            <a:r>
              <a:rPr lang="en-US" dirty="0"/>
              <a:t>for every domain of discourse used for the variables in the expressions. </a:t>
            </a:r>
          </a:p>
          <a:p>
            <a:r>
              <a:rPr lang="en-US" dirty="0"/>
              <a:t>The notation </a:t>
            </a:r>
            <a:r>
              <a:rPr lang="en-US" i="1" dirty="0"/>
              <a:t>S </a:t>
            </a:r>
            <a:r>
              <a:rPr lang="en-US" dirty="0">
                <a:latin typeface="Cambria Math"/>
                <a:ea typeface="Cambria Math"/>
              </a:rPr>
              <a:t>≡</a:t>
            </a:r>
            <a:r>
              <a:rPr lang="en-US" i="1" dirty="0">
                <a:latin typeface="Cambria Math"/>
                <a:ea typeface="Cambria Math"/>
              </a:rPr>
              <a:t>T</a:t>
            </a:r>
            <a:r>
              <a:rPr lang="en-US" dirty="0">
                <a:latin typeface="Cambria Math"/>
                <a:ea typeface="Cambria Math"/>
              </a:rPr>
              <a:t>  indicates that </a:t>
            </a:r>
            <a:r>
              <a:rPr lang="en-US" i="1" dirty="0">
                <a:latin typeface="Cambria Math"/>
                <a:ea typeface="Cambria Math"/>
              </a:rPr>
              <a:t>S</a:t>
            </a:r>
            <a:r>
              <a:rPr lang="en-US" dirty="0">
                <a:latin typeface="Cambria Math"/>
                <a:ea typeface="Cambria Math"/>
              </a:rPr>
              <a:t> and </a:t>
            </a:r>
            <a:r>
              <a:rPr lang="en-US" i="1" dirty="0">
                <a:latin typeface="Cambria Math"/>
                <a:ea typeface="Cambria Math"/>
              </a:rPr>
              <a:t>T</a:t>
            </a:r>
            <a:r>
              <a:rPr lang="en-US" dirty="0">
                <a:latin typeface="Cambria Math"/>
                <a:ea typeface="Cambria Math"/>
              </a:rPr>
              <a:t>  are logically equivalent. </a:t>
            </a:r>
          </a:p>
          <a:p>
            <a:r>
              <a:rPr lang="en-US" b="1" dirty="0">
                <a:latin typeface="Cambria Math"/>
                <a:ea typeface="Cambria Math"/>
              </a:rPr>
              <a:t>Example</a:t>
            </a:r>
            <a:r>
              <a:rPr lang="en-US" dirty="0">
                <a:latin typeface="Cambria Math"/>
                <a:ea typeface="Cambria Math"/>
              </a:rPr>
              <a:t>:  </a:t>
            </a:r>
            <a:r>
              <a:rPr lang="en-US" dirty="0">
                <a:latin typeface="Cambria Math"/>
                <a:ea typeface="Cambria Math"/>
                <a:sym typeface="Symbol"/>
              </a:rPr>
              <a:t></a:t>
            </a:r>
            <a:r>
              <a:rPr lang="en-US" i="1" dirty="0">
                <a:latin typeface="Cambria Math"/>
                <a:ea typeface="Cambria Math"/>
                <a:sym typeface="Symbol"/>
              </a:rPr>
              <a:t>x</a:t>
            </a:r>
            <a:r>
              <a:rPr lang="en-US" dirty="0">
                <a:latin typeface="Cambria Math"/>
                <a:ea typeface="Cambria Math"/>
                <a:sym typeface="Symbol"/>
              </a:rPr>
              <a:t> ¬¬</a:t>
            </a:r>
            <a:r>
              <a:rPr lang="en-US" i="1" dirty="0">
                <a:latin typeface="Cambria Math"/>
                <a:ea typeface="Cambria Math"/>
                <a:sym typeface="Symbol"/>
              </a:rPr>
              <a:t>S(x) </a:t>
            </a:r>
            <a:r>
              <a:rPr lang="en-US" dirty="0">
                <a:latin typeface="Cambria Math"/>
                <a:ea typeface="Cambria Math"/>
              </a:rPr>
              <a:t>≡</a:t>
            </a:r>
            <a:r>
              <a:rPr lang="en-US" dirty="0">
                <a:latin typeface="Cambria Math"/>
                <a:ea typeface="Cambria Math"/>
                <a:sym typeface="Symbol"/>
              </a:rPr>
              <a:t> </a:t>
            </a:r>
            <a:r>
              <a:rPr lang="en-US" i="1" dirty="0">
                <a:latin typeface="Cambria Math"/>
                <a:ea typeface="Cambria Math"/>
                <a:sym typeface="Symbol"/>
              </a:rPr>
              <a:t>x S(x)</a:t>
            </a:r>
            <a:endParaRPr lang="en-US" i="1" dirty="0"/>
          </a:p>
        </p:txBody>
      </p:sp>
      <p:sp>
        <p:nvSpPr>
          <p:cNvPr id="5" name="灯片编号占位符 4">
            <a:extLst>
              <a:ext uri="{FF2B5EF4-FFF2-40B4-BE49-F238E27FC236}">
                <a16:creationId xmlns:a16="http://schemas.microsoft.com/office/drawing/2014/main" id="{3F776B9E-3CCB-4F06-812F-39CD7AA5B24D}"/>
              </a:ext>
            </a:extLst>
          </p:cNvPr>
          <p:cNvSpPr>
            <a:spLocks noGrp="1"/>
          </p:cNvSpPr>
          <p:nvPr>
            <p:ph type="sldNum" sz="quarter" idx="12"/>
          </p:nvPr>
        </p:nvSpPr>
        <p:spPr/>
        <p:txBody>
          <a:bodyPr/>
          <a:lstStyle/>
          <a:p>
            <a:fld id="{9CA217EF-0505-4C33-BB20-8A8DF2039023}" type="slidenum">
              <a:rPr lang="en-US" smtClean="0"/>
              <a:pPr/>
              <a:t>116</a:t>
            </a:fld>
            <a:endParaRPr lang="en-US"/>
          </a:p>
        </p:txBody>
      </p:sp>
    </p:spTree>
    <p:extLst>
      <p:ext uri="{BB962C8B-B14F-4D97-AF65-F5344CB8AC3E}">
        <p14:creationId xmlns:p14="http://schemas.microsoft.com/office/powerpoint/2010/main" val="22407498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Thinking about Quantifiers as Conjunctions and Disjunctions</a:t>
            </a:r>
          </a:p>
        </p:txBody>
      </p:sp>
      <p:sp>
        <p:nvSpPr>
          <p:cNvPr id="3" name="Content Placeholder 2"/>
          <p:cNvSpPr>
            <a:spLocks noGrp="1"/>
          </p:cNvSpPr>
          <p:nvPr>
            <p:ph idx="1"/>
          </p:nvPr>
        </p:nvSpPr>
        <p:spPr/>
        <p:txBody>
          <a:bodyPr>
            <a:normAutofit fontScale="92500" lnSpcReduction="20000"/>
          </a:bodyPr>
          <a:lstStyle/>
          <a:p>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None/>
            </a:pPr>
            <a:endParaRPr lang="en-US" dirty="0">
              <a:sym typeface="Symbol"/>
            </a:endParaRPr>
          </a:p>
          <a:p>
            <a:pPr>
              <a:buNone/>
            </a:pPr>
            <a:endParaRPr lang="en-US" dirty="0">
              <a:sym typeface="Symbol"/>
            </a:endParaRPr>
          </a:p>
          <a:p>
            <a:pPr>
              <a:buNone/>
            </a:pPr>
            <a:endParaRPr lang="en-US" dirty="0">
              <a:sym typeface="Symbol"/>
            </a:endParaRPr>
          </a:p>
          <a:p>
            <a:pPr>
              <a:buNone/>
            </a:pPr>
            <a:endParaRPr lang="en-US" dirty="0">
              <a:sym typeface="Symbol"/>
            </a:endParaRPr>
          </a:p>
          <a:p>
            <a:pPr>
              <a:buNone/>
            </a:pPr>
            <a:endParaRPr lang="en-US" dirty="0">
              <a:sym typeface="Symbol"/>
            </a:endParaRPr>
          </a:p>
          <a:p>
            <a:r>
              <a:rPr lang="en-US" dirty="0">
                <a:sym typeface="Symbol"/>
              </a:rPr>
              <a:t>Even if the domains are infinite, you can still think of the quantifiers in this fashion, but the equivalent expressions without quantifiers will be infinitely long.</a:t>
            </a:r>
          </a:p>
          <a:p>
            <a:endParaRPr lang="en-US" dirty="0"/>
          </a:p>
          <a:p>
            <a:endParaRPr lang="en-US" dirty="0"/>
          </a:p>
          <a:p>
            <a:pPr lvl="2"/>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3581401" y="3657600"/>
            <a:ext cx="4079081" cy="319088"/>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3657601" y="4343400"/>
            <a:ext cx="4062413" cy="319088"/>
          </a:xfrm>
          <a:prstGeom prst="rect">
            <a:avLst/>
          </a:prstGeom>
        </p:spPr>
      </p:pic>
      <p:sp>
        <p:nvSpPr>
          <p:cNvPr id="5" name="灯片编号占位符 4">
            <a:extLst>
              <a:ext uri="{FF2B5EF4-FFF2-40B4-BE49-F238E27FC236}">
                <a16:creationId xmlns:a16="http://schemas.microsoft.com/office/drawing/2014/main" id="{7958C8AF-ECA9-40F6-AE33-CF3E9E532F48}"/>
              </a:ext>
            </a:extLst>
          </p:cNvPr>
          <p:cNvSpPr>
            <a:spLocks noGrp="1"/>
          </p:cNvSpPr>
          <p:nvPr>
            <p:ph type="sldNum" sz="quarter" idx="12"/>
          </p:nvPr>
        </p:nvSpPr>
        <p:spPr/>
        <p:txBody>
          <a:bodyPr/>
          <a:lstStyle/>
          <a:p>
            <a:fld id="{9CA217EF-0505-4C33-BB20-8A8DF2039023}" type="slidenum">
              <a:rPr lang="en-US" smtClean="0"/>
              <a:pPr/>
              <a:t>117</a:t>
            </a:fld>
            <a:endParaRPr lang="en-US"/>
          </a:p>
        </p:txBody>
      </p:sp>
    </p:spTree>
    <p:extLst>
      <p:ext uri="{BB962C8B-B14F-4D97-AF65-F5344CB8AC3E}">
        <p14:creationId xmlns:p14="http://schemas.microsoft.com/office/powerpoint/2010/main" val="1080218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Negating Quantified Expressions</a:t>
            </a:r>
          </a:p>
        </p:txBody>
      </p:sp>
      <p:sp>
        <p:nvSpPr>
          <p:cNvPr id="3" name="Content Placeholder 2"/>
          <p:cNvSpPr>
            <a:spLocks noGrp="1"/>
          </p:cNvSpPr>
          <p:nvPr>
            <p:ph idx="1"/>
          </p:nvPr>
        </p:nvSpPr>
        <p:spPr/>
        <p:txBody>
          <a:bodyPr>
            <a:normAutofit/>
          </a:bodyPr>
          <a:lstStyle/>
          <a:p>
            <a:r>
              <a:rPr lang="en-US" dirty="0"/>
              <a:t>Consider </a:t>
            </a:r>
            <a:r>
              <a:rPr lang="en-US" i="1" dirty="0">
                <a:latin typeface="Cambria Math" pitchFamily="18" charset="0"/>
                <a:ea typeface="Cambria Math" pitchFamily="18" charset="0"/>
                <a:sym typeface="Symbol"/>
              </a:rPr>
              <a:t>x J(x)</a:t>
            </a:r>
            <a:endParaRPr lang="en-US" dirty="0"/>
          </a:p>
          <a:p>
            <a:pPr marL="850392" lvl="1" indent="-457200">
              <a:buNone/>
            </a:pPr>
            <a:r>
              <a:rPr lang="en-US" dirty="0"/>
              <a:t>“Every student in your class has taken a course in Java.”</a:t>
            </a:r>
          </a:p>
          <a:p>
            <a:pPr marL="850392" lvl="1" indent="-457200">
              <a:buNone/>
            </a:pPr>
            <a:r>
              <a:rPr lang="en-US" dirty="0"/>
              <a:t> Here </a:t>
            </a:r>
            <a:r>
              <a:rPr lang="en-US" i="1" dirty="0">
                <a:latin typeface="Cambria Math" pitchFamily="18" charset="0"/>
                <a:ea typeface="Cambria Math" pitchFamily="18" charset="0"/>
                <a:sym typeface="Symbol"/>
              </a:rPr>
              <a:t>J(x)</a:t>
            </a:r>
            <a:r>
              <a:rPr lang="en-US" dirty="0"/>
              <a:t>  is “x has taken a course in calculus” and </a:t>
            </a:r>
          </a:p>
          <a:p>
            <a:pPr marL="850392" lvl="1" indent="-457200">
              <a:buNone/>
            </a:pPr>
            <a:r>
              <a:rPr lang="en-US" dirty="0"/>
              <a:t> the domain is students in your class. </a:t>
            </a:r>
          </a:p>
          <a:p>
            <a:r>
              <a:rPr lang="en-US" dirty="0"/>
              <a:t>Negating the original statement gives “It is not the case that every student in your class has taken Java.” This implies that “There is a student in your class who has not taken calculus.”</a:t>
            </a:r>
          </a:p>
          <a:p>
            <a:pPr>
              <a:buNone/>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None/>
            </a:pPr>
            <a:endParaRPr lang="en-US" dirty="0"/>
          </a:p>
        </p:txBody>
      </p:sp>
      <p:sp>
        <p:nvSpPr>
          <p:cNvPr id="5" name="灯片编号占位符 4">
            <a:extLst>
              <a:ext uri="{FF2B5EF4-FFF2-40B4-BE49-F238E27FC236}">
                <a16:creationId xmlns:a16="http://schemas.microsoft.com/office/drawing/2014/main" id="{9F7D6E20-C5E7-46AC-A840-255F7D7AA3C2}"/>
              </a:ext>
            </a:extLst>
          </p:cNvPr>
          <p:cNvSpPr>
            <a:spLocks noGrp="1"/>
          </p:cNvSpPr>
          <p:nvPr>
            <p:ph type="sldNum" sz="quarter" idx="12"/>
          </p:nvPr>
        </p:nvSpPr>
        <p:spPr/>
        <p:txBody>
          <a:bodyPr/>
          <a:lstStyle/>
          <a:p>
            <a:fld id="{9CA217EF-0505-4C33-BB20-8A8DF2039023}" type="slidenum">
              <a:rPr lang="en-US" smtClean="0"/>
              <a:pPr/>
              <a:t>118</a:t>
            </a:fld>
            <a:endParaRPr lang="en-US"/>
          </a:p>
        </p:txBody>
      </p:sp>
    </p:spTree>
    <p:extLst>
      <p:ext uri="{BB962C8B-B14F-4D97-AF65-F5344CB8AC3E}">
        <p14:creationId xmlns:p14="http://schemas.microsoft.com/office/powerpoint/2010/main" val="35303237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a:bodyPr>
          <a:lstStyle/>
          <a:p>
            <a:r>
              <a:rPr lang="en-US" dirty="0"/>
              <a:t>Now Consider </a:t>
            </a:r>
            <a:r>
              <a:rPr lang="en-US" i="1" dirty="0">
                <a:latin typeface="Cambria Math" pitchFamily="18" charset="0"/>
                <a:ea typeface="Cambria Math" pitchFamily="18" charset="0"/>
                <a:sym typeface="Symbol"/>
              </a:rPr>
              <a:t> x J(x)</a:t>
            </a:r>
            <a:endParaRPr lang="en-US" dirty="0"/>
          </a:p>
          <a:p>
            <a:pPr lvl="1">
              <a:buNone/>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None/>
            </a:pPr>
            <a:r>
              <a:rPr lang="en-US" dirty="0"/>
              <a:t>Where </a:t>
            </a:r>
            <a:r>
              <a:rPr lang="en-US" i="1" dirty="0">
                <a:latin typeface="Cambria Math" pitchFamily="18" charset="0"/>
                <a:ea typeface="Cambria Math" pitchFamily="18" charset="0"/>
                <a:sym typeface="Symbol"/>
              </a:rPr>
              <a:t>J(x)</a:t>
            </a:r>
            <a:r>
              <a:rPr lang="en-US" dirty="0"/>
              <a:t>  is “x has taken a course in Java.”</a:t>
            </a:r>
          </a:p>
          <a:p>
            <a:r>
              <a:rPr lang="en-US" dirty="0"/>
              <a:t>Negating the original statement gives “It is not the case that there is a student in this class who has taken Java.” This implies that “Every student in this class has not taken Java”</a:t>
            </a:r>
          </a:p>
          <a:p>
            <a:pPr>
              <a:buNone/>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
        <p:nvSpPr>
          <p:cNvPr id="5" name="灯片编号占位符 4">
            <a:extLst>
              <a:ext uri="{FF2B5EF4-FFF2-40B4-BE49-F238E27FC236}">
                <a16:creationId xmlns:a16="http://schemas.microsoft.com/office/drawing/2014/main" id="{9C8C6D4A-59C8-4929-8BFE-9186478F4DDE}"/>
              </a:ext>
            </a:extLst>
          </p:cNvPr>
          <p:cNvSpPr>
            <a:spLocks noGrp="1"/>
          </p:cNvSpPr>
          <p:nvPr>
            <p:ph type="sldNum" sz="quarter" idx="12"/>
          </p:nvPr>
        </p:nvSpPr>
        <p:spPr/>
        <p:txBody>
          <a:bodyPr/>
          <a:lstStyle/>
          <a:p>
            <a:fld id="{9CA217EF-0505-4C33-BB20-8A8DF2039023}" type="slidenum">
              <a:rPr lang="en-US" smtClean="0"/>
              <a:pPr/>
              <a:t>119</a:t>
            </a:fld>
            <a:endParaRPr lang="en-US"/>
          </a:p>
        </p:txBody>
      </p:sp>
    </p:spTree>
    <p:extLst>
      <p:ext uri="{BB962C8B-B14F-4D97-AF65-F5344CB8AC3E}">
        <p14:creationId xmlns:p14="http://schemas.microsoft.com/office/powerpoint/2010/main" val="97105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Understanding Implication</a:t>
            </a:r>
          </a:p>
        </p:txBody>
      </p:sp>
      <p:sp>
        <p:nvSpPr>
          <p:cNvPr id="3" name="Content Placeholder 2"/>
          <p:cNvSpPr>
            <a:spLocks noGrp="1"/>
          </p:cNvSpPr>
          <p:nvPr>
            <p:ph idx="1"/>
          </p:nvPr>
        </p:nvSpPr>
        <p:spPr/>
        <p:txBody>
          <a:bodyPr>
            <a:normAutofit/>
          </a:bodyPr>
          <a:lstStyle/>
          <a:p>
            <a:pPr marL="274320" lvl="1" indent="-274320">
              <a:buClr>
                <a:schemeClr val="accent3"/>
              </a:buClr>
              <a:buSzPct val="95000"/>
            </a:pPr>
            <a:r>
              <a:rPr lang="en-US" sz="2600" dirty="0"/>
              <a:t>In </a:t>
            </a:r>
            <a:r>
              <a:rPr lang="en-US" sz="2600" i="1" dirty="0">
                <a:latin typeface="Cambria Math" pitchFamily="18" charset="0"/>
                <a:ea typeface="Cambria Math" pitchFamily="18" charset="0"/>
              </a:rPr>
              <a:t>p </a:t>
            </a:r>
            <a:r>
              <a:rPr lang="en-US" sz="2600" dirty="0">
                <a:latin typeface="Cambria Math"/>
                <a:ea typeface="Cambria Math"/>
              </a:rPr>
              <a:t>→</a:t>
            </a:r>
            <a:r>
              <a:rPr lang="en-US" sz="2600" i="1" dirty="0">
                <a:latin typeface="Cambria Math" pitchFamily="18" charset="0"/>
                <a:ea typeface="Cambria Math" pitchFamily="18" charset="0"/>
              </a:rPr>
              <a:t>q </a:t>
            </a:r>
            <a:r>
              <a:rPr lang="en-US" sz="2600" dirty="0">
                <a:ea typeface="Cambria Math" pitchFamily="18" charset="0"/>
              </a:rPr>
              <a:t>there does not need to be any connection between the antecedent or the consequent</a:t>
            </a:r>
            <a:r>
              <a:rPr lang="en-US" sz="2600" dirty="0">
                <a:latin typeface="Cambria Math" pitchFamily="18" charset="0"/>
                <a:ea typeface="Cambria Math" pitchFamily="18" charset="0"/>
              </a:rPr>
              <a:t>. The “meaning” of </a:t>
            </a:r>
            <a:r>
              <a:rPr lang="en-US" sz="2600" i="1" dirty="0">
                <a:latin typeface="Cambria Math" pitchFamily="18" charset="0"/>
                <a:ea typeface="Cambria Math" pitchFamily="18" charset="0"/>
              </a:rPr>
              <a:t>p </a:t>
            </a:r>
            <a:r>
              <a:rPr lang="en-US" sz="2600" dirty="0">
                <a:latin typeface="Cambria Math"/>
                <a:ea typeface="Cambria Math"/>
              </a:rPr>
              <a:t>→</a:t>
            </a:r>
            <a:r>
              <a:rPr lang="en-US" sz="2600" i="1" dirty="0">
                <a:latin typeface="Cambria Math" pitchFamily="18" charset="0"/>
                <a:ea typeface="Cambria Math" pitchFamily="18" charset="0"/>
              </a:rPr>
              <a:t>q </a:t>
            </a:r>
            <a:r>
              <a:rPr lang="en-US" sz="2600" dirty="0">
                <a:ea typeface="Cambria Math" pitchFamily="18" charset="0"/>
              </a:rPr>
              <a:t>depends only on the truth values of </a:t>
            </a:r>
            <a:r>
              <a:rPr lang="en-US" sz="2600" i="1" dirty="0">
                <a:latin typeface="Cambria Math" pitchFamily="18" charset="0"/>
                <a:ea typeface="Cambria Math" pitchFamily="18" charset="0"/>
              </a:rPr>
              <a:t>p</a:t>
            </a:r>
            <a:r>
              <a:rPr lang="en-US" sz="2600" dirty="0">
                <a:ea typeface="Cambria Math" pitchFamily="18" charset="0"/>
              </a:rPr>
              <a:t> and </a:t>
            </a:r>
            <a:r>
              <a:rPr lang="en-US" sz="2600" i="1" dirty="0">
                <a:latin typeface="Cambria Math" pitchFamily="18" charset="0"/>
                <a:ea typeface="Cambria Math" pitchFamily="18" charset="0"/>
              </a:rPr>
              <a:t>q</a:t>
            </a:r>
            <a:r>
              <a:rPr lang="en-US" sz="2600" dirty="0">
                <a:ea typeface="Cambria Math" pitchFamily="18" charset="0"/>
              </a:rPr>
              <a:t>. </a:t>
            </a:r>
            <a:endParaRPr lang="en-US" sz="2600" dirty="0"/>
          </a:p>
          <a:p>
            <a:r>
              <a:rPr lang="en-US" dirty="0"/>
              <a:t>These implications are perfectly fine, but would not be used in ordinary English.</a:t>
            </a:r>
          </a:p>
          <a:p>
            <a:pPr lvl="1"/>
            <a:r>
              <a:rPr lang="en-US" dirty="0"/>
              <a:t>“If the moon is made of green cheese, then I have more money than Bill Gates. ”</a:t>
            </a:r>
          </a:p>
          <a:p>
            <a:pPr lvl="1"/>
            <a:r>
              <a:rPr lang="en-US" dirty="0"/>
              <a:t> “If the moon is made of green cheese then I’m on welfare.”</a:t>
            </a:r>
          </a:p>
          <a:p>
            <a:pPr lvl="1"/>
            <a:r>
              <a:rPr lang="en-US" dirty="0"/>
              <a:t>“If 1 + 1 = 3, then your grandma wears combat boots.”</a:t>
            </a:r>
          </a:p>
        </p:txBody>
      </p:sp>
      <p:sp>
        <p:nvSpPr>
          <p:cNvPr id="5" name="灯片编号占位符 4">
            <a:extLst>
              <a:ext uri="{FF2B5EF4-FFF2-40B4-BE49-F238E27FC236}">
                <a16:creationId xmlns:a16="http://schemas.microsoft.com/office/drawing/2014/main" id="{AC33F5AE-B117-4109-A0DC-64FFE29B2A75}"/>
              </a:ext>
            </a:extLst>
          </p:cNvPr>
          <p:cNvSpPr>
            <a:spLocks noGrp="1"/>
          </p:cNvSpPr>
          <p:nvPr>
            <p:ph type="sldNum" sz="quarter" idx="12"/>
          </p:nvPr>
        </p:nvSpPr>
        <p:spPr/>
        <p:txBody>
          <a:bodyPr/>
          <a:lstStyle/>
          <a:p>
            <a:fld id="{9CA217EF-0505-4C33-BB20-8A8DF2039023}"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 Morgan’s Laws for Quantifiers</a:t>
            </a:r>
          </a:p>
        </p:txBody>
      </p:sp>
      <p:sp>
        <p:nvSpPr>
          <p:cNvPr id="3" name="Content Placeholder 2"/>
          <p:cNvSpPr>
            <a:spLocks noGrp="1"/>
          </p:cNvSpPr>
          <p:nvPr>
            <p:ph idx="1"/>
          </p:nvPr>
        </p:nvSpPr>
        <p:spPr/>
        <p:txBody>
          <a:bodyPr>
            <a:normAutofit/>
          </a:bodyPr>
          <a:lstStyle/>
          <a:p>
            <a:r>
              <a:rPr lang="en-US" dirty="0"/>
              <a:t>The rules for negating quantifiers are:</a:t>
            </a:r>
          </a:p>
          <a:p>
            <a:endParaRPr lang="en-US" dirty="0"/>
          </a:p>
          <a:p>
            <a:endParaRPr lang="en-US" dirty="0"/>
          </a:p>
          <a:p>
            <a:endParaRPr lang="en-US" dirty="0"/>
          </a:p>
          <a:p>
            <a:r>
              <a:rPr lang="en-US" dirty="0"/>
              <a:t>The reasoning in the table shows that:</a:t>
            </a:r>
          </a:p>
          <a:p>
            <a:endParaRPr lang="en-US" dirty="0"/>
          </a:p>
          <a:p>
            <a:endParaRPr lang="en-US" dirty="0"/>
          </a:p>
          <a:p>
            <a:endParaRPr lang="en-US" dirty="0"/>
          </a:p>
          <a:p>
            <a:r>
              <a:rPr lang="en-US" dirty="0"/>
              <a:t>These are important. You will use these. </a:t>
            </a:r>
          </a:p>
        </p:txBody>
      </p:sp>
      <p:pic>
        <p:nvPicPr>
          <p:cNvPr id="4" name="Picture 3" descr="table20.jpg"/>
          <p:cNvPicPr>
            <a:picLocks noChangeAspect="1"/>
          </p:cNvPicPr>
          <p:nvPr/>
        </p:nvPicPr>
        <p:blipFill>
          <a:blip r:embed="rId4" cstate="print"/>
          <a:stretch>
            <a:fillRect/>
          </a:stretch>
        </p:blipFill>
        <p:spPr>
          <a:xfrm>
            <a:off x="2819400" y="2438400"/>
            <a:ext cx="5024628" cy="1216152"/>
          </a:xfrm>
          <a:prstGeom prst="rect">
            <a:avLst/>
          </a:prstGeom>
        </p:spPr>
      </p:pic>
      <p:pic>
        <p:nvPicPr>
          <p:cNvPr id="6" name="Picture 5" descr="addin_tmp.png"/>
          <p:cNvPicPr>
            <a:picLocks noChangeAspect="1"/>
          </p:cNvPicPr>
          <p:nvPr>
            <p:custDataLst>
              <p:tags r:id="rId1"/>
            </p:custDataLst>
          </p:nvPr>
        </p:nvPicPr>
        <p:blipFill>
          <a:blip r:embed="rId5" cstate="print"/>
          <a:stretch>
            <a:fillRect/>
          </a:stretch>
        </p:blipFill>
        <p:spPr>
          <a:xfrm>
            <a:off x="3886200" y="4419601"/>
            <a:ext cx="3431858" cy="382905"/>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3810000" y="5105401"/>
            <a:ext cx="3431858" cy="382905"/>
          </a:xfrm>
          <a:prstGeom prst="rect">
            <a:avLst/>
          </a:prstGeom>
        </p:spPr>
      </p:pic>
      <p:sp>
        <p:nvSpPr>
          <p:cNvPr id="7" name="灯片编号占位符 6">
            <a:extLst>
              <a:ext uri="{FF2B5EF4-FFF2-40B4-BE49-F238E27FC236}">
                <a16:creationId xmlns:a16="http://schemas.microsoft.com/office/drawing/2014/main" id="{4B4E4A17-6ED8-48F7-9CF9-5E21A795C5D5}"/>
              </a:ext>
            </a:extLst>
          </p:cNvPr>
          <p:cNvSpPr>
            <a:spLocks noGrp="1"/>
          </p:cNvSpPr>
          <p:nvPr>
            <p:ph type="sldNum" sz="quarter" idx="12"/>
          </p:nvPr>
        </p:nvSpPr>
        <p:spPr/>
        <p:txBody>
          <a:bodyPr/>
          <a:lstStyle/>
          <a:p>
            <a:fld id="{9CA217EF-0505-4C33-BB20-8A8DF2039023}" type="slidenum">
              <a:rPr lang="en-US" smtClean="0"/>
              <a:pPr/>
              <a:t>120</a:t>
            </a:fld>
            <a:endParaRPr lang="en-US"/>
          </a:p>
        </p:txBody>
      </p:sp>
    </p:spTree>
    <p:extLst>
      <p:ext uri="{BB962C8B-B14F-4D97-AF65-F5344CB8AC3E}">
        <p14:creationId xmlns:p14="http://schemas.microsoft.com/office/powerpoint/2010/main" val="37039132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Translation from English to Logic</a:t>
            </a:r>
          </a:p>
        </p:txBody>
      </p:sp>
      <p:sp>
        <p:nvSpPr>
          <p:cNvPr id="3" name="Content Placeholder 2"/>
          <p:cNvSpPr>
            <a:spLocks noGrp="1"/>
          </p:cNvSpPr>
          <p:nvPr>
            <p:ph idx="1"/>
          </p:nvPr>
        </p:nvSpPr>
        <p:spPr/>
        <p:txBody>
          <a:bodyPr>
            <a:normAutofit/>
          </a:bodyPr>
          <a:lstStyle/>
          <a:p>
            <a:pPr>
              <a:buNone/>
            </a:pPr>
            <a:r>
              <a:rPr lang="en-US" b="1" dirty="0"/>
              <a:t>Examples</a:t>
            </a:r>
            <a:r>
              <a:rPr lang="en-US" dirty="0"/>
              <a:t>:</a:t>
            </a:r>
          </a:p>
          <a:p>
            <a:pPr marL="514350" indent="-514350">
              <a:buFont typeface="+mj-lt"/>
              <a:buAutoNum type="arabicPeriod"/>
            </a:pPr>
            <a:r>
              <a:rPr lang="en-US" dirty="0"/>
              <a:t>“Some student in this class has visited Mexico.”</a:t>
            </a:r>
          </a:p>
          <a:p>
            <a:pPr marL="850392" lvl="1" indent="-457200">
              <a:buNone/>
            </a:pPr>
            <a:r>
              <a:rPr lang="en-US" dirty="0"/>
              <a:t>   </a:t>
            </a:r>
            <a:r>
              <a:rPr lang="en-US" b="1" dirty="0"/>
              <a:t>Solution</a:t>
            </a:r>
            <a:r>
              <a:rPr lang="en-US" dirty="0"/>
              <a:t>: Let </a:t>
            </a:r>
            <a:r>
              <a:rPr lang="en-US" i="1" dirty="0"/>
              <a:t>M</a:t>
            </a:r>
            <a:r>
              <a:rPr lang="en-US" dirty="0"/>
              <a:t>(</a:t>
            </a:r>
            <a:r>
              <a:rPr lang="en-US" i="1" dirty="0"/>
              <a:t>x</a:t>
            </a:r>
            <a:r>
              <a:rPr lang="en-US" dirty="0"/>
              <a:t>) denote “</a:t>
            </a:r>
            <a:r>
              <a:rPr lang="en-US" i="1" dirty="0"/>
              <a:t>x</a:t>
            </a:r>
            <a:r>
              <a:rPr lang="en-US" dirty="0"/>
              <a:t> has visited Mexico” and </a:t>
            </a:r>
            <a:r>
              <a:rPr lang="en-US" i="1" dirty="0"/>
              <a:t>S</a:t>
            </a:r>
            <a:r>
              <a:rPr lang="en-US" dirty="0"/>
              <a:t>(</a:t>
            </a:r>
            <a:r>
              <a:rPr lang="en-US" i="1" dirty="0"/>
              <a:t>x</a:t>
            </a:r>
            <a:r>
              <a:rPr lang="en-US" dirty="0"/>
              <a:t>) denote “</a:t>
            </a:r>
            <a:r>
              <a:rPr lang="en-US" i="1" dirty="0"/>
              <a:t>x</a:t>
            </a:r>
            <a:r>
              <a:rPr lang="en-US" dirty="0"/>
              <a:t> is a student in this class,”  and </a:t>
            </a:r>
            <a:r>
              <a:rPr lang="en-US" i="1" dirty="0">
                <a:latin typeface="Cambria Math" pitchFamily="18" charset="0"/>
                <a:ea typeface="Cambria Math" pitchFamily="18" charset="0"/>
                <a:sym typeface="Symbol"/>
              </a:rPr>
              <a:t>U  </a:t>
            </a:r>
            <a:r>
              <a:rPr lang="en-US" dirty="0">
                <a:latin typeface="Cambria Math" pitchFamily="18" charset="0"/>
                <a:ea typeface="Cambria Math" pitchFamily="18" charset="0"/>
                <a:sym typeface="Symbol"/>
              </a:rPr>
              <a:t>be all people.</a:t>
            </a:r>
            <a:endParaRPr lang="en-US" dirty="0"/>
          </a:p>
          <a:p>
            <a:pPr marL="850392" lvl="1" indent="-457200">
              <a:buNone/>
            </a:pPr>
            <a:r>
              <a:rPr lang="en-US" dirty="0"/>
              <a:t>                      </a:t>
            </a:r>
            <a:r>
              <a:rPr lang="en-US" dirty="0">
                <a:sym typeface="Symbol"/>
              </a:rPr>
              <a:t></a:t>
            </a:r>
            <a:r>
              <a:rPr lang="en-US" i="1" dirty="0">
                <a:latin typeface="Cambria Math" pitchFamily="18" charset="0"/>
                <a:ea typeface="Cambria Math" pitchFamily="18" charset="0"/>
                <a:sym typeface="Symbol"/>
              </a:rPr>
              <a:t>x  (S(x) </a:t>
            </a:r>
            <a:r>
              <a:rPr lang="en-US" dirty="0">
                <a:latin typeface="Cambria Math"/>
                <a:ea typeface="Cambria Math"/>
                <a:sym typeface="Symbol"/>
              </a:rPr>
              <a:t>∧ </a:t>
            </a:r>
            <a:r>
              <a:rPr lang="en-US" i="1" dirty="0">
                <a:latin typeface="Cambria Math" pitchFamily="18" charset="0"/>
                <a:ea typeface="Cambria Math" pitchFamily="18" charset="0"/>
                <a:sym typeface="Symbol"/>
              </a:rPr>
              <a:t>M(x))</a:t>
            </a:r>
            <a:endParaRPr lang="en-US" dirty="0"/>
          </a:p>
          <a:p>
            <a:pPr marL="514350" indent="-514350">
              <a:buFont typeface="+mj-lt"/>
              <a:buAutoNum type="arabicPeriod"/>
            </a:pPr>
            <a:r>
              <a:rPr lang="en-US" dirty="0"/>
              <a:t>“Every student in this class has visited Canada or Mexico.”</a:t>
            </a:r>
          </a:p>
          <a:p>
            <a:pPr marL="850392" lvl="1" indent="-457200">
              <a:buNone/>
            </a:pPr>
            <a:r>
              <a:rPr lang="en-US" dirty="0"/>
              <a:t>  </a:t>
            </a:r>
            <a:r>
              <a:rPr lang="en-US" b="1" dirty="0"/>
              <a:t>Solution</a:t>
            </a:r>
            <a:r>
              <a:rPr lang="en-US" dirty="0"/>
              <a:t>: Add </a:t>
            </a:r>
            <a:r>
              <a:rPr lang="en-US" i="1" dirty="0"/>
              <a:t>C</a:t>
            </a:r>
            <a:r>
              <a:rPr lang="en-US" dirty="0"/>
              <a:t>(</a:t>
            </a:r>
            <a:r>
              <a:rPr lang="en-US" i="1" dirty="0"/>
              <a:t>x</a:t>
            </a:r>
            <a:r>
              <a:rPr lang="en-US" dirty="0"/>
              <a:t>) denoting “</a:t>
            </a:r>
            <a:r>
              <a:rPr lang="en-US" i="1" dirty="0"/>
              <a:t>x</a:t>
            </a:r>
            <a:r>
              <a:rPr lang="en-US" dirty="0"/>
              <a:t> has visited Canada.”</a:t>
            </a:r>
          </a:p>
          <a:p>
            <a:pPr marL="850392" lvl="1" indent="-457200">
              <a:buNone/>
            </a:pPr>
            <a:r>
              <a:rPr lang="en-US" i="1" dirty="0">
                <a:latin typeface="Cambria Math" pitchFamily="18" charset="0"/>
                <a:ea typeface="Cambria Math" pitchFamily="18" charset="0"/>
                <a:sym typeface="Symbol"/>
              </a:rPr>
              <a:t>                    x (S(x)</a:t>
            </a:r>
            <a:r>
              <a:rPr lang="en-US" i="1" dirty="0">
                <a:latin typeface="Cambria Math"/>
                <a:ea typeface="Cambria Math"/>
                <a:sym typeface="Symbol"/>
              </a:rPr>
              <a:t>→ (M(x)∨C(x)))</a:t>
            </a:r>
            <a:endParaRPr lang="en-US" i="1" dirty="0">
              <a:latin typeface="Cambria Math" pitchFamily="18" charset="0"/>
              <a:ea typeface="Cambria Math" pitchFamily="18" charset="0"/>
            </a:endParaRPr>
          </a:p>
          <a:p>
            <a:endParaRPr lang="en-US" dirty="0"/>
          </a:p>
        </p:txBody>
      </p:sp>
      <p:sp>
        <p:nvSpPr>
          <p:cNvPr id="5" name="灯片编号占位符 4">
            <a:extLst>
              <a:ext uri="{FF2B5EF4-FFF2-40B4-BE49-F238E27FC236}">
                <a16:creationId xmlns:a16="http://schemas.microsoft.com/office/drawing/2014/main" id="{2F95DAB1-B183-413B-9050-40F2AF1334CE}"/>
              </a:ext>
            </a:extLst>
          </p:cNvPr>
          <p:cNvSpPr>
            <a:spLocks noGrp="1"/>
          </p:cNvSpPr>
          <p:nvPr>
            <p:ph type="sldNum" sz="quarter" idx="12"/>
          </p:nvPr>
        </p:nvSpPr>
        <p:spPr/>
        <p:txBody>
          <a:bodyPr/>
          <a:lstStyle/>
          <a:p>
            <a:fld id="{9CA217EF-0505-4C33-BB20-8A8DF2039023}" type="slidenum">
              <a:rPr lang="en-US" smtClean="0"/>
              <a:pPr/>
              <a:t>121</a:t>
            </a:fld>
            <a:endParaRPr lang="en-US"/>
          </a:p>
        </p:txBody>
      </p:sp>
    </p:spTree>
    <p:extLst>
      <p:ext uri="{BB962C8B-B14F-4D97-AF65-F5344CB8AC3E}">
        <p14:creationId xmlns:p14="http://schemas.microsoft.com/office/powerpoint/2010/main" val="1226780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Fun with Translating from English into Logical Expressions</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a:t>
            </a:r>
            <a:r>
              <a:rPr lang="en-US" i="1" dirty="0"/>
              <a:t>x</a:t>
            </a:r>
            <a:r>
              <a:rPr lang="en-US" dirty="0"/>
              <a:t> is a </a:t>
            </a:r>
            <a:r>
              <a:rPr lang="en-US" dirty="0" err="1"/>
              <a:t>fleegle</a:t>
            </a:r>
            <a:endParaRPr lang="en-US" dirty="0"/>
          </a:p>
          <a:p>
            <a:pPr lvl="1">
              <a:buNone/>
            </a:pPr>
            <a:r>
              <a:rPr lang="en-US" i="1" dirty="0"/>
              <a:t>S(x)</a:t>
            </a:r>
            <a:r>
              <a:rPr lang="en-US" dirty="0"/>
              <a:t>: </a:t>
            </a:r>
            <a:r>
              <a:rPr lang="en-US" i="1" dirty="0"/>
              <a:t>x</a:t>
            </a:r>
            <a:r>
              <a:rPr lang="en-US" dirty="0"/>
              <a:t> is a </a:t>
            </a:r>
            <a:r>
              <a:rPr lang="en-US" dirty="0" err="1"/>
              <a:t>snurd</a:t>
            </a:r>
            <a:endParaRPr lang="en-US" dirty="0"/>
          </a:p>
          <a:p>
            <a:pPr lvl="1">
              <a:buNone/>
            </a:pPr>
            <a:r>
              <a:rPr lang="en-US" i="1" dirty="0"/>
              <a:t>T(x)</a:t>
            </a:r>
            <a:r>
              <a:rPr lang="en-US" dirty="0"/>
              <a:t>: x is a thingamabob</a:t>
            </a:r>
          </a:p>
          <a:p>
            <a:pPr>
              <a:buNone/>
            </a:pPr>
            <a:r>
              <a:rPr lang="en-US" b="1" dirty="0"/>
              <a:t>   </a:t>
            </a:r>
            <a:r>
              <a:rPr lang="en-US" dirty="0"/>
              <a:t>Translate “Everything is a </a:t>
            </a:r>
            <a:r>
              <a:rPr lang="en-US" dirty="0" err="1"/>
              <a:t>fleegle</a:t>
            </a:r>
            <a:r>
              <a:rPr lang="en-US" dirty="0"/>
              <a:t>”</a:t>
            </a:r>
          </a:p>
          <a:p>
            <a:pPr>
              <a:buNone/>
            </a:pPr>
            <a:endParaRPr lang="en-US" dirty="0"/>
          </a:p>
          <a:p>
            <a:pPr>
              <a:buNone/>
            </a:pPr>
            <a:r>
              <a:rPr lang="en-US" b="1" dirty="0"/>
              <a:t>    Solution</a:t>
            </a:r>
            <a:r>
              <a:rPr lang="en-US" dirty="0"/>
              <a:t>: </a:t>
            </a:r>
            <a:r>
              <a:rPr lang="en-US" i="1" dirty="0">
                <a:latin typeface="Cambria Math" pitchFamily="18" charset="0"/>
                <a:ea typeface="Cambria Math" pitchFamily="18" charset="0"/>
                <a:sym typeface="Symbol"/>
              </a:rPr>
              <a:t>x F(x)</a:t>
            </a:r>
            <a:endParaRPr lang="en-US" i="1" dirty="0">
              <a:latin typeface="Cambria Math" pitchFamily="18" charset="0"/>
              <a:ea typeface="Cambria Math" pitchFamily="18" charset="0"/>
            </a:endParaRPr>
          </a:p>
          <a:p>
            <a:endParaRPr lang="en-US" dirty="0"/>
          </a:p>
        </p:txBody>
      </p:sp>
      <p:sp>
        <p:nvSpPr>
          <p:cNvPr id="5" name="灯片编号占位符 4">
            <a:extLst>
              <a:ext uri="{FF2B5EF4-FFF2-40B4-BE49-F238E27FC236}">
                <a16:creationId xmlns:a16="http://schemas.microsoft.com/office/drawing/2014/main" id="{1B06F6CB-5984-4438-BAB2-116010C6280B}"/>
              </a:ext>
            </a:extLst>
          </p:cNvPr>
          <p:cNvSpPr>
            <a:spLocks noGrp="1"/>
          </p:cNvSpPr>
          <p:nvPr>
            <p:ph type="sldNum" sz="quarter" idx="12"/>
          </p:nvPr>
        </p:nvSpPr>
        <p:spPr/>
        <p:txBody>
          <a:bodyPr/>
          <a:lstStyle/>
          <a:p>
            <a:fld id="{9CA217EF-0505-4C33-BB20-8A8DF2039023}" type="slidenum">
              <a:rPr lang="en-US" smtClean="0"/>
              <a:pPr/>
              <a:t>122</a:t>
            </a:fld>
            <a:endParaRPr lang="en-US"/>
          </a:p>
        </p:txBody>
      </p:sp>
    </p:spTree>
    <p:custDataLst>
      <p:tags r:id="rId1"/>
    </p:custDataLst>
    <p:extLst>
      <p:ext uri="{BB962C8B-B14F-4D97-AF65-F5344CB8AC3E}">
        <p14:creationId xmlns:p14="http://schemas.microsoft.com/office/powerpoint/2010/main" val="142969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(cont)</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a:t>
            </a:r>
            <a:r>
              <a:rPr lang="en-US" i="1" dirty="0"/>
              <a:t>x</a:t>
            </a:r>
            <a:r>
              <a:rPr lang="en-US" dirty="0"/>
              <a:t> is a </a:t>
            </a:r>
            <a:r>
              <a:rPr lang="en-US" dirty="0" err="1"/>
              <a:t>fleegle</a:t>
            </a:r>
            <a:endParaRPr lang="en-US" dirty="0"/>
          </a:p>
          <a:p>
            <a:pPr lvl="1">
              <a:buNone/>
            </a:pPr>
            <a:r>
              <a:rPr lang="en-US" i="1" dirty="0"/>
              <a:t>S(x)</a:t>
            </a:r>
            <a:r>
              <a:rPr lang="en-US" dirty="0"/>
              <a:t>: </a:t>
            </a:r>
            <a:r>
              <a:rPr lang="en-US" i="1" dirty="0"/>
              <a:t>x</a:t>
            </a:r>
            <a:r>
              <a:rPr lang="en-US" dirty="0"/>
              <a:t> is a </a:t>
            </a:r>
            <a:r>
              <a:rPr lang="en-US" dirty="0" err="1"/>
              <a:t>snurd</a:t>
            </a:r>
            <a:endParaRPr lang="en-US" dirty="0"/>
          </a:p>
          <a:p>
            <a:pPr lvl="1">
              <a:buNone/>
            </a:pPr>
            <a:r>
              <a:rPr lang="en-US" i="1" dirty="0"/>
              <a:t>T(x)</a:t>
            </a:r>
            <a:r>
              <a:rPr lang="en-US" dirty="0"/>
              <a:t>: </a:t>
            </a:r>
            <a:r>
              <a:rPr lang="en-US" i="1" dirty="0"/>
              <a:t>x</a:t>
            </a:r>
            <a:r>
              <a:rPr lang="en-US" dirty="0"/>
              <a:t> is a thingamabob</a:t>
            </a:r>
          </a:p>
          <a:p>
            <a:pPr>
              <a:buNone/>
            </a:pPr>
            <a:r>
              <a:rPr lang="en-US" dirty="0"/>
              <a:t>   “Nothing is a </a:t>
            </a:r>
            <a:r>
              <a:rPr lang="en-US" dirty="0" err="1"/>
              <a:t>snurd</a:t>
            </a:r>
            <a:r>
              <a:rPr lang="en-US" dirty="0"/>
              <a:t>.”</a:t>
            </a:r>
          </a:p>
          <a:p>
            <a:endParaRPr lang="en-US" dirty="0"/>
          </a:p>
          <a:p>
            <a:pPr>
              <a:buNone/>
            </a:pPr>
            <a:r>
              <a:rPr lang="en-US" b="1" dirty="0"/>
              <a:t>     Solution</a:t>
            </a:r>
            <a:r>
              <a:rPr lang="en-US" dirty="0"/>
              <a:t>: </a:t>
            </a:r>
            <a:r>
              <a:rPr lang="en-US" dirty="0">
                <a:latin typeface="Cambria Math"/>
                <a:ea typeface="Cambria Math"/>
              </a:rPr>
              <a:t>¬</a:t>
            </a:r>
            <a:r>
              <a:rPr lang="en-US" dirty="0">
                <a:sym typeface="Symbol"/>
              </a:rPr>
              <a:t></a:t>
            </a:r>
            <a:r>
              <a:rPr lang="en-US" i="1" dirty="0">
                <a:latin typeface="Cambria Math" pitchFamily="18" charset="0"/>
                <a:ea typeface="Cambria Math" pitchFamily="18" charset="0"/>
                <a:sym typeface="Symbol"/>
              </a:rPr>
              <a:t>x S(x)   </a:t>
            </a:r>
            <a:r>
              <a:rPr lang="en-US" dirty="0">
                <a:latin typeface="Cambria Math" pitchFamily="18" charset="0"/>
                <a:ea typeface="Cambria Math" pitchFamily="18" charset="0"/>
                <a:sym typeface="Symbol"/>
              </a:rPr>
              <a:t>What is this equivalent to?</a:t>
            </a:r>
            <a:endParaRPr lang="en-US" dirty="0">
              <a:latin typeface="Cambria Math" pitchFamily="18" charset="0"/>
              <a:ea typeface="Cambria Math" pitchFamily="18" charset="0"/>
            </a:endParaRPr>
          </a:p>
          <a:p>
            <a:pPr>
              <a:buNone/>
            </a:pPr>
            <a:r>
              <a:rPr lang="en-US" dirty="0"/>
              <a:t>     </a:t>
            </a:r>
            <a:r>
              <a:rPr lang="en-US" b="1" dirty="0"/>
              <a:t>Solution</a:t>
            </a:r>
            <a:r>
              <a:rPr lang="en-US" dirty="0"/>
              <a:t>:   </a:t>
            </a:r>
            <a:r>
              <a:rPr lang="en-US" dirty="0">
                <a:sym typeface="Symbol"/>
              </a:rPr>
              <a:t></a:t>
            </a:r>
            <a:r>
              <a:rPr lang="en-US" i="1" dirty="0">
                <a:latin typeface="Cambria Math" pitchFamily="18" charset="0"/>
                <a:ea typeface="Cambria Math" pitchFamily="18" charset="0"/>
                <a:sym typeface="Symbol"/>
              </a:rPr>
              <a:t>x </a:t>
            </a:r>
            <a:r>
              <a:rPr lang="en-US" dirty="0">
                <a:latin typeface="Cambria Math"/>
                <a:ea typeface="Cambria Math"/>
              </a:rPr>
              <a:t>¬ </a:t>
            </a:r>
            <a:r>
              <a:rPr lang="en-US" i="1" dirty="0">
                <a:latin typeface="Cambria Math" pitchFamily="18" charset="0"/>
                <a:ea typeface="Cambria Math" pitchFamily="18" charset="0"/>
                <a:sym typeface="Symbol"/>
              </a:rPr>
              <a:t>S(x) </a:t>
            </a:r>
            <a:endParaRPr lang="en-US" dirty="0"/>
          </a:p>
        </p:txBody>
      </p:sp>
      <p:sp>
        <p:nvSpPr>
          <p:cNvPr id="5" name="灯片编号占位符 4">
            <a:extLst>
              <a:ext uri="{FF2B5EF4-FFF2-40B4-BE49-F238E27FC236}">
                <a16:creationId xmlns:a16="http://schemas.microsoft.com/office/drawing/2014/main" id="{FA045DF2-D5B3-486A-AF84-5FEB83C554B0}"/>
              </a:ext>
            </a:extLst>
          </p:cNvPr>
          <p:cNvSpPr>
            <a:spLocks noGrp="1"/>
          </p:cNvSpPr>
          <p:nvPr>
            <p:ph type="sldNum" sz="quarter" idx="12"/>
          </p:nvPr>
        </p:nvSpPr>
        <p:spPr/>
        <p:txBody>
          <a:bodyPr/>
          <a:lstStyle/>
          <a:p>
            <a:fld id="{9CA217EF-0505-4C33-BB20-8A8DF2039023}" type="slidenum">
              <a:rPr lang="en-US" smtClean="0"/>
              <a:pPr/>
              <a:t>123</a:t>
            </a:fld>
            <a:endParaRPr lang="en-US"/>
          </a:p>
        </p:txBody>
      </p:sp>
    </p:spTree>
    <p:custDataLst>
      <p:tags r:id="rId1"/>
    </p:custDataLst>
    <p:extLst>
      <p:ext uri="{BB962C8B-B14F-4D97-AF65-F5344CB8AC3E}">
        <p14:creationId xmlns:p14="http://schemas.microsoft.com/office/powerpoint/2010/main" val="38056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(cont)</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a:t>
            </a:r>
            <a:r>
              <a:rPr lang="en-US" i="1" dirty="0"/>
              <a:t>x</a:t>
            </a:r>
            <a:r>
              <a:rPr lang="en-US" dirty="0"/>
              <a:t> is a </a:t>
            </a:r>
            <a:r>
              <a:rPr lang="en-US" dirty="0" err="1"/>
              <a:t>fleegle</a:t>
            </a:r>
            <a:endParaRPr lang="en-US" dirty="0"/>
          </a:p>
          <a:p>
            <a:pPr lvl="1">
              <a:buNone/>
            </a:pPr>
            <a:r>
              <a:rPr lang="en-US" i="1" dirty="0"/>
              <a:t>S(x)</a:t>
            </a:r>
            <a:r>
              <a:rPr lang="en-US" dirty="0"/>
              <a:t>: </a:t>
            </a:r>
            <a:r>
              <a:rPr lang="en-US" i="1" dirty="0"/>
              <a:t>x</a:t>
            </a:r>
            <a:r>
              <a:rPr lang="en-US" dirty="0"/>
              <a:t> is a </a:t>
            </a:r>
            <a:r>
              <a:rPr lang="en-US" dirty="0" err="1"/>
              <a:t>snurd</a:t>
            </a:r>
            <a:endParaRPr lang="en-US" dirty="0"/>
          </a:p>
          <a:p>
            <a:pPr lvl="1">
              <a:buNone/>
            </a:pPr>
            <a:r>
              <a:rPr lang="en-US" i="1" dirty="0"/>
              <a:t>T(x)</a:t>
            </a:r>
            <a:r>
              <a:rPr lang="en-US" dirty="0"/>
              <a:t>: </a:t>
            </a:r>
            <a:r>
              <a:rPr lang="en-US" i="1" dirty="0"/>
              <a:t>x</a:t>
            </a:r>
            <a:r>
              <a:rPr lang="en-US" dirty="0"/>
              <a:t> is a thingamabob</a:t>
            </a:r>
          </a:p>
          <a:p>
            <a:pPr>
              <a:buNone/>
            </a:pPr>
            <a:r>
              <a:rPr lang="en-US" dirty="0"/>
              <a:t>  “All </a:t>
            </a:r>
            <a:r>
              <a:rPr lang="en-US" dirty="0" err="1"/>
              <a:t>fleegles</a:t>
            </a:r>
            <a:r>
              <a:rPr lang="en-US" dirty="0"/>
              <a:t> are </a:t>
            </a:r>
            <a:r>
              <a:rPr lang="en-US" dirty="0" err="1"/>
              <a:t>snurds</a:t>
            </a:r>
            <a:r>
              <a:rPr lang="en-US" dirty="0"/>
              <a:t>.”</a:t>
            </a:r>
          </a:p>
          <a:p>
            <a:endParaRPr lang="en-US" dirty="0"/>
          </a:p>
          <a:p>
            <a:pPr>
              <a:buNone/>
            </a:pPr>
            <a:r>
              <a:rPr lang="en-US" b="1" dirty="0"/>
              <a:t>   Solution</a:t>
            </a:r>
            <a:r>
              <a:rPr lang="en-US" dirty="0"/>
              <a:t>: </a:t>
            </a:r>
            <a:r>
              <a:rPr lang="en-US" i="1" dirty="0">
                <a:latin typeface="Cambria Math" pitchFamily="18" charset="0"/>
                <a:ea typeface="Cambria Math" pitchFamily="18" charset="0"/>
                <a:sym typeface="Symbol"/>
              </a:rPr>
              <a:t>x (F(x)</a:t>
            </a:r>
            <a:r>
              <a:rPr lang="en-US" i="1" dirty="0">
                <a:latin typeface="Cambria Math"/>
                <a:ea typeface="Cambria Math"/>
                <a:sym typeface="Symbol"/>
              </a:rPr>
              <a:t>→ S(x))</a:t>
            </a:r>
            <a:endParaRPr lang="en-US" i="1" dirty="0">
              <a:latin typeface="Cambria Math" pitchFamily="18" charset="0"/>
              <a:ea typeface="Cambria Math" pitchFamily="18" charset="0"/>
            </a:endParaRPr>
          </a:p>
          <a:p>
            <a:endParaRPr lang="en-US" dirty="0"/>
          </a:p>
          <a:p>
            <a:endParaRPr lang="en-US" dirty="0"/>
          </a:p>
          <a:p>
            <a:endParaRPr lang="en-US" dirty="0"/>
          </a:p>
        </p:txBody>
      </p:sp>
      <p:sp>
        <p:nvSpPr>
          <p:cNvPr id="5" name="灯片编号占位符 4">
            <a:extLst>
              <a:ext uri="{FF2B5EF4-FFF2-40B4-BE49-F238E27FC236}">
                <a16:creationId xmlns:a16="http://schemas.microsoft.com/office/drawing/2014/main" id="{1890BE17-A351-4BE7-A099-2F20EC042B4A}"/>
              </a:ext>
            </a:extLst>
          </p:cNvPr>
          <p:cNvSpPr>
            <a:spLocks noGrp="1"/>
          </p:cNvSpPr>
          <p:nvPr>
            <p:ph type="sldNum" sz="quarter" idx="12"/>
          </p:nvPr>
        </p:nvSpPr>
        <p:spPr/>
        <p:txBody>
          <a:bodyPr/>
          <a:lstStyle/>
          <a:p>
            <a:fld id="{9CA217EF-0505-4C33-BB20-8A8DF2039023}" type="slidenum">
              <a:rPr lang="en-US" smtClean="0"/>
              <a:pPr/>
              <a:t>124</a:t>
            </a:fld>
            <a:endParaRPr lang="en-US"/>
          </a:p>
        </p:txBody>
      </p:sp>
    </p:spTree>
    <p:custDataLst>
      <p:tags r:id="rId1"/>
    </p:custDataLst>
    <p:extLst>
      <p:ext uri="{BB962C8B-B14F-4D97-AF65-F5344CB8AC3E}">
        <p14:creationId xmlns:p14="http://schemas.microsoft.com/office/powerpoint/2010/main" val="6195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(cont)</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a:t>
            </a:r>
            <a:r>
              <a:rPr lang="en-US" i="1" dirty="0"/>
              <a:t>x</a:t>
            </a:r>
            <a:r>
              <a:rPr lang="en-US" dirty="0"/>
              <a:t> is a </a:t>
            </a:r>
            <a:r>
              <a:rPr lang="en-US" dirty="0" err="1"/>
              <a:t>fleegle</a:t>
            </a:r>
            <a:endParaRPr lang="en-US" dirty="0"/>
          </a:p>
          <a:p>
            <a:pPr lvl="1">
              <a:buNone/>
            </a:pPr>
            <a:r>
              <a:rPr lang="en-US" i="1" dirty="0"/>
              <a:t>S(x)</a:t>
            </a:r>
            <a:r>
              <a:rPr lang="en-US" dirty="0"/>
              <a:t>: </a:t>
            </a:r>
            <a:r>
              <a:rPr lang="en-US" i="1" dirty="0"/>
              <a:t>x</a:t>
            </a:r>
            <a:r>
              <a:rPr lang="en-US" dirty="0"/>
              <a:t> is a </a:t>
            </a:r>
            <a:r>
              <a:rPr lang="en-US" dirty="0" err="1"/>
              <a:t>snurd</a:t>
            </a:r>
            <a:endParaRPr lang="en-US" dirty="0"/>
          </a:p>
          <a:p>
            <a:pPr lvl="1">
              <a:buNone/>
            </a:pPr>
            <a:r>
              <a:rPr lang="en-US" i="1" dirty="0"/>
              <a:t>T(x)</a:t>
            </a:r>
            <a:r>
              <a:rPr lang="en-US" dirty="0"/>
              <a:t>: </a:t>
            </a:r>
            <a:r>
              <a:rPr lang="en-US" i="1" dirty="0"/>
              <a:t>x</a:t>
            </a:r>
            <a:r>
              <a:rPr lang="en-US" dirty="0"/>
              <a:t> is a thingamabob</a:t>
            </a:r>
          </a:p>
          <a:p>
            <a:pPr>
              <a:buNone/>
            </a:pPr>
            <a:r>
              <a:rPr lang="en-US" dirty="0"/>
              <a:t>  “Some </a:t>
            </a:r>
            <a:r>
              <a:rPr lang="en-US" dirty="0" err="1"/>
              <a:t>fleegles</a:t>
            </a:r>
            <a:r>
              <a:rPr lang="en-US" dirty="0"/>
              <a:t> are thingamabobs.”</a:t>
            </a:r>
          </a:p>
          <a:p>
            <a:endParaRPr lang="en-US" dirty="0"/>
          </a:p>
          <a:p>
            <a:pPr>
              <a:buNone/>
            </a:pPr>
            <a:r>
              <a:rPr lang="en-US" b="1" dirty="0"/>
              <a:t>   Solution</a:t>
            </a:r>
            <a:r>
              <a:rPr lang="en-US" dirty="0"/>
              <a:t>: </a:t>
            </a:r>
            <a:r>
              <a:rPr lang="en-US" dirty="0">
                <a:sym typeface="Symbol"/>
              </a:rPr>
              <a:t></a:t>
            </a:r>
            <a:r>
              <a:rPr lang="en-US" i="1" dirty="0">
                <a:latin typeface="Cambria Math" pitchFamily="18" charset="0"/>
                <a:ea typeface="Cambria Math" pitchFamily="18" charset="0"/>
                <a:sym typeface="Symbol"/>
              </a:rPr>
              <a:t>x (F(x) </a:t>
            </a:r>
            <a:r>
              <a:rPr lang="en-US" dirty="0">
                <a:latin typeface="Cambria Math"/>
                <a:ea typeface="Cambria Math"/>
                <a:sym typeface="Symbol"/>
              </a:rPr>
              <a:t>∧ </a:t>
            </a:r>
            <a:r>
              <a:rPr lang="en-US" i="1" dirty="0">
                <a:latin typeface="Cambria Math" pitchFamily="18" charset="0"/>
                <a:ea typeface="Cambria Math" pitchFamily="18" charset="0"/>
                <a:sym typeface="Symbol"/>
              </a:rPr>
              <a:t>T(x))</a:t>
            </a:r>
            <a:endParaRPr lang="en-US" i="1" dirty="0">
              <a:latin typeface="Cambria Math" pitchFamily="18" charset="0"/>
              <a:ea typeface="Cambria Math" pitchFamily="18" charset="0"/>
            </a:endParaRPr>
          </a:p>
          <a:p>
            <a:endParaRPr lang="en-US" dirty="0"/>
          </a:p>
        </p:txBody>
      </p:sp>
      <p:sp>
        <p:nvSpPr>
          <p:cNvPr id="5" name="灯片编号占位符 4">
            <a:extLst>
              <a:ext uri="{FF2B5EF4-FFF2-40B4-BE49-F238E27FC236}">
                <a16:creationId xmlns:a16="http://schemas.microsoft.com/office/drawing/2014/main" id="{36B213FE-553F-48DB-A3C3-C5A4D98A8600}"/>
              </a:ext>
            </a:extLst>
          </p:cNvPr>
          <p:cNvSpPr>
            <a:spLocks noGrp="1"/>
          </p:cNvSpPr>
          <p:nvPr>
            <p:ph type="sldNum" sz="quarter" idx="12"/>
          </p:nvPr>
        </p:nvSpPr>
        <p:spPr/>
        <p:txBody>
          <a:bodyPr/>
          <a:lstStyle/>
          <a:p>
            <a:fld id="{9CA217EF-0505-4C33-BB20-8A8DF2039023}" type="slidenum">
              <a:rPr lang="en-US" smtClean="0"/>
              <a:pPr/>
              <a:t>125</a:t>
            </a:fld>
            <a:endParaRPr lang="en-US"/>
          </a:p>
        </p:txBody>
      </p:sp>
    </p:spTree>
    <p:custDataLst>
      <p:tags r:id="rId1"/>
    </p:custDataLst>
    <p:extLst>
      <p:ext uri="{BB962C8B-B14F-4D97-AF65-F5344CB8AC3E}">
        <p14:creationId xmlns:p14="http://schemas.microsoft.com/office/powerpoint/2010/main" val="29006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(cont)</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a:t>
            </a:r>
            <a:r>
              <a:rPr lang="en-US" i="1" dirty="0"/>
              <a:t>x</a:t>
            </a:r>
            <a:r>
              <a:rPr lang="en-US" dirty="0"/>
              <a:t> is a </a:t>
            </a:r>
            <a:r>
              <a:rPr lang="en-US" dirty="0" err="1"/>
              <a:t>fleegle</a:t>
            </a:r>
            <a:endParaRPr lang="en-US" dirty="0"/>
          </a:p>
          <a:p>
            <a:pPr lvl="1">
              <a:buNone/>
            </a:pPr>
            <a:r>
              <a:rPr lang="en-US" i="1" dirty="0"/>
              <a:t>S(x)</a:t>
            </a:r>
            <a:r>
              <a:rPr lang="en-US" dirty="0"/>
              <a:t>: </a:t>
            </a:r>
            <a:r>
              <a:rPr lang="en-US" i="1" dirty="0"/>
              <a:t>x </a:t>
            </a:r>
            <a:r>
              <a:rPr lang="en-US" dirty="0"/>
              <a:t>is a </a:t>
            </a:r>
            <a:r>
              <a:rPr lang="en-US" dirty="0" err="1"/>
              <a:t>snurd</a:t>
            </a:r>
            <a:endParaRPr lang="en-US" dirty="0"/>
          </a:p>
          <a:p>
            <a:pPr lvl="1">
              <a:buNone/>
            </a:pPr>
            <a:r>
              <a:rPr lang="en-US" i="1" dirty="0"/>
              <a:t>T(x)</a:t>
            </a:r>
            <a:r>
              <a:rPr lang="en-US" dirty="0"/>
              <a:t>: </a:t>
            </a:r>
            <a:r>
              <a:rPr lang="en-US" i="1" dirty="0"/>
              <a:t>x</a:t>
            </a:r>
            <a:r>
              <a:rPr lang="en-US" dirty="0"/>
              <a:t> is a thingamabob</a:t>
            </a:r>
          </a:p>
          <a:p>
            <a:pPr>
              <a:buNone/>
            </a:pPr>
            <a:r>
              <a:rPr lang="en-US" dirty="0"/>
              <a:t>   “No </a:t>
            </a:r>
            <a:r>
              <a:rPr lang="en-US" dirty="0" err="1"/>
              <a:t>snurd</a:t>
            </a:r>
            <a:r>
              <a:rPr lang="en-US" dirty="0"/>
              <a:t> is a thingamabob.”</a:t>
            </a:r>
          </a:p>
          <a:p>
            <a:endParaRPr lang="en-US" dirty="0"/>
          </a:p>
          <a:p>
            <a:pPr>
              <a:buNone/>
            </a:pPr>
            <a:r>
              <a:rPr lang="en-US" b="1" dirty="0"/>
              <a:t>     Solution</a:t>
            </a:r>
            <a:r>
              <a:rPr lang="en-US" dirty="0"/>
              <a:t>: </a:t>
            </a:r>
            <a:r>
              <a:rPr lang="en-US" dirty="0">
                <a:latin typeface="Cambria Math"/>
                <a:ea typeface="Cambria Math"/>
              </a:rPr>
              <a:t>¬</a:t>
            </a:r>
            <a:r>
              <a:rPr lang="en-US" dirty="0">
                <a:sym typeface="Symbol"/>
              </a:rPr>
              <a:t></a:t>
            </a:r>
            <a:r>
              <a:rPr lang="en-US" i="1" dirty="0">
                <a:latin typeface="Cambria Math" pitchFamily="18" charset="0"/>
                <a:ea typeface="Cambria Math" pitchFamily="18" charset="0"/>
                <a:sym typeface="Symbol"/>
              </a:rPr>
              <a:t>x (S(x) </a:t>
            </a:r>
            <a:r>
              <a:rPr lang="en-US" dirty="0">
                <a:latin typeface="Cambria Math"/>
                <a:ea typeface="Cambria Math"/>
                <a:sym typeface="Symbol"/>
              </a:rPr>
              <a:t>∧ </a:t>
            </a:r>
            <a:r>
              <a:rPr lang="en-US" i="1" dirty="0">
                <a:latin typeface="Cambria Math" pitchFamily="18" charset="0"/>
                <a:ea typeface="Cambria Math" pitchFamily="18" charset="0"/>
                <a:sym typeface="Symbol"/>
              </a:rPr>
              <a:t>T(x))  </a:t>
            </a:r>
            <a:r>
              <a:rPr lang="en-US" dirty="0">
                <a:latin typeface="Cambria Math" pitchFamily="18" charset="0"/>
                <a:ea typeface="Cambria Math" pitchFamily="18" charset="0"/>
                <a:sym typeface="Symbol"/>
              </a:rPr>
              <a:t>What is this equivalent to?</a:t>
            </a:r>
            <a:endParaRPr lang="en-US" dirty="0">
              <a:latin typeface="Cambria Math" pitchFamily="18" charset="0"/>
              <a:ea typeface="Cambria Math" pitchFamily="18" charset="0"/>
            </a:endParaRPr>
          </a:p>
          <a:p>
            <a:pPr>
              <a:buNone/>
            </a:pPr>
            <a:r>
              <a:rPr lang="en-US" dirty="0"/>
              <a:t>     </a:t>
            </a:r>
            <a:r>
              <a:rPr lang="en-US" b="1" dirty="0"/>
              <a:t>Solution</a:t>
            </a:r>
            <a:r>
              <a:rPr lang="en-US" dirty="0"/>
              <a:t>: </a:t>
            </a:r>
            <a:r>
              <a:rPr lang="en-US" dirty="0">
                <a:sym typeface="Symbol"/>
              </a:rPr>
              <a:t></a:t>
            </a:r>
            <a:r>
              <a:rPr lang="en-US" i="1" dirty="0">
                <a:latin typeface="Cambria Math" pitchFamily="18" charset="0"/>
                <a:ea typeface="Cambria Math" pitchFamily="18" charset="0"/>
                <a:sym typeface="Symbol"/>
              </a:rPr>
              <a:t>x (</a:t>
            </a:r>
            <a:r>
              <a:rPr lang="en-US" dirty="0">
                <a:latin typeface="Cambria Math"/>
                <a:ea typeface="Cambria Math"/>
              </a:rPr>
              <a:t>¬</a:t>
            </a:r>
            <a:r>
              <a:rPr lang="en-US" i="1" dirty="0">
                <a:latin typeface="Cambria Math" pitchFamily="18" charset="0"/>
                <a:ea typeface="Cambria Math" pitchFamily="18" charset="0"/>
                <a:sym typeface="Symbol"/>
              </a:rPr>
              <a:t>S(x) </a:t>
            </a:r>
            <a:r>
              <a:rPr lang="en-US" i="1" dirty="0">
                <a:latin typeface="Cambria Math"/>
                <a:ea typeface="Cambria Math"/>
                <a:sym typeface="Symbol"/>
              </a:rPr>
              <a:t>∨ </a:t>
            </a:r>
            <a:r>
              <a:rPr lang="en-US" dirty="0">
                <a:latin typeface="Cambria Math"/>
                <a:ea typeface="Cambria Math"/>
              </a:rPr>
              <a:t>¬</a:t>
            </a:r>
            <a:r>
              <a:rPr lang="en-US" i="1" dirty="0">
                <a:latin typeface="Cambria Math" pitchFamily="18" charset="0"/>
                <a:ea typeface="Cambria Math" pitchFamily="18" charset="0"/>
                <a:sym typeface="Symbol"/>
              </a:rPr>
              <a:t>T(x))</a:t>
            </a:r>
            <a:endParaRPr lang="en-US" dirty="0"/>
          </a:p>
        </p:txBody>
      </p:sp>
      <p:sp>
        <p:nvSpPr>
          <p:cNvPr id="5" name="灯片编号占位符 4">
            <a:extLst>
              <a:ext uri="{FF2B5EF4-FFF2-40B4-BE49-F238E27FC236}">
                <a16:creationId xmlns:a16="http://schemas.microsoft.com/office/drawing/2014/main" id="{1CE7209C-C485-48E0-8C09-4FB5C753AAB9}"/>
              </a:ext>
            </a:extLst>
          </p:cNvPr>
          <p:cNvSpPr>
            <a:spLocks noGrp="1"/>
          </p:cNvSpPr>
          <p:nvPr>
            <p:ph type="sldNum" sz="quarter" idx="12"/>
          </p:nvPr>
        </p:nvSpPr>
        <p:spPr/>
        <p:txBody>
          <a:bodyPr/>
          <a:lstStyle/>
          <a:p>
            <a:fld id="{9CA217EF-0505-4C33-BB20-8A8DF2039023}" type="slidenum">
              <a:rPr lang="en-US" smtClean="0"/>
              <a:pPr/>
              <a:t>126</a:t>
            </a:fld>
            <a:endParaRPr lang="en-US"/>
          </a:p>
        </p:txBody>
      </p:sp>
    </p:spTree>
    <p:custDataLst>
      <p:tags r:id="rId1"/>
    </p:custDataLst>
    <p:extLst>
      <p:ext uri="{BB962C8B-B14F-4D97-AF65-F5344CB8AC3E}">
        <p14:creationId xmlns:p14="http://schemas.microsoft.com/office/powerpoint/2010/main" val="68621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(cont)</a:t>
            </a:r>
          </a:p>
        </p:txBody>
      </p:sp>
      <p:sp>
        <p:nvSpPr>
          <p:cNvPr id="3" name="Content Placeholder 2"/>
          <p:cNvSpPr>
            <a:spLocks noGrp="1"/>
          </p:cNvSpPr>
          <p:nvPr>
            <p:ph idx="1"/>
          </p:nvPr>
        </p:nvSpPr>
        <p:spPr/>
        <p:txBody>
          <a:bodyPr/>
          <a:lstStyle/>
          <a:p>
            <a:r>
              <a:rPr lang="en-US" dirty="0"/>
              <a:t>U = {</a:t>
            </a:r>
            <a:r>
              <a:rPr lang="en-US" dirty="0" err="1"/>
              <a:t>fleegles</a:t>
            </a:r>
            <a:r>
              <a:rPr lang="en-US" dirty="0"/>
              <a:t>, </a:t>
            </a:r>
            <a:r>
              <a:rPr lang="en-US" dirty="0" err="1"/>
              <a:t>snurds</a:t>
            </a:r>
            <a:r>
              <a:rPr lang="en-US" dirty="0"/>
              <a:t>, thingamabobs}</a:t>
            </a:r>
          </a:p>
          <a:p>
            <a:pPr lvl="1">
              <a:buNone/>
            </a:pPr>
            <a:r>
              <a:rPr lang="en-US" i="1" dirty="0"/>
              <a:t>F(x)</a:t>
            </a:r>
            <a:r>
              <a:rPr lang="en-US" dirty="0"/>
              <a:t>: x is a </a:t>
            </a:r>
            <a:r>
              <a:rPr lang="en-US" dirty="0" err="1"/>
              <a:t>fleegle</a:t>
            </a:r>
            <a:endParaRPr lang="en-US" dirty="0"/>
          </a:p>
          <a:p>
            <a:pPr lvl="1">
              <a:buNone/>
            </a:pPr>
            <a:r>
              <a:rPr lang="en-US" i="1" dirty="0"/>
              <a:t>S(x)</a:t>
            </a:r>
            <a:r>
              <a:rPr lang="en-US" dirty="0"/>
              <a:t>: </a:t>
            </a:r>
            <a:r>
              <a:rPr lang="en-US" i="1" dirty="0"/>
              <a:t>x</a:t>
            </a:r>
            <a:r>
              <a:rPr lang="en-US" dirty="0"/>
              <a:t> is a </a:t>
            </a:r>
            <a:r>
              <a:rPr lang="en-US" dirty="0" err="1"/>
              <a:t>snurd</a:t>
            </a:r>
            <a:endParaRPr lang="en-US" dirty="0"/>
          </a:p>
          <a:p>
            <a:pPr lvl="1">
              <a:buNone/>
            </a:pPr>
            <a:r>
              <a:rPr lang="en-US" i="1" dirty="0"/>
              <a:t>T(x)</a:t>
            </a:r>
            <a:r>
              <a:rPr lang="en-US" dirty="0"/>
              <a:t>: </a:t>
            </a:r>
            <a:r>
              <a:rPr lang="en-US" i="1" dirty="0"/>
              <a:t>x</a:t>
            </a:r>
            <a:r>
              <a:rPr lang="en-US" dirty="0"/>
              <a:t> is a thingamabob</a:t>
            </a:r>
          </a:p>
          <a:p>
            <a:pPr>
              <a:buNone/>
            </a:pPr>
            <a:r>
              <a:rPr lang="en-US" dirty="0"/>
              <a:t>  “If any </a:t>
            </a:r>
            <a:r>
              <a:rPr lang="en-US" dirty="0" err="1"/>
              <a:t>fleegle</a:t>
            </a:r>
            <a:r>
              <a:rPr lang="en-US" dirty="0"/>
              <a:t> is a </a:t>
            </a:r>
            <a:r>
              <a:rPr lang="en-US" dirty="0" err="1"/>
              <a:t>snurd</a:t>
            </a:r>
            <a:r>
              <a:rPr lang="en-US" dirty="0"/>
              <a:t> then it is also a thingamabob.”</a:t>
            </a:r>
          </a:p>
          <a:p>
            <a:endParaRPr lang="en-US" dirty="0"/>
          </a:p>
          <a:p>
            <a:pPr>
              <a:buNone/>
            </a:pPr>
            <a:r>
              <a:rPr lang="en-US" b="1" dirty="0"/>
              <a:t>     Solution</a:t>
            </a:r>
            <a:r>
              <a:rPr lang="en-US" dirty="0"/>
              <a:t>: </a:t>
            </a:r>
            <a:r>
              <a:rPr lang="en-US" i="1" dirty="0">
                <a:latin typeface="Cambria Math" pitchFamily="18" charset="0"/>
                <a:ea typeface="Cambria Math" pitchFamily="18" charset="0"/>
                <a:sym typeface="Symbol"/>
              </a:rPr>
              <a:t>x ((F(x) </a:t>
            </a:r>
            <a:r>
              <a:rPr lang="en-US" dirty="0">
                <a:latin typeface="Cambria Math"/>
                <a:ea typeface="Cambria Math"/>
                <a:sym typeface="Symbol"/>
              </a:rPr>
              <a:t>∧</a:t>
            </a:r>
            <a:r>
              <a:rPr lang="en-US" i="1" dirty="0">
                <a:latin typeface="Cambria Math"/>
                <a:ea typeface="Cambria Math"/>
                <a:sym typeface="Symbol"/>
              </a:rPr>
              <a:t> S(x))→ T(x))</a:t>
            </a:r>
            <a:endParaRPr lang="en-US" i="1" dirty="0">
              <a:latin typeface="Cambria Math" pitchFamily="18" charset="0"/>
              <a:ea typeface="Cambria Math" pitchFamily="18" charset="0"/>
            </a:endParaRPr>
          </a:p>
          <a:p>
            <a:endParaRPr lang="en-US" dirty="0"/>
          </a:p>
        </p:txBody>
      </p:sp>
      <p:sp>
        <p:nvSpPr>
          <p:cNvPr id="5" name="灯片编号占位符 4">
            <a:extLst>
              <a:ext uri="{FF2B5EF4-FFF2-40B4-BE49-F238E27FC236}">
                <a16:creationId xmlns:a16="http://schemas.microsoft.com/office/drawing/2014/main" id="{047C9146-B54D-4A5A-928F-6719C174C695}"/>
              </a:ext>
            </a:extLst>
          </p:cNvPr>
          <p:cNvSpPr>
            <a:spLocks noGrp="1"/>
          </p:cNvSpPr>
          <p:nvPr>
            <p:ph type="sldNum" sz="quarter" idx="12"/>
          </p:nvPr>
        </p:nvSpPr>
        <p:spPr/>
        <p:txBody>
          <a:bodyPr/>
          <a:lstStyle/>
          <a:p>
            <a:fld id="{9CA217EF-0505-4C33-BB20-8A8DF2039023}" type="slidenum">
              <a:rPr lang="en-US" smtClean="0"/>
              <a:pPr/>
              <a:t>127</a:t>
            </a:fld>
            <a:endParaRPr lang="en-US"/>
          </a:p>
        </p:txBody>
      </p:sp>
    </p:spTree>
    <p:custDataLst>
      <p:tags r:id="rId1"/>
    </p:custDataLst>
    <p:extLst>
      <p:ext uri="{BB962C8B-B14F-4D97-AF65-F5344CB8AC3E}">
        <p14:creationId xmlns:p14="http://schemas.microsoft.com/office/powerpoint/2010/main" val="210277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Specification Example</a:t>
            </a:r>
          </a:p>
        </p:txBody>
      </p:sp>
      <p:sp>
        <p:nvSpPr>
          <p:cNvPr id="3" name="Content Placeholder 2"/>
          <p:cNvSpPr>
            <a:spLocks noGrp="1"/>
          </p:cNvSpPr>
          <p:nvPr>
            <p:ph idx="1"/>
          </p:nvPr>
        </p:nvSpPr>
        <p:spPr>
          <a:xfrm>
            <a:off x="1828800" y="1828800"/>
            <a:ext cx="8229600" cy="4389120"/>
          </a:xfrm>
        </p:spPr>
        <p:txBody>
          <a:bodyPr>
            <a:normAutofit/>
          </a:bodyPr>
          <a:lstStyle/>
          <a:p>
            <a:r>
              <a:rPr lang="en-US" sz="2000" dirty="0"/>
              <a:t>Predicate logic is used for specifying properties that systems must satisfy.</a:t>
            </a:r>
          </a:p>
          <a:p>
            <a:r>
              <a:rPr lang="en-US" sz="2000" dirty="0"/>
              <a:t>For example, translate into predicate logic:</a:t>
            </a:r>
          </a:p>
          <a:p>
            <a:pPr lvl="1"/>
            <a:r>
              <a:rPr lang="en-US" sz="2000" dirty="0"/>
              <a:t>“Every mail message larger than one megabyte will be compressed.”</a:t>
            </a:r>
          </a:p>
          <a:p>
            <a:pPr lvl="1"/>
            <a:r>
              <a:rPr lang="en-US" sz="2000" dirty="0"/>
              <a:t>“If a user is active, at least one network link will be available.”</a:t>
            </a:r>
          </a:p>
          <a:p>
            <a:r>
              <a:rPr lang="en-US" sz="2000" dirty="0"/>
              <a:t>Decide on predicates and domains (left implicit here) for the variables:</a:t>
            </a:r>
          </a:p>
          <a:p>
            <a:pPr lvl="1"/>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r>
              <a:rPr lang="en-US" sz="2000" dirty="0"/>
              <a:t>Now we have:</a:t>
            </a:r>
          </a:p>
          <a:p>
            <a:endParaRPr lang="en-US" sz="2000" dirty="0"/>
          </a:p>
          <a:p>
            <a:pPr>
              <a:buNone/>
            </a:pPr>
            <a:endParaRPr lang="en-US" sz="2000" dirty="0"/>
          </a:p>
          <a:p>
            <a:endParaRPr lang="en-US" sz="2000" dirty="0"/>
          </a:p>
          <a:p>
            <a:endParaRPr lang="en-US" sz="2000" dirty="0"/>
          </a:p>
          <a:p>
            <a:endParaRPr lang="en-US" sz="2000" dirty="0"/>
          </a:p>
          <a:p>
            <a:pPr lvl="1">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4267201" y="5410200"/>
            <a:ext cx="2974181" cy="319088"/>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3657600" y="5867400"/>
            <a:ext cx="3988594" cy="319088"/>
          </a:xfrm>
          <a:prstGeom prst="rect">
            <a:avLst/>
          </a:prstGeom>
        </p:spPr>
      </p:pic>
      <p:sp>
        <p:nvSpPr>
          <p:cNvPr id="5" name="灯片编号占位符 4">
            <a:extLst>
              <a:ext uri="{FF2B5EF4-FFF2-40B4-BE49-F238E27FC236}">
                <a16:creationId xmlns:a16="http://schemas.microsoft.com/office/drawing/2014/main" id="{8E52B442-659F-4FAD-AAA9-50CE29A0EFE2}"/>
              </a:ext>
            </a:extLst>
          </p:cNvPr>
          <p:cNvSpPr>
            <a:spLocks noGrp="1"/>
          </p:cNvSpPr>
          <p:nvPr>
            <p:ph type="sldNum" sz="quarter" idx="12"/>
          </p:nvPr>
        </p:nvSpPr>
        <p:spPr/>
        <p:txBody>
          <a:bodyPr/>
          <a:lstStyle/>
          <a:p>
            <a:fld id="{9CA217EF-0505-4C33-BB20-8A8DF2039023}" type="slidenum">
              <a:rPr lang="en-US" smtClean="0"/>
              <a:pPr/>
              <a:t>128</a:t>
            </a:fld>
            <a:endParaRPr lang="en-US"/>
          </a:p>
        </p:txBody>
      </p:sp>
    </p:spTree>
    <p:extLst>
      <p:ext uri="{BB962C8B-B14F-4D97-AF65-F5344CB8AC3E}">
        <p14:creationId xmlns:p14="http://schemas.microsoft.com/office/powerpoint/2010/main" val="364254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Lewis Carroll Example</a:t>
            </a:r>
          </a:p>
        </p:txBody>
      </p:sp>
      <p:sp>
        <p:nvSpPr>
          <p:cNvPr id="5" name="Content Placeholder 4"/>
          <p:cNvSpPr>
            <a:spLocks noGrp="1"/>
          </p:cNvSpPr>
          <p:nvPr>
            <p:ph idx="1"/>
          </p:nvPr>
        </p:nvSpPr>
        <p:spPr/>
        <p:txBody>
          <a:bodyPr>
            <a:normAutofit fontScale="92500" lnSpcReduction="10000"/>
          </a:bodyPr>
          <a:lstStyle/>
          <a:p>
            <a:r>
              <a:rPr lang="en-US" dirty="0"/>
              <a:t>The first two are called </a:t>
            </a:r>
            <a:r>
              <a:rPr lang="en-US" i="1" dirty="0"/>
              <a:t>premises</a:t>
            </a:r>
            <a:r>
              <a:rPr lang="en-US" dirty="0"/>
              <a:t> and the third is called the </a:t>
            </a:r>
            <a:r>
              <a:rPr lang="en-US" i="1" dirty="0"/>
              <a:t>conclusion</a:t>
            </a:r>
            <a:r>
              <a:rPr lang="en-US" dirty="0"/>
              <a:t>. </a:t>
            </a:r>
          </a:p>
          <a:p>
            <a:pPr marL="850392" lvl="1" indent="-457200">
              <a:buFont typeface="+mj-lt"/>
              <a:buAutoNum type="arabicPeriod"/>
            </a:pPr>
            <a:r>
              <a:rPr lang="en-US" dirty="0"/>
              <a:t>“All lions are fierce.”</a:t>
            </a:r>
          </a:p>
          <a:p>
            <a:pPr marL="850392" lvl="1" indent="-457200">
              <a:buFont typeface="+mj-lt"/>
              <a:buAutoNum type="arabicPeriod"/>
            </a:pPr>
            <a:r>
              <a:rPr lang="en-US" dirty="0"/>
              <a:t>“Some lions do not drink coffee.”</a:t>
            </a:r>
          </a:p>
          <a:p>
            <a:pPr marL="850392" lvl="1" indent="-457200">
              <a:buFont typeface="+mj-lt"/>
              <a:buAutoNum type="arabicPeriod"/>
            </a:pPr>
            <a:r>
              <a:rPr lang="en-US" dirty="0"/>
              <a:t>“Some fierce creatures do not drink coffee.” </a:t>
            </a:r>
          </a:p>
          <a:p>
            <a:pPr marL="484632" indent="-457200"/>
            <a:r>
              <a:rPr lang="en-US" dirty="0"/>
              <a:t>Here is one way to translate these statements to predicate logic. Let P(x), Q(x), and R(x) be the propositional functions “x is a lion,” “x is fierce,” and “x drinks coffee,” respectively.</a:t>
            </a:r>
          </a:p>
          <a:p>
            <a:pPr marL="850392" lvl="1" indent="-457200">
              <a:buFont typeface="+mj-lt"/>
              <a:buAutoNum type="arabicPeriod"/>
            </a:pPr>
            <a:r>
              <a:rPr lang="en-US" i="1" dirty="0">
                <a:latin typeface="Cambria Math" pitchFamily="18" charset="0"/>
                <a:ea typeface="Cambria Math" pitchFamily="18" charset="0"/>
                <a:sym typeface="Symbol"/>
              </a:rPr>
              <a:t>x (P(x)</a:t>
            </a:r>
            <a:r>
              <a:rPr lang="en-US" i="1" dirty="0">
                <a:latin typeface="Cambria Math"/>
                <a:ea typeface="Cambria Math"/>
                <a:sym typeface="Symbol"/>
              </a:rPr>
              <a:t>→ Q(x))</a:t>
            </a:r>
          </a:p>
          <a:p>
            <a:pPr marL="850392" lvl="1" indent="-457200">
              <a:buFont typeface="+mj-lt"/>
              <a:buAutoNum type="arabicPeriod"/>
            </a:pPr>
            <a:r>
              <a:rPr lang="en-US" dirty="0">
                <a:sym typeface="Symbol"/>
              </a:rPr>
              <a:t></a:t>
            </a:r>
            <a:r>
              <a:rPr lang="en-US" i="1" dirty="0">
                <a:latin typeface="Cambria Math" pitchFamily="18" charset="0"/>
                <a:ea typeface="Cambria Math" pitchFamily="18" charset="0"/>
                <a:sym typeface="Symbol"/>
              </a:rPr>
              <a:t>x (P(x) </a:t>
            </a:r>
            <a:r>
              <a:rPr lang="en-US" dirty="0">
                <a:latin typeface="Cambria Math"/>
                <a:ea typeface="Cambria Math"/>
                <a:sym typeface="Symbol"/>
              </a:rPr>
              <a:t>∧ ¬</a:t>
            </a:r>
            <a:r>
              <a:rPr lang="en-US" i="1" dirty="0">
                <a:latin typeface="Cambria Math" pitchFamily="18" charset="0"/>
                <a:ea typeface="Cambria Math" pitchFamily="18" charset="0"/>
                <a:sym typeface="Symbol"/>
              </a:rPr>
              <a:t>R(x))</a:t>
            </a:r>
          </a:p>
          <a:p>
            <a:pPr marL="850392" lvl="1" indent="-457200">
              <a:buFont typeface="+mj-lt"/>
              <a:buAutoNum type="arabicPeriod"/>
            </a:pPr>
            <a:r>
              <a:rPr lang="en-US" dirty="0">
                <a:sym typeface="Symbol"/>
              </a:rPr>
              <a:t></a:t>
            </a:r>
            <a:r>
              <a:rPr lang="en-US" i="1" dirty="0">
                <a:latin typeface="Cambria Math" pitchFamily="18" charset="0"/>
                <a:ea typeface="Cambria Math" pitchFamily="18" charset="0"/>
                <a:sym typeface="Symbol"/>
              </a:rPr>
              <a:t>x (Q(x) </a:t>
            </a:r>
            <a:r>
              <a:rPr lang="en-US" dirty="0">
                <a:latin typeface="Cambria Math"/>
                <a:ea typeface="Cambria Math"/>
                <a:sym typeface="Symbol"/>
              </a:rPr>
              <a:t>∧ ¬</a:t>
            </a:r>
            <a:r>
              <a:rPr lang="en-US" i="1" dirty="0">
                <a:latin typeface="Cambria Math" pitchFamily="18" charset="0"/>
                <a:ea typeface="Cambria Math" pitchFamily="18" charset="0"/>
                <a:sym typeface="Symbol"/>
              </a:rPr>
              <a:t>R(x))</a:t>
            </a:r>
          </a:p>
          <a:p>
            <a:pPr marL="484632" indent="-457200"/>
            <a:r>
              <a:rPr lang="en-US" dirty="0"/>
              <a:t>Later we will see how to prove that the conclusion follows from the premises.</a:t>
            </a:r>
          </a:p>
          <a:p>
            <a:pPr marL="850392" lvl="1" indent="-457200">
              <a:buFont typeface="+mj-lt"/>
              <a:buAutoNum type="arabicPeriod"/>
            </a:pPr>
            <a:endParaRPr lang="en-US" dirty="0"/>
          </a:p>
        </p:txBody>
      </p:sp>
      <p:pic>
        <p:nvPicPr>
          <p:cNvPr id="6" name="Content Placeholder 3" descr="0110.jpg"/>
          <p:cNvPicPr>
            <a:picLocks noChangeAspect="1"/>
          </p:cNvPicPr>
          <p:nvPr/>
        </p:nvPicPr>
        <p:blipFill>
          <a:blip r:embed="rId2" cstate="print"/>
          <a:stretch>
            <a:fillRect/>
          </a:stretch>
        </p:blipFill>
        <p:spPr>
          <a:xfrm>
            <a:off x="8610600" y="76200"/>
            <a:ext cx="886968" cy="1036320"/>
          </a:xfrm>
          <a:prstGeom prst="rect">
            <a:avLst/>
          </a:prstGeom>
        </p:spPr>
      </p:pic>
      <p:sp>
        <p:nvSpPr>
          <p:cNvPr id="7" name="TextBox 6"/>
          <p:cNvSpPr txBox="1"/>
          <p:nvPr/>
        </p:nvSpPr>
        <p:spPr>
          <a:xfrm>
            <a:off x="7620000" y="1066800"/>
            <a:ext cx="2895600" cy="923330"/>
          </a:xfrm>
          <a:prstGeom prst="rect">
            <a:avLst/>
          </a:prstGeom>
          <a:noFill/>
        </p:spPr>
        <p:txBody>
          <a:bodyPr wrap="square" rtlCol="0">
            <a:spAutoFit/>
          </a:bodyPr>
          <a:lstStyle/>
          <a:p>
            <a:r>
              <a:rPr lang="en-US" dirty="0">
                <a:solidFill>
                  <a:prstClr val="black"/>
                </a:solidFill>
              </a:rPr>
              <a:t>Charles </a:t>
            </a:r>
            <a:r>
              <a:rPr lang="en-US" dirty="0" err="1">
                <a:solidFill>
                  <a:prstClr val="black"/>
                </a:solidFill>
              </a:rPr>
              <a:t>Lutwidge</a:t>
            </a:r>
            <a:r>
              <a:rPr lang="en-US" dirty="0">
                <a:solidFill>
                  <a:prstClr val="black"/>
                </a:solidFill>
              </a:rPr>
              <a:t> Dodgson</a:t>
            </a:r>
          </a:p>
          <a:p>
            <a:r>
              <a:rPr lang="en-US" dirty="0">
                <a:solidFill>
                  <a:prstClr val="black"/>
                </a:solidFill>
              </a:rPr>
              <a:t>   (AKA Lewis </a:t>
            </a:r>
            <a:r>
              <a:rPr lang="en-US" dirty="0" err="1">
                <a:solidFill>
                  <a:prstClr val="black"/>
                </a:solidFill>
              </a:rPr>
              <a:t>Caroll</a:t>
            </a:r>
            <a:r>
              <a:rPr lang="en-US" dirty="0">
                <a:solidFill>
                  <a:prstClr val="black"/>
                </a:solidFill>
              </a:rPr>
              <a:t>)</a:t>
            </a:r>
          </a:p>
          <a:p>
            <a:r>
              <a:rPr lang="en-US" dirty="0">
                <a:solidFill>
                  <a:prstClr val="black"/>
                </a:solidFill>
              </a:rPr>
              <a:t>        (1832-1898)</a:t>
            </a:r>
          </a:p>
        </p:txBody>
      </p:sp>
      <p:sp>
        <p:nvSpPr>
          <p:cNvPr id="4" name="灯片编号占位符 3">
            <a:extLst>
              <a:ext uri="{FF2B5EF4-FFF2-40B4-BE49-F238E27FC236}">
                <a16:creationId xmlns:a16="http://schemas.microsoft.com/office/drawing/2014/main" id="{27F920C8-08E1-4B32-98CC-F5236DEF1598}"/>
              </a:ext>
            </a:extLst>
          </p:cNvPr>
          <p:cNvSpPr>
            <a:spLocks noGrp="1"/>
          </p:cNvSpPr>
          <p:nvPr>
            <p:ph type="sldNum" sz="quarter" idx="12"/>
          </p:nvPr>
        </p:nvSpPr>
        <p:spPr/>
        <p:txBody>
          <a:bodyPr/>
          <a:lstStyle/>
          <a:p>
            <a:fld id="{9CA217EF-0505-4C33-BB20-8A8DF2039023}" type="slidenum">
              <a:rPr lang="en-US" smtClean="0"/>
              <a:pPr/>
              <a:t>129</a:t>
            </a:fld>
            <a:endParaRPr lang="en-US"/>
          </a:p>
        </p:txBody>
      </p:sp>
    </p:spTree>
    <p:extLst>
      <p:ext uri="{BB962C8B-B14F-4D97-AF65-F5344CB8AC3E}">
        <p14:creationId xmlns:p14="http://schemas.microsoft.com/office/powerpoint/2010/main" val="376668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Understanding Implication (cont)</a:t>
            </a:r>
          </a:p>
        </p:txBody>
      </p:sp>
      <p:sp>
        <p:nvSpPr>
          <p:cNvPr id="3" name="Content Placeholder 2"/>
          <p:cNvSpPr>
            <a:spLocks noGrp="1"/>
          </p:cNvSpPr>
          <p:nvPr>
            <p:ph idx="1"/>
          </p:nvPr>
        </p:nvSpPr>
        <p:spPr/>
        <p:txBody>
          <a:bodyPr>
            <a:normAutofit/>
          </a:bodyPr>
          <a:lstStyle/>
          <a:p>
            <a:r>
              <a:rPr lang="en-US" dirty="0"/>
              <a:t>One way to view the logical conditional is to think of an obligation or contract.</a:t>
            </a:r>
          </a:p>
          <a:p>
            <a:pPr lvl="1"/>
            <a:r>
              <a:rPr lang="en-US" dirty="0"/>
              <a:t>“If I am elected, then I will lower taxes.”</a:t>
            </a:r>
          </a:p>
          <a:p>
            <a:pPr lvl="1"/>
            <a:r>
              <a:rPr lang="en-US" dirty="0"/>
              <a:t>“If you get 100% on the final, then you will get an A.”</a:t>
            </a:r>
          </a:p>
          <a:p>
            <a:r>
              <a:rPr lang="en-US" dirty="0"/>
              <a:t>If the politician is elected and does not lower taxes, then the voters can say that he or she has broken the campaign pledge. Something similar holds for the professor. This corresponds to the case where </a:t>
            </a:r>
            <a:r>
              <a:rPr lang="en-US" i="1" dirty="0">
                <a:latin typeface="Cambria Math" pitchFamily="18" charset="0"/>
                <a:ea typeface="Cambria Math" pitchFamily="18" charset="0"/>
              </a:rPr>
              <a:t>p</a:t>
            </a:r>
            <a:r>
              <a:rPr lang="en-US" dirty="0"/>
              <a:t> is true and </a:t>
            </a:r>
            <a:r>
              <a:rPr lang="en-US" i="1" dirty="0">
                <a:latin typeface="Cambria Math" pitchFamily="18" charset="0"/>
                <a:ea typeface="Cambria Math" pitchFamily="18" charset="0"/>
              </a:rPr>
              <a:t>q</a:t>
            </a:r>
            <a:r>
              <a:rPr lang="en-US" dirty="0"/>
              <a:t> is false. </a:t>
            </a:r>
          </a:p>
          <a:p>
            <a:pPr>
              <a:buNone/>
            </a:pPr>
            <a:endParaRPr lang="en-US" dirty="0"/>
          </a:p>
          <a:p>
            <a:pPr>
              <a:buNone/>
            </a:pPr>
            <a:r>
              <a:rPr lang="en-US" dirty="0"/>
              <a:t>                </a:t>
            </a:r>
          </a:p>
        </p:txBody>
      </p:sp>
      <p:sp>
        <p:nvSpPr>
          <p:cNvPr id="5" name="灯片编号占位符 4">
            <a:extLst>
              <a:ext uri="{FF2B5EF4-FFF2-40B4-BE49-F238E27FC236}">
                <a16:creationId xmlns:a16="http://schemas.microsoft.com/office/drawing/2014/main" id="{3B8C17B3-EF28-4630-8125-63FE81197046}"/>
              </a:ext>
            </a:extLst>
          </p:cNvPr>
          <p:cNvSpPr>
            <a:spLocks noGrp="1"/>
          </p:cNvSpPr>
          <p:nvPr>
            <p:ph type="sldNum" sz="quarter" idx="12"/>
          </p:nvPr>
        </p:nvSpPr>
        <p:spPr/>
        <p:txBody>
          <a:bodyPr/>
          <a:lstStyle/>
          <a:p>
            <a:fld id="{9CA217EF-0505-4C33-BB20-8A8DF2039023}"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Predicate Calculus Definitions (</a:t>
            </a:r>
            <a:r>
              <a:rPr lang="en-US" i="1" dirty="0"/>
              <a:t>optional</a:t>
            </a:r>
            <a:r>
              <a:rPr lang="en-US" dirty="0"/>
              <a:t>)</a:t>
            </a:r>
          </a:p>
        </p:txBody>
      </p:sp>
      <p:sp>
        <p:nvSpPr>
          <p:cNvPr id="3" name="Content Placeholder 2"/>
          <p:cNvSpPr>
            <a:spLocks noGrp="1"/>
          </p:cNvSpPr>
          <p:nvPr>
            <p:ph idx="1"/>
          </p:nvPr>
        </p:nvSpPr>
        <p:spPr/>
        <p:txBody>
          <a:bodyPr>
            <a:normAutofit lnSpcReduction="10000"/>
          </a:bodyPr>
          <a:lstStyle/>
          <a:p>
            <a:r>
              <a:rPr lang="en-US" dirty="0"/>
              <a:t>An assertion involving predicates and quantifiers is </a:t>
            </a:r>
            <a:r>
              <a:rPr lang="en-US" i="1" dirty="0"/>
              <a:t>valid</a:t>
            </a:r>
            <a:r>
              <a:rPr lang="en-US" dirty="0"/>
              <a:t> if it is true </a:t>
            </a:r>
          </a:p>
          <a:p>
            <a:pPr lvl="2"/>
            <a:r>
              <a:rPr lang="en-US" dirty="0"/>
              <a:t>for all domains </a:t>
            </a:r>
          </a:p>
          <a:p>
            <a:pPr lvl="2"/>
            <a:r>
              <a:rPr lang="en-US" dirty="0"/>
              <a:t>every propositional function  substituted for the predicates in the assertion.</a:t>
            </a:r>
          </a:p>
          <a:p>
            <a:pPr lvl="1">
              <a:buNone/>
            </a:pPr>
            <a:r>
              <a:rPr lang="en-US" b="1" dirty="0"/>
              <a:t>Example</a:t>
            </a:r>
            <a:r>
              <a:rPr lang="en-US" dirty="0"/>
              <a:t>:  </a:t>
            </a:r>
          </a:p>
          <a:p>
            <a:r>
              <a:rPr lang="en-US" dirty="0"/>
              <a:t>An assertion involving predicates is </a:t>
            </a:r>
            <a:r>
              <a:rPr lang="en-US" i="1" dirty="0" err="1"/>
              <a:t>satisfiable</a:t>
            </a:r>
            <a:r>
              <a:rPr lang="en-US" dirty="0"/>
              <a:t> if it is true </a:t>
            </a:r>
          </a:p>
          <a:p>
            <a:pPr lvl="2"/>
            <a:r>
              <a:rPr lang="en-US" dirty="0"/>
              <a:t>for some domains </a:t>
            </a:r>
          </a:p>
          <a:p>
            <a:pPr lvl="2"/>
            <a:r>
              <a:rPr lang="en-US" dirty="0"/>
              <a:t>some propositional functions that can be substituted for  the predicates in the assertion. </a:t>
            </a:r>
          </a:p>
          <a:p>
            <a:pPr>
              <a:buNone/>
            </a:pPr>
            <a:r>
              <a:rPr lang="en-US" dirty="0"/>
              <a:t>    Otherwise it is </a:t>
            </a:r>
            <a:r>
              <a:rPr lang="en-US" i="1" dirty="0" err="1"/>
              <a:t>unsatisfiable</a:t>
            </a:r>
            <a:r>
              <a:rPr lang="en-US" dirty="0"/>
              <a:t>.</a:t>
            </a:r>
          </a:p>
          <a:p>
            <a:pPr>
              <a:buNone/>
            </a:pPr>
            <a:r>
              <a:rPr lang="en-US" dirty="0"/>
              <a:t>    </a:t>
            </a:r>
            <a:r>
              <a:rPr lang="en-US" b="1" dirty="0"/>
              <a:t>Example:</a:t>
            </a:r>
            <a:r>
              <a:rPr lang="en-US" dirty="0"/>
              <a:t>                                     not valid but </a:t>
            </a:r>
            <a:r>
              <a:rPr lang="en-US" dirty="0" err="1"/>
              <a:t>satisfiable</a:t>
            </a:r>
            <a:r>
              <a:rPr lang="en-US" dirty="0"/>
              <a:t> </a:t>
            </a:r>
          </a:p>
          <a:p>
            <a:pPr>
              <a:buNone/>
            </a:pPr>
            <a:r>
              <a:rPr lang="en-US" dirty="0"/>
              <a:t>    </a:t>
            </a:r>
            <a:r>
              <a:rPr lang="en-US" b="1" dirty="0"/>
              <a:t>Example:                                        </a:t>
            </a:r>
            <a:r>
              <a:rPr lang="en-US" dirty="0" err="1"/>
              <a:t>unsatisfiable</a:t>
            </a:r>
            <a:endParaRPr lang="en-US" dirty="0"/>
          </a:p>
          <a:p>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3962400" y="3429000"/>
            <a:ext cx="2301240" cy="255270"/>
          </a:xfrm>
          <a:prstGeom prst="rect">
            <a:avLst/>
          </a:prstGeom>
        </p:spPr>
      </p:pic>
      <p:pic>
        <p:nvPicPr>
          <p:cNvPr id="9" name="Picture 8" descr="addin_tmp.png"/>
          <p:cNvPicPr>
            <a:picLocks noChangeAspect="1"/>
          </p:cNvPicPr>
          <p:nvPr>
            <p:custDataLst>
              <p:tags r:id="rId2"/>
            </p:custDataLst>
          </p:nvPr>
        </p:nvPicPr>
        <p:blipFill>
          <a:blip r:embed="rId6" cstate="print"/>
          <a:stretch>
            <a:fillRect/>
          </a:stretch>
        </p:blipFill>
        <p:spPr>
          <a:xfrm>
            <a:off x="4114801" y="5334000"/>
            <a:ext cx="1918335" cy="25527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4267200" y="5715000"/>
            <a:ext cx="1988820" cy="255270"/>
          </a:xfrm>
          <a:prstGeom prst="rect">
            <a:avLst/>
          </a:prstGeom>
        </p:spPr>
      </p:pic>
      <p:sp>
        <p:nvSpPr>
          <p:cNvPr id="5" name="灯片编号占位符 4">
            <a:extLst>
              <a:ext uri="{FF2B5EF4-FFF2-40B4-BE49-F238E27FC236}">
                <a16:creationId xmlns:a16="http://schemas.microsoft.com/office/drawing/2014/main" id="{2233293B-5480-4EE2-94C1-8C835953A133}"/>
              </a:ext>
            </a:extLst>
          </p:cNvPr>
          <p:cNvSpPr>
            <a:spLocks noGrp="1"/>
          </p:cNvSpPr>
          <p:nvPr>
            <p:ph type="sldNum" sz="quarter" idx="12"/>
          </p:nvPr>
        </p:nvSpPr>
        <p:spPr/>
        <p:txBody>
          <a:bodyPr/>
          <a:lstStyle/>
          <a:p>
            <a:fld id="{9CA217EF-0505-4C33-BB20-8A8DF2039023}" type="slidenum">
              <a:rPr lang="en-US" smtClean="0"/>
              <a:pPr/>
              <a:t>130</a:t>
            </a:fld>
            <a:endParaRPr lang="en-US"/>
          </a:p>
        </p:txBody>
      </p:sp>
    </p:spTree>
    <p:extLst>
      <p:ext uri="{BB962C8B-B14F-4D97-AF65-F5344CB8AC3E}">
        <p14:creationId xmlns:p14="http://schemas.microsoft.com/office/powerpoint/2010/main" val="14146238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MorePredicate</a:t>
            </a:r>
            <a:r>
              <a:rPr lang="en-US" dirty="0"/>
              <a:t> Calculus Definitions (</a:t>
            </a:r>
            <a:r>
              <a:rPr lang="en-US" i="1" dirty="0"/>
              <a:t>optional</a:t>
            </a:r>
            <a:r>
              <a:rPr lang="en-US" dirty="0"/>
              <a:t>)</a:t>
            </a:r>
          </a:p>
        </p:txBody>
      </p:sp>
      <p:sp>
        <p:nvSpPr>
          <p:cNvPr id="3" name="Content Placeholder 2"/>
          <p:cNvSpPr>
            <a:spLocks noGrp="1"/>
          </p:cNvSpPr>
          <p:nvPr>
            <p:ph idx="1"/>
          </p:nvPr>
        </p:nvSpPr>
        <p:spPr/>
        <p:txBody>
          <a:bodyPr>
            <a:normAutofit/>
          </a:bodyPr>
          <a:lstStyle/>
          <a:p>
            <a:r>
              <a:rPr lang="en-US" dirty="0"/>
              <a:t>The </a:t>
            </a:r>
            <a:r>
              <a:rPr lang="en-US" i="1" dirty="0"/>
              <a:t>scope </a:t>
            </a:r>
            <a:r>
              <a:rPr lang="en-US" dirty="0"/>
              <a:t>of a quantifier is the part of an assertion in which variables are bound by the quantifier.</a:t>
            </a:r>
          </a:p>
          <a:p>
            <a:pPr lvl="1">
              <a:buNone/>
            </a:pPr>
            <a:r>
              <a:rPr lang="en-US" b="1" dirty="0"/>
              <a:t>Example</a:t>
            </a:r>
            <a:r>
              <a:rPr lang="en-US" dirty="0"/>
              <a:t>:                                      </a:t>
            </a:r>
            <a:r>
              <a:rPr lang="en-US" i="1" dirty="0"/>
              <a:t>x</a:t>
            </a:r>
            <a:r>
              <a:rPr lang="en-US" dirty="0"/>
              <a:t> has wide scope</a:t>
            </a:r>
          </a:p>
          <a:p>
            <a:pPr lvl="1">
              <a:buNone/>
            </a:pPr>
            <a:r>
              <a:rPr lang="en-US" dirty="0"/>
              <a:t> </a:t>
            </a:r>
          </a:p>
          <a:p>
            <a:pPr lvl="1">
              <a:buNone/>
            </a:pPr>
            <a:r>
              <a:rPr lang="en-US" b="1" dirty="0"/>
              <a:t>Example</a:t>
            </a:r>
            <a:r>
              <a:rPr lang="en-US" dirty="0"/>
              <a:t>:                                      </a:t>
            </a:r>
            <a:r>
              <a:rPr lang="en-US" i="1" dirty="0"/>
              <a:t>x</a:t>
            </a:r>
            <a:r>
              <a:rPr lang="en-US" dirty="0"/>
              <a:t> has narrow scope</a:t>
            </a:r>
          </a:p>
          <a:p>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4038601" y="2971800"/>
            <a:ext cx="1792605" cy="255270"/>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3962401" y="3810000"/>
            <a:ext cx="2249805" cy="255270"/>
          </a:xfrm>
          <a:prstGeom prst="rect">
            <a:avLst/>
          </a:prstGeom>
        </p:spPr>
      </p:pic>
      <p:sp>
        <p:nvSpPr>
          <p:cNvPr id="5" name="灯片编号占位符 4">
            <a:extLst>
              <a:ext uri="{FF2B5EF4-FFF2-40B4-BE49-F238E27FC236}">
                <a16:creationId xmlns:a16="http://schemas.microsoft.com/office/drawing/2014/main" id="{B52C5C87-9686-4893-BC3C-6185F7C14C34}"/>
              </a:ext>
            </a:extLst>
          </p:cNvPr>
          <p:cNvSpPr>
            <a:spLocks noGrp="1"/>
          </p:cNvSpPr>
          <p:nvPr>
            <p:ph type="sldNum" sz="quarter" idx="12"/>
          </p:nvPr>
        </p:nvSpPr>
        <p:spPr/>
        <p:txBody>
          <a:bodyPr/>
          <a:lstStyle/>
          <a:p>
            <a:fld id="{9CA217EF-0505-4C33-BB20-8A8DF2039023}" type="slidenum">
              <a:rPr lang="en-US" smtClean="0"/>
              <a:pPr/>
              <a:t>131</a:t>
            </a:fld>
            <a:endParaRPr lang="en-US"/>
          </a:p>
        </p:txBody>
      </p:sp>
    </p:spTree>
    <p:extLst>
      <p:ext uri="{BB962C8B-B14F-4D97-AF65-F5344CB8AC3E}">
        <p14:creationId xmlns:p14="http://schemas.microsoft.com/office/powerpoint/2010/main" val="2354119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Programming (optional)</a:t>
            </a:r>
          </a:p>
        </p:txBody>
      </p:sp>
      <p:sp>
        <p:nvSpPr>
          <p:cNvPr id="3" name="Content Placeholder 2"/>
          <p:cNvSpPr>
            <a:spLocks noGrp="1"/>
          </p:cNvSpPr>
          <p:nvPr>
            <p:ph idx="1"/>
          </p:nvPr>
        </p:nvSpPr>
        <p:spPr/>
        <p:txBody>
          <a:bodyPr>
            <a:normAutofit fontScale="92500"/>
          </a:bodyPr>
          <a:lstStyle/>
          <a:p>
            <a:r>
              <a:rPr lang="en-US" dirty="0"/>
              <a:t>Prolog (from </a:t>
            </a:r>
            <a:r>
              <a:rPr lang="en-US" i="1" dirty="0"/>
              <a:t>Pro</a:t>
            </a:r>
            <a:r>
              <a:rPr lang="en-US" dirty="0"/>
              <a:t>gramming in </a:t>
            </a:r>
            <a:r>
              <a:rPr lang="en-US" i="1" dirty="0"/>
              <a:t>Log</a:t>
            </a:r>
            <a:r>
              <a:rPr lang="en-US" dirty="0"/>
              <a:t>ic) is a programming language developed in the </a:t>
            </a:r>
            <a:r>
              <a:rPr lang="en-US" dirty="0">
                <a:latin typeface="Cambria Math" pitchFamily="18" charset="0"/>
                <a:ea typeface="Cambria Math" pitchFamily="18" charset="0"/>
              </a:rPr>
              <a:t>1970</a:t>
            </a:r>
            <a:r>
              <a:rPr lang="en-US" dirty="0"/>
              <a:t>s by researchers in artificial intelligence (AI).</a:t>
            </a:r>
          </a:p>
          <a:p>
            <a:r>
              <a:rPr lang="en-US" dirty="0"/>
              <a:t>Prolog programs include </a:t>
            </a:r>
            <a:r>
              <a:rPr lang="en-US" i="1" dirty="0"/>
              <a:t>Prolog facts </a:t>
            </a:r>
            <a:r>
              <a:rPr lang="en-US" dirty="0"/>
              <a:t>and </a:t>
            </a:r>
            <a:r>
              <a:rPr lang="en-US" i="1" dirty="0"/>
              <a:t>Prolog rules</a:t>
            </a:r>
            <a:r>
              <a:rPr lang="en-US" dirty="0"/>
              <a:t>.</a:t>
            </a:r>
          </a:p>
          <a:p>
            <a:r>
              <a:rPr lang="en-US" dirty="0"/>
              <a:t>As an example of a set of Prolog facts consider the following:</a:t>
            </a:r>
          </a:p>
          <a:p>
            <a:pPr lvl="1">
              <a:buNone/>
            </a:pPr>
            <a:r>
              <a:rPr lang="en-US" sz="1200" dirty="0">
                <a:latin typeface="Lucida Sans Typewriter" pitchFamily="49" charset="0"/>
              </a:rPr>
              <a:t>   instructor(</a:t>
            </a:r>
            <a:r>
              <a:rPr lang="en-US" sz="1200" dirty="0" err="1">
                <a:latin typeface="Lucida Sans Typewriter" pitchFamily="49" charset="0"/>
              </a:rPr>
              <a:t>chan</a:t>
            </a:r>
            <a:r>
              <a:rPr lang="en-US" sz="1200" dirty="0">
                <a:latin typeface="Lucida Sans Typewriter" pitchFamily="49" charset="0"/>
              </a:rPr>
              <a:t>, math273).</a:t>
            </a:r>
          </a:p>
          <a:p>
            <a:pPr lvl="1">
              <a:buNone/>
            </a:pPr>
            <a:r>
              <a:rPr lang="en-US" sz="1200" dirty="0">
                <a:latin typeface="Lucida Sans Typewriter" pitchFamily="49" charset="0"/>
              </a:rPr>
              <a:t>   instructor(</a:t>
            </a:r>
            <a:r>
              <a:rPr lang="en-US" sz="1200" dirty="0" err="1">
                <a:latin typeface="Lucida Sans Typewriter" pitchFamily="49" charset="0"/>
              </a:rPr>
              <a:t>patel</a:t>
            </a:r>
            <a:r>
              <a:rPr lang="en-US" sz="1200" dirty="0">
                <a:latin typeface="Lucida Sans Typewriter" pitchFamily="49" charset="0"/>
              </a:rPr>
              <a:t>, ee222).</a:t>
            </a:r>
          </a:p>
          <a:p>
            <a:pPr lvl="1">
              <a:buNone/>
            </a:pPr>
            <a:r>
              <a:rPr lang="en-US" sz="1200" dirty="0">
                <a:latin typeface="Lucida Sans Typewriter" pitchFamily="49" charset="0"/>
              </a:rPr>
              <a:t>   instructor(</a:t>
            </a:r>
            <a:r>
              <a:rPr lang="en-US" sz="1200" dirty="0" err="1">
                <a:latin typeface="Lucida Sans Typewriter" pitchFamily="49" charset="0"/>
              </a:rPr>
              <a:t>grossman</a:t>
            </a:r>
            <a:r>
              <a:rPr lang="en-US" sz="1200" dirty="0">
                <a:latin typeface="Lucida Sans Typewriter" pitchFamily="49" charset="0"/>
              </a:rPr>
              <a:t>, cs301).</a:t>
            </a:r>
          </a:p>
          <a:p>
            <a:pPr lvl="1">
              <a:buNone/>
            </a:pPr>
            <a:r>
              <a:rPr lang="en-US" sz="1200" dirty="0">
                <a:latin typeface="Lucida Sans Typewriter" pitchFamily="49" charset="0"/>
              </a:rPr>
              <a:t>   enrolled(</a:t>
            </a:r>
            <a:r>
              <a:rPr lang="en-US" sz="1200" dirty="0" err="1">
                <a:latin typeface="Lucida Sans Typewriter" pitchFamily="49" charset="0"/>
              </a:rPr>
              <a:t>kevin</a:t>
            </a:r>
            <a:r>
              <a:rPr lang="en-US" sz="1200" dirty="0">
                <a:latin typeface="Lucida Sans Typewriter" pitchFamily="49" charset="0"/>
              </a:rPr>
              <a:t>, math273).</a:t>
            </a:r>
          </a:p>
          <a:p>
            <a:pPr lvl="1">
              <a:buNone/>
            </a:pPr>
            <a:r>
              <a:rPr lang="en-US" sz="1200" dirty="0">
                <a:latin typeface="Lucida Sans Typewriter" pitchFamily="49" charset="0"/>
              </a:rPr>
              <a:t>   enrolled(</a:t>
            </a:r>
            <a:r>
              <a:rPr lang="en-US" sz="1200" dirty="0" err="1">
                <a:latin typeface="Lucida Sans Typewriter" pitchFamily="49" charset="0"/>
              </a:rPr>
              <a:t>juna</a:t>
            </a:r>
            <a:r>
              <a:rPr lang="en-US" sz="1200" dirty="0">
                <a:latin typeface="Lucida Sans Typewriter" pitchFamily="49" charset="0"/>
              </a:rPr>
              <a:t>, ee222).</a:t>
            </a:r>
          </a:p>
          <a:p>
            <a:pPr lvl="1">
              <a:buNone/>
            </a:pPr>
            <a:r>
              <a:rPr lang="en-US" sz="1200" dirty="0">
                <a:latin typeface="Lucida Sans Typewriter" pitchFamily="49" charset="0"/>
              </a:rPr>
              <a:t>   enrolled(</a:t>
            </a:r>
            <a:r>
              <a:rPr lang="en-US" sz="1200" dirty="0" err="1">
                <a:latin typeface="Lucida Sans Typewriter" pitchFamily="49" charset="0"/>
              </a:rPr>
              <a:t>juana</a:t>
            </a:r>
            <a:r>
              <a:rPr lang="en-US" sz="1200" dirty="0">
                <a:latin typeface="Lucida Sans Typewriter" pitchFamily="49" charset="0"/>
              </a:rPr>
              <a:t>, cs301).</a:t>
            </a:r>
          </a:p>
          <a:p>
            <a:pPr lvl="1">
              <a:buNone/>
            </a:pPr>
            <a:r>
              <a:rPr lang="en-US" sz="1200" dirty="0">
                <a:latin typeface="Lucida Sans Typewriter" pitchFamily="49" charset="0"/>
              </a:rPr>
              <a:t>   enrolled(</a:t>
            </a:r>
            <a:r>
              <a:rPr lang="en-US" sz="1200" dirty="0" err="1">
                <a:latin typeface="Lucida Sans Typewriter" pitchFamily="49" charset="0"/>
              </a:rPr>
              <a:t>kiko</a:t>
            </a:r>
            <a:r>
              <a:rPr lang="en-US" sz="1200" dirty="0">
                <a:latin typeface="Lucida Sans Typewriter" pitchFamily="49" charset="0"/>
              </a:rPr>
              <a:t>, math273).</a:t>
            </a:r>
          </a:p>
          <a:p>
            <a:pPr lvl="1">
              <a:buNone/>
            </a:pPr>
            <a:r>
              <a:rPr lang="en-US" sz="1200" dirty="0">
                <a:latin typeface="Lucida Sans Typewriter" pitchFamily="49" charset="0"/>
              </a:rPr>
              <a:t>   enrolled(</a:t>
            </a:r>
            <a:r>
              <a:rPr lang="en-US" sz="1200" dirty="0" err="1">
                <a:latin typeface="Lucida Sans Typewriter" pitchFamily="49" charset="0"/>
              </a:rPr>
              <a:t>kiko</a:t>
            </a:r>
            <a:r>
              <a:rPr lang="en-US" sz="1200" dirty="0">
                <a:latin typeface="Lucida Sans Typewriter" pitchFamily="49" charset="0"/>
              </a:rPr>
              <a:t>, cs301).</a:t>
            </a:r>
          </a:p>
          <a:p>
            <a:r>
              <a:rPr lang="en-US" dirty="0"/>
              <a:t>Here the predicates </a:t>
            </a:r>
            <a:r>
              <a:rPr lang="en-US" i="1" dirty="0"/>
              <a:t>instructor(</a:t>
            </a:r>
            <a:r>
              <a:rPr lang="en-US" i="1" dirty="0" err="1"/>
              <a:t>p,c</a:t>
            </a:r>
            <a:r>
              <a:rPr lang="en-US" i="1" dirty="0"/>
              <a:t>)</a:t>
            </a:r>
            <a:r>
              <a:rPr lang="en-US" dirty="0"/>
              <a:t> and </a:t>
            </a:r>
            <a:r>
              <a:rPr lang="en-US" i="1" dirty="0"/>
              <a:t>enrolled(</a:t>
            </a:r>
            <a:r>
              <a:rPr lang="en-US" i="1" dirty="0" err="1"/>
              <a:t>s,c</a:t>
            </a:r>
            <a:r>
              <a:rPr lang="en-US" i="1" dirty="0"/>
              <a:t>)</a:t>
            </a:r>
            <a:r>
              <a:rPr lang="en-US" dirty="0"/>
              <a:t> represent that professor </a:t>
            </a:r>
            <a:r>
              <a:rPr lang="en-US" i="1" dirty="0"/>
              <a:t>p </a:t>
            </a:r>
            <a:r>
              <a:rPr lang="en-US" dirty="0"/>
              <a:t>is the instructor of course </a:t>
            </a:r>
            <a:r>
              <a:rPr lang="en-US" i="1" dirty="0"/>
              <a:t>c</a:t>
            </a:r>
            <a:r>
              <a:rPr lang="en-US" dirty="0"/>
              <a:t> and that student </a:t>
            </a:r>
            <a:r>
              <a:rPr lang="en-US" i="1" dirty="0"/>
              <a:t>s </a:t>
            </a:r>
            <a:r>
              <a:rPr lang="en-US" dirty="0"/>
              <a:t>is enrolled in course </a:t>
            </a:r>
            <a:r>
              <a:rPr lang="en-US" i="1" dirty="0"/>
              <a:t>c</a:t>
            </a:r>
            <a:r>
              <a:rPr lang="en-US" dirty="0"/>
              <a:t>. </a:t>
            </a:r>
          </a:p>
        </p:txBody>
      </p:sp>
      <p:sp>
        <p:nvSpPr>
          <p:cNvPr id="5" name="灯片编号占位符 4">
            <a:extLst>
              <a:ext uri="{FF2B5EF4-FFF2-40B4-BE49-F238E27FC236}">
                <a16:creationId xmlns:a16="http://schemas.microsoft.com/office/drawing/2014/main" id="{1C1060AB-57EB-4945-BC37-ABF9FE0CAF06}"/>
              </a:ext>
            </a:extLst>
          </p:cNvPr>
          <p:cNvSpPr>
            <a:spLocks noGrp="1"/>
          </p:cNvSpPr>
          <p:nvPr>
            <p:ph type="sldNum" sz="quarter" idx="12"/>
          </p:nvPr>
        </p:nvSpPr>
        <p:spPr/>
        <p:txBody>
          <a:bodyPr/>
          <a:lstStyle/>
          <a:p>
            <a:fld id="{9CA217EF-0505-4C33-BB20-8A8DF2039023}" type="slidenum">
              <a:rPr lang="en-US" smtClean="0"/>
              <a:pPr/>
              <a:t>132</a:t>
            </a:fld>
            <a:endParaRPr lang="en-US"/>
          </a:p>
        </p:txBody>
      </p:sp>
    </p:spTree>
    <p:extLst>
      <p:ext uri="{BB962C8B-B14F-4D97-AF65-F5344CB8AC3E}">
        <p14:creationId xmlns:p14="http://schemas.microsoft.com/office/powerpoint/2010/main" val="415390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Programming (cont)</a:t>
            </a:r>
          </a:p>
        </p:txBody>
      </p:sp>
      <p:sp>
        <p:nvSpPr>
          <p:cNvPr id="3" name="Content Placeholder 2"/>
          <p:cNvSpPr>
            <a:spLocks noGrp="1"/>
          </p:cNvSpPr>
          <p:nvPr>
            <p:ph idx="1"/>
          </p:nvPr>
        </p:nvSpPr>
        <p:spPr/>
        <p:txBody>
          <a:bodyPr>
            <a:normAutofit/>
          </a:bodyPr>
          <a:lstStyle/>
          <a:p>
            <a:r>
              <a:rPr lang="en-US" dirty="0"/>
              <a:t>In Prolog, names beginning with an uppercase letter are variables. </a:t>
            </a:r>
          </a:p>
          <a:p>
            <a:r>
              <a:rPr lang="en-US" dirty="0"/>
              <a:t>If we have </a:t>
            </a:r>
            <a:r>
              <a:rPr lang="en-US" dirty="0" err="1"/>
              <a:t>apredicate</a:t>
            </a:r>
            <a:r>
              <a:rPr lang="en-US" dirty="0"/>
              <a:t> </a:t>
            </a:r>
            <a:r>
              <a:rPr lang="en-US" i="1" dirty="0"/>
              <a:t>teaches(</a:t>
            </a:r>
            <a:r>
              <a:rPr lang="en-US" i="1" dirty="0" err="1"/>
              <a:t>p,s</a:t>
            </a:r>
            <a:r>
              <a:rPr lang="en-US" i="1" dirty="0"/>
              <a:t>) </a:t>
            </a:r>
            <a:r>
              <a:rPr lang="en-US" dirty="0"/>
              <a:t>representing “professor </a:t>
            </a:r>
            <a:r>
              <a:rPr lang="en-US" i="1" dirty="0"/>
              <a:t>p</a:t>
            </a:r>
            <a:r>
              <a:rPr lang="en-US" dirty="0"/>
              <a:t> teaches student </a:t>
            </a:r>
            <a:r>
              <a:rPr lang="en-US" i="1" dirty="0"/>
              <a:t>s</a:t>
            </a:r>
            <a:r>
              <a:rPr lang="en-US" dirty="0"/>
              <a:t>,” we can write the rule:</a:t>
            </a:r>
          </a:p>
          <a:p>
            <a:pPr>
              <a:buNone/>
            </a:pPr>
            <a:r>
              <a:rPr lang="en-US" dirty="0"/>
              <a:t>   </a:t>
            </a:r>
            <a:r>
              <a:rPr lang="en-US" sz="2000" i="1" dirty="0">
                <a:latin typeface="Lucida Sans Typewriter" pitchFamily="49" charset="0"/>
              </a:rPr>
              <a:t>teaches(P,S)</a:t>
            </a:r>
            <a:r>
              <a:rPr lang="en-US" sz="2000" dirty="0">
                <a:latin typeface="Lucida Sans Typewriter" pitchFamily="49" charset="0"/>
              </a:rPr>
              <a:t> :- </a:t>
            </a:r>
            <a:r>
              <a:rPr lang="en-US" sz="2000" i="1" dirty="0">
                <a:latin typeface="Lucida Sans Typewriter" pitchFamily="49" charset="0"/>
              </a:rPr>
              <a:t>instructor(P,C)</a:t>
            </a:r>
            <a:r>
              <a:rPr lang="en-US" sz="2000" dirty="0">
                <a:latin typeface="Lucida Sans Typewriter" pitchFamily="49" charset="0"/>
              </a:rPr>
              <a:t>, </a:t>
            </a:r>
            <a:r>
              <a:rPr lang="en-US" sz="2000" i="1" dirty="0">
                <a:latin typeface="Lucida Sans Typewriter" pitchFamily="49" charset="0"/>
              </a:rPr>
              <a:t>enrolled(S,C)</a:t>
            </a:r>
            <a:r>
              <a:rPr lang="en-US" sz="2000" dirty="0">
                <a:latin typeface="Lucida Sans Typewriter" pitchFamily="49" charset="0"/>
              </a:rPr>
              <a:t>.</a:t>
            </a:r>
          </a:p>
          <a:p>
            <a:r>
              <a:rPr lang="en-US" dirty="0"/>
              <a:t>This Prolog rule can be viewed as equivalent to the following statement in logic (using our conventions for logical statements).</a:t>
            </a:r>
          </a:p>
          <a:p>
            <a:pPr marL="850392" lvl="1" indent="-457200">
              <a:buNone/>
            </a:pPr>
            <a:r>
              <a:rPr lang="en-US" i="1" dirty="0">
                <a:latin typeface="Cambria Math" pitchFamily="18" charset="0"/>
                <a:ea typeface="Cambria Math" pitchFamily="18" charset="0"/>
                <a:sym typeface="Symbol"/>
              </a:rPr>
              <a:t>p c s(I(</a:t>
            </a:r>
            <a:r>
              <a:rPr lang="en-US" i="1" dirty="0" err="1">
                <a:latin typeface="Cambria Math" pitchFamily="18" charset="0"/>
                <a:ea typeface="Cambria Math" pitchFamily="18" charset="0"/>
                <a:sym typeface="Symbol"/>
              </a:rPr>
              <a:t>p,c</a:t>
            </a:r>
            <a:r>
              <a:rPr lang="en-US" i="1" dirty="0">
                <a:latin typeface="Cambria Math" pitchFamily="18" charset="0"/>
                <a:ea typeface="Cambria Math" pitchFamily="18" charset="0"/>
                <a:sym typeface="Symbol"/>
              </a:rPr>
              <a:t>) </a:t>
            </a:r>
            <a:r>
              <a:rPr lang="en-US" dirty="0">
                <a:latin typeface="Cambria Math"/>
                <a:ea typeface="Cambria Math"/>
                <a:sym typeface="Symbol"/>
              </a:rPr>
              <a:t>∧ </a:t>
            </a:r>
            <a:r>
              <a:rPr lang="en-US" i="1" dirty="0">
                <a:latin typeface="Cambria Math" pitchFamily="18" charset="0"/>
                <a:ea typeface="Cambria Math" pitchFamily="18" charset="0"/>
                <a:sym typeface="Symbol"/>
              </a:rPr>
              <a:t>E(</a:t>
            </a:r>
            <a:r>
              <a:rPr lang="en-US" i="1" dirty="0" err="1">
                <a:latin typeface="Cambria Math" pitchFamily="18" charset="0"/>
                <a:ea typeface="Cambria Math" pitchFamily="18" charset="0"/>
                <a:sym typeface="Symbol"/>
              </a:rPr>
              <a:t>s,c</a:t>
            </a:r>
            <a:r>
              <a:rPr lang="en-US" i="1" dirty="0">
                <a:latin typeface="Cambria Math" pitchFamily="18" charset="0"/>
                <a:ea typeface="Cambria Math" pitchFamily="18" charset="0"/>
                <a:sym typeface="Symbol"/>
              </a:rPr>
              <a:t>)) </a:t>
            </a:r>
            <a:r>
              <a:rPr lang="en-US" i="1" dirty="0">
                <a:latin typeface="Cambria Math"/>
                <a:ea typeface="Cambria Math"/>
                <a:sym typeface="Symbol"/>
              </a:rPr>
              <a:t>→ T(</a:t>
            </a:r>
            <a:r>
              <a:rPr lang="en-US" i="1" dirty="0" err="1">
                <a:latin typeface="Cambria Math"/>
                <a:ea typeface="Cambria Math"/>
                <a:sym typeface="Symbol"/>
              </a:rPr>
              <a:t>p,s</a:t>
            </a:r>
            <a:r>
              <a:rPr lang="en-US" i="1" dirty="0">
                <a:latin typeface="Cambria Math"/>
                <a:ea typeface="Cambria Math"/>
                <a:sym typeface="Symbol"/>
              </a:rPr>
              <a:t>))</a:t>
            </a:r>
          </a:p>
          <a:p>
            <a:pPr>
              <a:buNone/>
            </a:pPr>
            <a:endParaRPr lang="en-US" dirty="0"/>
          </a:p>
        </p:txBody>
      </p:sp>
      <p:sp>
        <p:nvSpPr>
          <p:cNvPr id="5" name="灯片编号占位符 4">
            <a:extLst>
              <a:ext uri="{FF2B5EF4-FFF2-40B4-BE49-F238E27FC236}">
                <a16:creationId xmlns:a16="http://schemas.microsoft.com/office/drawing/2014/main" id="{2D83D8F2-79BE-420E-9FEB-049C6CAE6263}"/>
              </a:ext>
            </a:extLst>
          </p:cNvPr>
          <p:cNvSpPr>
            <a:spLocks noGrp="1"/>
          </p:cNvSpPr>
          <p:nvPr>
            <p:ph type="sldNum" sz="quarter" idx="12"/>
          </p:nvPr>
        </p:nvSpPr>
        <p:spPr/>
        <p:txBody>
          <a:bodyPr/>
          <a:lstStyle/>
          <a:p>
            <a:fld id="{9CA217EF-0505-4C33-BB20-8A8DF2039023}" type="slidenum">
              <a:rPr lang="en-US" smtClean="0"/>
              <a:pPr/>
              <a:t>133</a:t>
            </a:fld>
            <a:endParaRPr lang="en-US"/>
          </a:p>
        </p:txBody>
      </p:sp>
    </p:spTree>
    <p:extLst>
      <p:ext uri="{BB962C8B-B14F-4D97-AF65-F5344CB8AC3E}">
        <p14:creationId xmlns:p14="http://schemas.microsoft.com/office/powerpoint/2010/main" val="2057186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Programming (cont)</a:t>
            </a:r>
          </a:p>
        </p:txBody>
      </p:sp>
      <p:sp>
        <p:nvSpPr>
          <p:cNvPr id="3" name="Content Placeholder 2"/>
          <p:cNvSpPr>
            <a:spLocks noGrp="1"/>
          </p:cNvSpPr>
          <p:nvPr>
            <p:ph idx="1"/>
          </p:nvPr>
        </p:nvSpPr>
        <p:spPr/>
        <p:txBody>
          <a:bodyPr>
            <a:normAutofit/>
          </a:bodyPr>
          <a:lstStyle/>
          <a:p>
            <a:r>
              <a:rPr lang="en-US" dirty="0"/>
              <a:t>Prolog programs are loaded into a </a:t>
            </a:r>
            <a:r>
              <a:rPr lang="en-US" i="1" dirty="0"/>
              <a:t>Prolog interpreter</a:t>
            </a:r>
            <a:r>
              <a:rPr lang="en-US" dirty="0"/>
              <a:t>. The interpreter receives</a:t>
            </a:r>
            <a:r>
              <a:rPr lang="en-US" i="1" dirty="0"/>
              <a:t> queries </a:t>
            </a:r>
            <a:r>
              <a:rPr lang="en-US" dirty="0"/>
              <a:t>and returns answers using the Prolog program. </a:t>
            </a:r>
          </a:p>
          <a:p>
            <a:r>
              <a:rPr lang="en-US" dirty="0"/>
              <a:t>For example, using our program, the following query may be given:</a:t>
            </a:r>
          </a:p>
          <a:p>
            <a:pPr>
              <a:buNone/>
            </a:pPr>
            <a:r>
              <a:rPr lang="en-US" dirty="0"/>
              <a:t>          </a:t>
            </a:r>
            <a:r>
              <a:rPr lang="en-US" dirty="0">
                <a:latin typeface="Lucida Sans Typewriter" pitchFamily="49" charset="0"/>
              </a:rPr>
              <a:t>?enrolled(kevin,math273).</a:t>
            </a:r>
          </a:p>
          <a:p>
            <a:r>
              <a:rPr lang="en-US" dirty="0"/>
              <a:t>Prolog produces the response:</a:t>
            </a:r>
          </a:p>
          <a:p>
            <a:pPr>
              <a:buNone/>
            </a:pPr>
            <a:r>
              <a:rPr lang="en-US" dirty="0"/>
              <a:t>            </a:t>
            </a:r>
            <a:r>
              <a:rPr lang="en-US" dirty="0">
                <a:latin typeface="Lucida Sans Typewriter" pitchFamily="49" charset="0"/>
              </a:rPr>
              <a:t>yes</a:t>
            </a:r>
          </a:p>
          <a:p>
            <a:r>
              <a:rPr lang="en-US" dirty="0"/>
              <a:t>Note that the </a:t>
            </a:r>
            <a:r>
              <a:rPr lang="en-US" dirty="0">
                <a:latin typeface="Lucida Sans Typewriter" pitchFamily="49" charset="0"/>
              </a:rPr>
              <a:t>? </a:t>
            </a:r>
            <a:r>
              <a:rPr lang="en-US" dirty="0"/>
              <a:t>is the prompt given by the Prolog interpreter indicating that it is ready to receive a query.</a:t>
            </a:r>
          </a:p>
        </p:txBody>
      </p:sp>
      <p:sp>
        <p:nvSpPr>
          <p:cNvPr id="5" name="灯片编号占位符 4">
            <a:extLst>
              <a:ext uri="{FF2B5EF4-FFF2-40B4-BE49-F238E27FC236}">
                <a16:creationId xmlns:a16="http://schemas.microsoft.com/office/drawing/2014/main" id="{2FF56E5C-9DF6-4FFC-AAD0-74343C4848EE}"/>
              </a:ext>
            </a:extLst>
          </p:cNvPr>
          <p:cNvSpPr>
            <a:spLocks noGrp="1"/>
          </p:cNvSpPr>
          <p:nvPr>
            <p:ph type="sldNum" sz="quarter" idx="12"/>
          </p:nvPr>
        </p:nvSpPr>
        <p:spPr/>
        <p:txBody>
          <a:bodyPr/>
          <a:lstStyle/>
          <a:p>
            <a:fld id="{9CA217EF-0505-4C33-BB20-8A8DF2039023}" type="slidenum">
              <a:rPr lang="en-US" smtClean="0"/>
              <a:pPr/>
              <a:t>134</a:t>
            </a:fld>
            <a:endParaRPr lang="en-US"/>
          </a:p>
        </p:txBody>
      </p:sp>
    </p:spTree>
    <p:extLst>
      <p:ext uri="{BB962C8B-B14F-4D97-AF65-F5344CB8AC3E}">
        <p14:creationId xmlns:p14="http://schemas.microsoft.com/office/powerpoint/2010/main" val="31708263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Programming (cont)</a:t>
            </a:r>
          </a:p>
        </p:txBody>
      </p:sp>
      <p:sp>
        <p:nvSpPr>
          <p:cNvPr id="3" name="Content Placeholder 2"/>
          <p:cNvSpPr>
            <a:spLocks noGrp="1"/>
          </p:cNvSpPr>
          <p:nvPr>
            <p:ph idx="1"/>
          </p:nvPr>
        </p:nvSpPr>
        <p:spPr/>
        <p:txBody>
          <a:bodyPr>
            <a:normAutofit fontScale="92500" lnSpcReduction="10000"/>
          </a:bodyPr>
          <a:lstStyle/>
          <a:p>
            <a:r>
              <a:rPr lang="en-US" dirty="0"/>
              <a:t>The query:</a:t>
            </a:r>
          </a:p>
          <a:p>
            <a:pPr>
              <a:buNone/>
            </a:pPr>
            <a:r>
              <a:rPr lang="en-US" dirty="0"/>
              <a:t>          </a:t>
            </a:r>
            <a:r>
              <a:rPr lang="en-US" sz="1600" dirty="0">
                <a:latin typeface="Lucida Sans Typewriter" pitchFamily="49" charset="0"/>
              </a:rPr>
              <a:t>?enrolled(X,math273).</a:t>
            </a:r>
          </a:p>
          <a:p>
            <a:pPr>
              <a:buNone/>
            </a:pPr>
            <a:r>
              <a:rPr lang="en-US" dirty="0"/>
              <a:t>   produces the response:</a:t>
            </a:r>
          </a:p>
          <a:p>
            <a:pPr>
              <a:buNone/>
            </a:pPr>
            <a:r>
              <a:rPr lang="en-US" dirty="0"/>
              <a:t>          </a:t>
            </a:r>
            <a:r>
              <a:rPr lang="en-US" sz="1600" dirty="0">
                <a:latin typeface="Lucida Sans Typewriter" pitchFamily="49" charset="0"/>
              </a:rPr>
              <a:t>X = </a:t>
            </a:r>
            <a:r>
              <a:rPr lang="en-US" sz="1600" dirty="0" err="1">
                <a:latin typeface="Lucida Sans Typewriter" pitchFamily="49" charset="0"/>
              </a:rPr>
              <a:t>kevin</a:t>
            </a:r>
            <a:r>
              <a:rPr lang="en-US" sz="1600" dirty="0">
                <a:latin typeface="Lucida Sans Typewriter" pitchFamily="49" charset="0"/>
              </a:rPr>
              <a:t>;</a:t>
            </a:r>
          </a:p>
          <a:p>
            <a:pPr>
              <a:buNone/>
            </a:pPr>
            <a:r>
              <a:rPr lang="en-US" sz="1600" dirty="0">
                <a:latin typeface="Lucida Sans Typewriter" pitchFamily="49" charset="0"/>
              </a:rPr>
              <a:t>       X = </a:t>
            </a:r>
            <a:r>
              <a:rPr lang="en-US" sz="1600" dirty="0" err="1">
                <a:latin typeface="Lucida Sans Typewriter" pitchFamily="49" charset="0"/>
              </a:rPr>
              <a:t>kiko</a:t>
            </a:r>
            <a:r>
              <a:rPr lang="en-US" sz="1600" dirty="0">
                <a:latin typeface="Lucida Sans Typewriter" pitchFamily="49" charset="0"/>
              </a:rPr>
              <a:t>;</a:t>
            </a:r>
          </a:p>
          <a:p>
            <a:pPr>
              <a:buNone/>
            </a:pPr>
            <a:r>
              <a:rPr lang="en-US" sz="1600" dirty="0">
                <a:latin typeface="Lucida Sans Typewriter" pitchFamily="49" charset="0"/>
              </a:rPr>
              <a:t>       no</a:t>
            </a:r>
          </a:p>
          <a:p>
            <a:r>
              <a:rPr lang="en-US" dirty="0"/>
              <a:t>The query:</a:t>
            </a:r>
          </a:p>
          <a:p>
            <a:pPr>
              <a:buNone/>
            </a:pPr>
            <a:r>
              <a:rPr lang="en-US" sz="1600" dirty="0">
                <a:latin typeface="Lucida Sans Typewriter" pitchFamily="49" charset="0"/>
              </a:rPr>
              <a:t>       ?teaches(</a:t>
            </a:r>
            <a:r>
              <a:rPr lang="en-US" sz="1600" dirty="0" err="1">
                <a:latin typeface="Lucida Sans Typewriter" pitchFamily="49" charset="0"/>
              </a:rPr>
              <a:t>X,juana</a:t>
            </a:r>
            <a:r>
              <a:rPr lang="en-US" sz="1600" dirty="0">
                <a:latin typeface="Lucida Sans Typewriter" pitchFamily="49" charset="0"/>
              </a:rPr>
              <a:t>).</a:t>
            </a:r>
          </a:p>
          <a:p>
            <a:pPr>
              <a:buNone/>
            </a:pPr>
            <a:r>
              <a:rPr lang="en-US" dirty="0"/>
              <a:t>    produces the response:</a:t>
            </a:r>
          </a:p>
          <a:p>
            <a:pPr>
              <a:buNone/>
            </a:pPr>
            <a:r>
              <a:rPr lang="en-US" dirty="0"/>
              <a:t>          </a:t>
            </a:r>
            <a:r>
              <a:rPr lang="en-US" sz="1600" dirty="0">
                <a:latin typeface="Lucida Sans Typewriter" pitchFamily="49" charset="0"/>
              </a:rPr>
              <a:t>X = </a:t>
            </a:r>
            <a:r>
              <a:rPr lang="en-US" sz="1600" dirty="0" err="1">
                <a:latin typeface="Lucida Sans Typewriter" pitchFamily="49" charset="0"/>
              </a:rPr>
              <a:t>patel</a:t>
            </a:r>
            <a:r>
              <a:rPr lang="en-US" sz="1600" dirty="0">
                <a:latin typeface="Lucida Sans Typewriter" pitchFamily="49" charset="0"/>
              </a:rPr>
              <a:t>;</a:t>
            </a:r>
          </a:p>
          <a:p>
            <a:pPr>
              <a:buNone/>
            </a:pPr>
            <a:r>
              <a:rPr lang="en-US" sz="1600" dirty="0">
                <a:latin typeface="Lucida Sans Typewriter" pitchFamily="49" charset="0"/>
              </a:rPr>
              <a:t>       X = </a:t>
            </a:r>
            <a:r>
              <a:rPr lang="en-US" sz="1600" dirty="0" err="1">
                <a:latin typeface="Lucida Sans Typewriter" pitchFamily="49" charset="0"/>
              </a:rPr>
              <a:t>grossman</a:t>
            </a:r>
            <a:r>
              <a:rPr lang="en-US" sz="1600" dirty="0">
                <a:latin typeface="Lucida Sans Typewriter" pitchFamily="49" charset="0"/>
              </a:rPr>
              <a:t>;</a:t>
            </a:r>
          </a:p>
          <a:p>
            <a:pPr>
              <a:buNone/>
            </a:pPr>
            <a:r>
              <a:rPr lang="en-US" sz="1600" dirty="0">
                <a:latin typeface="Lucida Sans Typewriter" pitchFamily="49" charset="0"/>
              </a:rPr>
              <a:t>       no</a:t>
            </a:r>
          </a:p>
          <a:p>
            <a:endParaRPr lang="en-US" dirty="0"/>
          </a:p>
        </p:txBody>
      </p:sp>
      <p:sp>
        <p:nvSpPr>
          <p:cNvPr id="4" name="TextBox 3"/>
          <p:cNvSpPr txBox="1"/>
          <p:nvPr/>
        </p:nvSpPr>
        <p:spPr>
          <a:xfrm>
            <a:off x="6324600" y="2895601"/>
            <a:ext cx="3505200" cy="2031325"/>
          </a:xfrm>
          <a:prstGeom prst="rect">
            <a:avLst/>
          </a:prstGeom>
          <a:noFill/>
        </p:spPr>
        <p:txBody>
          <a:bodyPr wrap="square" rtlCol="0">
            <a:spAutoFit/>
          </a:bodyPr>
          <a:lstStyle/>
          <a:p>
            <a:r>
              <a:rPr lang="en-US" dirty="0">
                <a:solidFill>
                  <a:prstClr val="black"/>
                </a:solidFill>
              </a:rPr>
              <a:t>The Prolog interpreter tries to find an instantiation for </a:t>
            </a:r>
            <a:r>
              <a:rPr lang="en-US" dirty="0">
                <a:solidFill>
                  <a:prstClr val="black"/>
                </a:solidFill>
                <a:latin typeface="Lucida Sans Typewriter" pitchFamily="49" charset="0"/>
              </a:rPr>
              <a:t>X</a:t>
            </a:r>
            <a:r>
              <a:rPr lang="en-US" dirty="0">
                <a:solidFill>
                  <a:prstClr val="black"/>
                </a:solidFill>
              </a:rPr>
              <a:t>. It does so and returns</a:t>
            </a:r>
            <a:r>
              <a:rPr lang="en-US" dirty="0">
                <a:solidFill>
                  <a:prstClr val="black"/>
                </a:solidFill>
                <a:latin typeface="Lucida Sans Typewriter" pitchFamily="49" charset="0"/>
              </a:rPr>
              <a:t> X = </a:t>
            </a:r>
            <a:r>
              <a:rPr lang="en-US" dirty="0" err="1">
                <a:solidFill>
                  <a:prstClr val="black"/>
                </a:solidFill>
                <a:latin typeface="Lucida Sans Typewriter" pitchFamily="49" charset="0"/>
              </a:rPr>
              <a:t>kevin</a:t>
            </a:r>
            <a:r>
              <a:rPr lang="en-US" dirty="0">
                <a:solidFill>
                  <a:prstClr val="black"/>
                </a:solidFill>
                <a:latin typeface="Lucida Sans Typewriter" pitchFamily="49" charset="0"/>
              </a:rPr>
              <a:t>. </a:t>
            </a:r>
            <a:r>
              <a:rPr lang="en-US" dirty="0">
                <a:solidFill>
                  <a:prstClr val="black"/>
                </a:solidFill>
              </a:rPr>
              <a:t>Then the user types the </a:t>
            </a:r>
            <a:r>
              <a:rPr lang="en-US" dirty="0">
                <a:solidFill>
                  <a:prstClr val="black"/>
                </a:solidFill>
                <a:latin typeface="Lucida Sans Typewriter" pitchFamily="49" charset="0"/>
              </a:rPr>
              <a:t>; </a:t>
            </a:r>
            <a:r>
              <a:rPr lang="en-US" dirty="0">
                <a:solidFill>
                  <a:prstClr val="black"/>
                </a:solidFill>
              </a:rPr>
              <a:t>indicating a request for another answer. When Prolog is unable to find another answer it returns </a:t>
            </a:r>
            <a:r>
              <a:rPr lang="en-US" dirty="0">
                <a:solidFill>
                  <a:prstClr val="black"/>
                </a:solidFill>
                <a:latin typeface="Lucida Sans Typewriter" pitchFamily="49" charset="0"/>
              </a:rPr>
              <a:t>no</a:t>
            </a:r>
            <a:r>
              <a:rPr lang="en-US" dirty="0">
                <a:solidFill>
                  <a:prstClr val="black"/>
                </a:solidFill>
              </a:rPr>
              <a:t>.</a:t>
            </a:r>
          </a:p>
        </p:txBody>
      </p:sp>
      <p:sp>
        <p:nvSpPr>
          <p:cNvPr id="6" name="灯片编号占位符 5">
            <a:extLst>
              <a:ext uri="{FF2B5EF4-FFF2-40B4-BE49-F238E27FC236}">
                <a16:creationId xmlns:a16="http://schemas.microsoft.com/office/drawing/2014/main" id="{81E56696-E63B-4270-9B28-FDFEE910EECE}"/>
              </a:ext>
            </a:extLst>
          </p:cNvPr>
          <p:cNvSpPr>
            <a:spLocks noGrp="1"/>
          </p:cNvSpPr>
          <p:nvPr>
            <p:ph type="sldNum" sz="quarter" idx="12"/>
          </p:nvPr>
        </p:nvSpPr>
        <p:spPr/>
        <p:txBody>
          <a:bodyPr/>
          <a:lstStyle/>
          <a:p>
            <a:fld id="{9CA217EF-0505-4C33-BB20-8A8DF2039023}" type="slidenum">
              <a:rPr lang="en-US" smtClean="0"/>
              <a:pPr/>
              <a:t>135</a:t>
            </a:fld>
            <a:endParaRPr lang="en-US"/>
          </a:p>
        </p:txBody>
      </p:sp>
    </p:spTree>
    <p:extLst>
      <p:ext uri="{BB962C8B-B14F-4D97-AF65-F5344CB8AC3E}">
        <p14:creationId xmlns:p14="http://schemas.microsoft.com/office/powerpoint/2010/main" val="978693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Programming (cont)</a:t>
            </a:r>
          </a:p>
        </p:txBody>
      </p:sp>
      <p:sp>
        <p:nvSpPr>
          <p:cNvPr id="3" name="Content Placeholder 2"/>
          <p:cNvSpPr>
            <a:spLocks noGrp="1"/>
          </p:cNvSpPr>
          <p:nvPr>
            <p:ph idx="1"/>
          </p:nvPr>
        </p:nvSpPr>
        <p:spPr/>
        <p:txBody>
          <a:bodyPr>
            <a:normAutofit fontScale="92500"/>
          </a:bodyPr>
          <a:lstStyle/>
          <a:p>
            <a:endParaRPr lang="en-US" sz="1600" dirty="0">
              <a:latin typeface="Lucida Sans Typewriter" pitchFamily="49" charset="0"/>
            </a:endParaRPr>
          </a:p>
          <a:p>
            <a:r>
              <a:rPr lang="en-US" dirty="0"/>
              <a:t>The query:</a:t>
            </a:r>
          </a:p>
          <a:p>
            <a:pPr>
              <a:buNone/>
            </a:pPr>
            <a:r>
              <a:rPr lang="en-US" sz="1600" dirty="0">
                <a:latin typeface="Lucida Sans Typewriter" pitchFamily="49" charset="0"/>
              </a:rPr>
              <a:t>       ?teaches(</a:t>
            </a:r>
            <a:r>
              <a:rPr lang="en-US" sz="1600" dirty="0" err="1">
                <a:latin typeface="Lucida Sans Typewriter" pitchFamily="49" charset="0"/>
              </a:rPr>
              <a:t>chan,X</a:t>
            </a:r>
            <a:r>
              <a:rPr lang="en-US" sz="1600" dirty="0">
                <a:latin typeface="Lucida Sans Typewriter" pitchFamily="49" charset="0"/>
              </a:rPr>
              <a:t>).</a:t>
            </a:r>
          </a:p>
          <a:p>
            <a:pPr>
              <a:buNone/>
            </a:pPr>
            <a:r>
              <a:rPr lang="en-US" dirty="0"/>
              <a:t>    produces the response:</a:t>
            </a:r>
          </a:p>
          <a:p>
            <a:pPr>
              <a:buNone/>
            </a:pPr>
            <a:r>
              <a:rPr lang="en-US" dirty="0"/>
              <a:t>           </a:t>
            </a:r>
            <a:r>
              <a:rPr lang="en-US" sz="1600" dirty="0">
                <a:latin typeface="Lucida Sans Typewriter" pitchFamily="49" charset="0"/>
              </a:rPr>
              <a:t>X = </a:t>
            </a:r>
            <a:r>
              <a:rPr lang="en-US" sz="1600" dirty="0" err="1">
                <a:latin typeface="Lucida Sans Typewriter" pitchFamily="49" charset="0"/>
              </a:rPr>
              <a:t>kevin</a:t>
            </a:r>
            <a:r>
              <a:rPr lang="en-US" sz="1600" dirty="0">
                <a:latin typeface="Lucida Sans Typewriter" pitchFamily="49" charset="0"/>
              </a:rPr>
              <a:t>;</a:t>
            </a:r>
          </a:p>
          <a:p>
            <a:pPr>
              <a:buNone/>
            </a:pPr>
            <a:r>
              <a:rPr lang="en-US" sz="1600" dirty="0">
                <a:latin typeface="Lucida Sans Typewriter" pitchFamily="49" charset="0"/>
              </a:rPr>
              <a:t>       X = </a:t>
            </a:r>
            <a:r>
              <a:rPr lang="en-US" sz="1600" dirty="0" err="1">
                <a:latin typeface="Lucida Sans Typewriter" pitchFamily="49" charset="0"/>
              </a:rPr>
              <a:t>kiko</a:t>
            </a:r>
            <a:r>
              <a:rPr lang="en-US" sz="1600" dirty="0">
                <a:latin typeface="Lucida Sans Typewriter" pitchFamily="49" charset="0"/>
              </a:rPr>
              <a:t>;</a:t>
            </a:r>
          </a:p>
          <a:p>
            <a:pPr>
              <a:buNone/>
            </a:pPr>
            <a:r>
              <a:rPr lang="en-US" sz="1600" dirty="0">
                <a:latin typeface="Lucida Sans Typewriter" pitchFamily="49" charset="0"/>
              </a:rPr>
              <a:t>       no</a:t>
            </a:r>
          </a:p>
          <a:p>
            <a:pPr>
              <a:buNone/>
            </a:pPr>
            <a:endParaRPr lang="en-US" sz="1600" dirty="0">
              <a:latin typeface="Lucida Sans Typewriter" pitchFamily="49" charset="0"/>
            </a:endParaRPr>
          </a:p>
          <a:p>
            <a:r>
              <a:rPr lang="en-US" dirty="0"/>
              <a:t>A number of very good Prolog texts are available.  </a:t>
            </a:r>
            <a:r>
              <a:rPr lang="en-US" i="1" dirty="0"/>
              <a:t>Learn Prolog Now! </a:t>
            </a:r>
            <a:r>
              <a:rPr lang="en-US" dirty="0"/>
              <a:t>is one such text with a free online version at  </a:t>
            </a:r>
            <a:r>
              <a:rPr lang="en-US" dirty="0">
                <a:hlinkClick r:id="rId2"/>
              </a:rPr>
              <a:t>http://www.learnprolognow.org/</a:t>
            </a:r>
            <a:endParaRPr lang="en-US" dirty="0"/>
          </a:p>
          <a:p>
            <a:r>
              <a:rPr lang="en-US" dirty="0"/>
              <a:t>There is much more to Prolog and to the entire field of logic programming.</a:t>
            </a:r>
          </a:p>
        </p:txBody>
      </p:sp>
      <p:sp>
        <p:nvSpPr>
          <p:cNvPr id="5" name="灯片编号占位符 4">
            <a:extLst>
              <a:ext uri="{FF2B5EF4-FFF2-40B4-BE49-F238E27FC236}">
                <a16:creationId xmlns:a16="http://schemas.microsoft.com/office/drawing/2014/main" id="{074B086D-0DAD-4BBC-BF0F-A00457EE420C}"/>
              </a:ext>
            </a:extLst>
          </p:cNvPr>
          <p:cNvSpPr>
            <a:spLocks noGrp="1"/>
          </p:cNvSpPr>
          <p:nvPr>
            <p:ph type="sldNum" sz="quarter" idx="12"/>
          </p:nvPr>
        </p:nvSpPr>
        <p:spPr/>
        <p:txBody>
          <a:bodyPr/>
          <a:lstStyle/>
          <a:p>
            <a:fld id="{9CA217EF-0505-4C33-BB20-8A8DF2039023}" type="slidenum">
              <a:rPr lang="en-US" smtClean="0"/>
              <a:pPr/>
              <a:t>136</a:t>
            </a:fld>
            <a:endParaRPr lang="en-US"/>
          </a:p>
        </p:txBody>
      </p:sp>
    </p:spTree>
    <p:extLst>
      <p:ext uri="{BB962C8B-B14F-4D97-AF65-F5344CB8AC3E}">
        <p14:creationId xmlns:p14="http://schemas.microsoft.com/office/powerpoint/2010/main" val="11397324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7</a:t>
            </a:r>
            <a:r>
              <a:rPr lang="en-US" altLang="zh-CN" baseline="30000" dirty="0">
                <a:ea typeface="宋体" pitchFamily="2" charset="-122"/>
              </a:rPr>
              <a:t>th</a:t>
            </a:r>
            <a:r>
              <a:rPr lang="en-US" altLang="zh-CN" dirty="0">
                <a:ea typeface="宋体" pitchFamily="2" charset="-122"/>
              </a:rPr>
              <a:t> edition</a:t>
            </a:r>
          </a:p>
          <a:p>
            <a:endParaRPr lang="en-US" altLang="zh-CN" dirty="0">
              <a:ea typeface="宋体" pitchFamily="2" charset="-122"/>
            </a:endParaRPr>
          </a:p>
          <a:p>
            <a:r>
              <a:rPr lang="en-US" altLang="zh-CN" dirty="0">
                <a:ea typeface="宋体" pitchFamily="2" charset="-122"/>
              </a:rPr>
              <a:t>P53-56  7, 25, 35</a:t>
            </a:r>
          </a:p>
        </p:txBody>
      </p:sp>
      <p:sp>
        <p:nvSpPr>
          <p:cNvPr id="5" name="灯片编号占位符 4">
            <a:extLst>
              <a:ext uri="{FF2B5EF4-FFF2-40B4-BE49-F238E27FC236}">
                <a16:creationId xmlns:a16="http://schemas.microsoft.com/office/drawing/2014/main" id="{49B1E9FA-0434-4F9C-94B2-46DFEBE12F63}"/>
              </a:ext>
            </a:extLst>
          </p:cNvPr>
          <p:cNvSpPr>
            <a:spLocks noGrp="1"/>
          </p:cNvSpPr>
          <p:nvPr>
            <p:ph type="sldNum" sz="quarter" idx="12"/>
          </p:nvPr>
        </p:nvSpPr>
        <p:spPr/>
        <p:txBody>
          <a:bodyPr/>
          <a:lstStyle/>
          <a:p>
            <a:fld id="{9CA217EF-0505-4C33-BB20-8A8DF2039023}" type="slidenum">
              <a:rPr lang="en-US" smtClean="0"/>
              <a:pPr/>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Nested Quantifiers</a:t>
            </a:r>
          </a:p>
        </p:txBody>
      </p:sp>
      <p:sp>
        <p:nvSpPr>
          <p:cNvPr id="3" name="Subtitle 2"/>
          <p:cNvSpPr>
            <a:spLocks noGrp="1"/>
          </p:cNvSpPr>
          <p:nvPr>
            <p:ph type="subTitle" idx="1"/>
          </p:nvPr>
        </p:nvSpPr>
        <p:spPr/>
        <p:txBody>
          <a:bodyPr/>
          <a:lstStyle/>
          <a:p>
            <a:r>
              <a:rPr lang="en-US"/>
              <a:t>Section 1.5</a:t>
            </a:r>
            <a:endParaRPr lang="en-US" dirty="0"/>
          </a:p>
        </p:txBody>
      </p:sp>
      <p:sp>
        <p:nvSpPr>
          <p:cNvPr id="5" name="灯片编号占位符 4">
            <a:extLst>
              <a:ext uri="{FF2B5EF4-FFF2-40B4-BE49-F238E27FC236}">
                <a16:creationId xmlns:a16="http://schemas.microsoft.com/office/drawing/2014/main" id="{7F4B4EBE-5F8D-4878-AFAF-7338D1005A97}"/>
              </a:ext>
            </a:extLst>
          </p:cNvPr>
          <p:cNvSpPr>
            <a:spLocks noGrp="1"/>
          </p:cNvSpPr>
          <p:nvPr>
            <p:ph type="sldNum" sz="quarter" idx="12"/>
          </p:nvPr>
        </p:nvSpPr>
        <p:spPr/>
        <p:txBody>
          <a:bodyPr/>
          <a:lstStyle/>
          <a:p>
            <a:r>
              <a:rPr lang="en-US"/>
              <a:t>111</a:t>
            </a:r>
            <a:endParaRPr lang="en-US" dirty="0"/>
          </a:p>
        </p:txBody>
      </p:sp>
    </p:spTree>
    <p:extLst>
      <p:ext uri="{BB962C8B-B14F-4D97-AF65-F5344CB8AC3E}">
        <p14:creationId xmlns:p14="http://schemas.microsoft.com/office/powerpoint/2010/main" val="10547959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Nested Quantifiers </a:t>
            </a:r>
          </a:p>
          <a:p>
            <a:r>
              <a:rPr lang="en-US" dirty="0"/>
              <a:t>Order of Quantifiers</a:t>
            </a:r>
          </a:p>
          <a:p>
            <a:r>
              <a:rPr lang="en-US" dirty="0"/>
              <a:t>Translating from Nested Quantifiers into English</a:t>
            </a:r>
          </a:p>
          <a:p>
            <a:r>
              <a:rPr lang="en-US" dirty="0"/>
              <a:t>Translating Mathematical Statements into Statements involving Nested Quantifiers.</a:t>
            </a:r>
          </a:p>
          <a:p>
            <a:r>
              <a:rPr lang="en-US" dirty="0"/>
              <a:t>Translated English Sentences into Logical Expressions.</a:t>
            </a:r>
          </a:p>
          <a:p>
            <a:r>
              <a:rPr lang="en-US" dirty="0"/>
              <a:t>Negating Nested Quantifiers.</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208708E2-4286-4065-811F-EE146F609E4A}"/>
              </a:ext>
            </a:extLst>
          </p:cNvPr>
          <p:cNvSpPr>
            <a:spLocks noGrp="1"/>
          </p:cNvSpPr>
          <p:nvPr>
            <p:ph type="sldNum" sz="quarter" idx="12"/>
          </p:nvPr>
        </p:nvSpPr>
        <p:spPr/>
        <p:txBody>
          <a:bodyPr/>
          <a:lstStyle/>
          <a:p>
            <a:fld id="{9CA217EF-0505-4C33-BB20-8A8DF2039023}" type="slidenum">
              <a:rPr lang="en-US" smtClean="0"/>
              <a:pPr/>
              <a:t>139</a:t>
            </a:fld>
            <a:endParaRPr lang="en-US"/>
          </a:p>
        </p:txBody>
      </p:sp>
    </p:spTree>
    <p:extLst>
      <p:ext uri="{BB962C8B-B14F-4D97-AF65-F5344CB8AC3E}">
        <p14:creationId xmlns:p14="http://schemas.microsoft.com/office/powerpoint/2010/main" val="113498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Ways of Expressing </a:t>
            </a:r>
            <a:r>
              <a:rPr lang="en-US" sz="5400" i="1" dirty="0">
                <a:latin typeface="Cambria Math" pitchFamily="18" charset="0"/>
                <a:ea typeface="Cambria Math" pitchFamily="18" charset="0"/>
              </a:rPr>
              <a:t>p </a:t>
            </a:r>
            <a:r>
              <a:rPr lang="en-US" sz="5400" dirty="0">
                <a:latin typeface="Cambria Math"/>
                <a:ea typeface="Cambria Math"/>
              </a:rPr>
              <a:t>→</a:t>
            </a:r>
            <a:r>
              <a:rPr lang="en-US" sz="5400" i="1" dirty="0">
                <a:latin typeface="Cambria Math" pitchFamily="18" charset="0"/>
                <a:ea typeface="Cambria Math" pitchFamily="18" charset="0"/>
              </a:rPr>
              <a:t>q</a:t>
            </a:r>
            <a:r>
              <a:rPr lang="en-US" dirty="0"/>
              <a:t>  </a:t>
            </a:r>
          </a:p>
        </p:txBody>
      </p:sp>
      <p:sp>
        <p:nvSpPr>
          <p:cNvPr id="3" name="Content Placeholder 2"/>
          <p:cNvSpPr>
            <a:spLocks noGrp="1"/>
          </p:cNvSpPr>
          <p:nvPr>
            <p:ph idx="1"/>
          </p:nvPr>
        </p:nvSpPr>
        <p:spPr/>
        <p:txBody>
          <a:bodyPr>
            <a:normAutofit fontScale="92500" lnSpcReduction="10000"/>
          </a:bodyPr>
          <a:lstStyle/>
          <a:p>
            <a:pPr>
              <a:buNone/>
            </a:pPr>
            <a:r>
              <a:rPr lang="en-US" dirty="0"/>
              <a:t>    </a:t>
            </a:r>
          </a:p>
          <a:p>
            <a:pPr>
              <a:buNone/>
            </a:pPr>
            <a:r>
              <a:rPr lang="en-US" b="1" dirty="0"/>
              <a:t>    if</a:t>
            </a:r>
            <a:r>
              <a:rPr lang="en-US" dirty="0"/>
              <a:t> </a:t>
            </a:r>
            <a:r>
              <a:rPr lang="en-US" i="1" dirty="0">
                <a:latin typeface="Cambria Math" pitchFamily="18" charset="0"/>
                <a:ea typeface="Cambria Math" pitchFamily="18" charset="0"/>
              </a:rPr>
              <a:t>p</a:t>
            </a:r>
            <a:r>
              <a:rPr lang="en-US" dirty="0"/>
              <a:t>, </a:t>
            </a:r>
            <a:r>
              <a:rPr lang="en-US" b="1" dirty="0"/>
              <a:t>then</a:t>
            </a:r>
            <a:r>
              <a:rPr lang="en-US" dirty="0"/>
              <a:t> </a:t>
            </a:r>
            <a:r>
              <a:rPr lang="en-US" i="1" dirty="0">
                <a:latin typeface="Cambria Math" pitchFamily="18" charset="0"/>
                <a:ea typeface="Cambria Math" pitchFamily="18" charset="0"/>
              </a:rPr>
              <a:t>q</a:t>
            </a:r>
            <a:r>
              <a:rPr lang="en-US" dirty="0"/>
              <a:t>                     </a:t>
            </a:r>
            <a:r>
              <a:rPr lang="en-US" i="1" dirty="0">
                <a:latin typeface="Cambria Math" pitchFamily="18" charset="0"/>
                <a:ea typeface="Cambria Math" pitchFamily="18" charset="0"/>
              </a:rPr>
              <a:t>p</a:t>
            </a:r>
            <a:r>
              <a:rPr lang="en-US" dirty="0"/>
              <a:t> </a:t>
            </a:r>
            <a:r>
              <a:rPr lang="en-US" b="1" dirty="0"/>
              <a:t>implies</a:t>
            </a:r>
            <a:r>
              <a:rPr lang="en-US" dirty="0"/>
              <a:t> </a:t>
            </a:r>
            <a:r>
              <a:rPr lang="en-US" i="1" dirty="0">
                <a:latin typeface="Cambria Math" pitchFamily="18" charset="0"/>
                <a:ea typeface="Cambria Math" pitchFamily="18" charset="0"/>
              </a:rPr>
              <a:t>q</a:t>
            </a:r>
            <a:r>
              <a:rPr lang="en-US" dirty="0"/>
              <a:t> </a:t>
            </a:r>
          </a:p>
          <a:p>
            <a:pPr>
              <a:buNone/>
            </a:pPr>
            <a:r>
              <a:rPr lang="en-US" dirty="0"/>
              <a:t>    </a:t>
            </a:r>
            <a:r>
              <a:rPr lang="en-US" b="1" dirty="0"/>
              <a:t>if </a:t>
            </a:r>
            <a:r>
              <a:rPr lang="en-US" i="1" dirty="0">
                <a:latin typeface="Cambria Math" pitchFamily="18" charset="0"/>
                <a:ea typeface="Cambria Math" pitchFamily="18" charset="0"/>
              </a:rPr>
              <a:t>p</a:t>
            </a:r>
            <a:r>
              <a:rPr lang="en-US" dirty="0"/>
              <a:t>, </a:t>
            </a:r>
            <a:r>
              <a:rPr lang="en-US" i="1" dirty="0">
                <a:latin typeface="Cambria Math" pitchFamily="18" charset="0"/>
                <a:ea typeface="Cambria Math" pitchFamily="18" charset="0"/>
              </a:rPr>
              <a:t>q</a:t>
            </a:r>
            <a:r>
              <a:rPr lang="en-US" dirty="0"/>
              <a:t>                              </a:t>
            </a:r>
            <a:r>
              <a:rPr lang="en-US" i="1" dirty="0">
                <a:latin typeface="Cambria Math" pitchFamily="18" charset="0"/>
                <a:ea typeface="Cambria Math" pitchFamily="18" charset="0"/>
              </a:rPr>
              <a:t>p</a:t>
            </a:r>
            <a:r>
              <a:rPr lang="en-US" dirty="0"/>
              <a:t> </a:t>
            </a:r>
            <a:r>
              <a:rPr lang="en-US" b="1" dirty="0"/>
              <a:t>only if </a:t>
            </a:r>
            <a:r>
              <a:rPr lang="en-US" i="1" dirty="0">
                <a:latin typeface="Cambria Math" pitchFamily="18" charset="0"/>
                <a:ea typeface="Cambria Math" pitchFamily="18" charset="0"/>
              </a:rPr>
              <a:t>q</a:t>
            </a:r>
            <a:r>
              <a:rPr lang="en-US" dirty="0"/>
              <a:t>         </a:t>
            </a:r>
          </a:p>
          <a:p>
            <a:pPr>
              <a:buNone/>
            </a:pPr>
            <a:r>
              <a:rPr lang="en-US" dirty="0">
                <a:latin typeface="Cambria Math" pitchFamily="18" charset="0"/>
                <a:ea typeface="Cambria Math" pitchFamily="18" charset="0"/>
              </a:rPr>
              <a:t>     q</a:t>
            </a:r>
            <a:r>
              <a:rPr lang="en-US" dirty="0"/>
              <a:t> </a:t>
            </a:r>
            <a:r>
              <a:rPr lang="en-US" b="1" dirty="0"/>
              <a:t>unless </a:t>
            </a:r>
            <a:r>
              <a:rPr lang="en-US" dirty="0"/>
              <a:t> </a:t>
            </a:r>
            <a:r>
              <a:rPr lang="en-US" i="1" dirty="0">
                <a:latin typeface="Cambria Math" pitchFamily="18" charset="0"/>
                <a:ea typeface="Cambria Math" pitchFamily="18" charset="0"/>
              </a:rPr>
              <a:t>¬p</a:t>
            </a:r>
            <a:r>
              <a:rPr lang="en-US" dirty="0"/>
              <a:t>                 </a:t>
            </a:r>
            <a:r>
              <a:rPr lang="en-US" i="1" dirty="0">
                <a:latin typeface="Cambria Math" pitchFamily="18" charset="0"/>
                <a:ea typeface="Cambria Math" pitchFamily="18" charset="0"/>
              </a:rPr>
              <a:t>q</a:t>
            </a:r>
            <a:r>
              <a:rPr lang="en-US" dirty="0"/>
              <a:t> </a:t>
            </a:r>
            <a:r>
              <a:rPr lang="en-US" b="1" dirty="0"/>
              <a:t>when</a:t>
            </a:r>
            <a:r>
              <a:rPr lang="en-US" dirty="0"/>
              <a:t> </a:t>
            </a:r>
            <a:r>
              <a:rPr lang="en-US" i="1" dirty="0">
                <a:latin typeface="Cambria Math" pitchFamily="18" charset="0"/>
                <a:ea typeface="Cambria Math" pitchFamily="18" charset="0"/>
              </a:rPr>
              <a:t>p</a:t>
            </a:r>
            <a:endParaRPr lang="en-US" dirty="0"/>
          </a:p>
          <a:p>
            <a:pPr>
              <a:buNone/>
            </a:pPr>
            <a:r>
              <a:rPr lang="en-US" dirty="0"/>
              <a:t>    </a:t>
            </a:r>
            <a:r>
              <a:rPr lang="en-US" i="1" dirty="0">
                <a:latin typeface="Cambria Math" pitchFamily="18" charset="0"/>
                <a:ea typeface="Cambria Math" pitchFamily="18" charset="0"/>
              </a:rPr>
              <a:t>q</a:t>
            </a:r>
            <a:r>
              <a:rPr lang="en-US" dirty="0"/>
              <a:t> </a:t>
            </a:r>
            <a:r>
              <a:rPr lang="en-US" b="1" dirty="0"/>
              <a:t>if</a:t>
            </a:r>
            <a:r>
              <a:rPr lang="en-US" dirty="0"/>
              <a:t> </a:t>
            </a:r>
            <a:r>
              <a:rPr lang="en-US" i="1" dirty="0">
                <a:latin typeface="Cambria Math" pitchFamily="18" charset="0"/>
                <a:ea typeface="Cambria Math" pitchFamily="18" charset="0"/>
              </a:rPr>
              <a:t>p                                   q</a:t>
            </a:r>
            <a:r>
              <a:rPr lang="en-US" dirty="0"/>
              <a:t> </a:t>
            </a:r>
            <a:r>
              <a:rPr lang="en-US" b="1" dirty="0"/>
              <a:t>when</a:t>
            </a:r>
            <a:r>
              <a:rPr lang="en-US" dirty="0"/>
              <a:t> </a:t>
            </a:r>
            <a:r>
              <a:rPr lang="en-US" i="1" dirty="0">
                <a:latin typeface="Cambria Math" pitchFamily="18" charset="0"/>
                <a:ea typeface="Cambria Math" pitchFamily="18" charset="0"/>
              </a:rPr>
              <a:t>p  </a:t>
            </a:r>
            <a:endParaRPr lang="en-US" dirty="0"/>
          </a:p>
          <a:p>
            <a:pPr>
              <a:buNone/>
            </a:pPr>
            <a:r>
              <a:rPr lang="en-US" dirty="0"/>
              <a:t>    </a:t>
            </a:r>
            <a:r>
              <a:rPr lang="en-US" i="1" dirty="0">
                <a:latin typeface="Cambria Math" pitchFamily="18" charset="0"/>
                <a:ea typeface="Cambria Math" pitchFamily="18" charset="0"/>
              </a:rPr>
              <a:t>q</a:t>
            </a:r>
            <a:r>
              <a:rPr lang="en-US" dirty="0"/>
              <a:t> </a:t>
            </a:r>
            <a:r>
              <a:rPr lang="en-US" b="1" dirty="0"/>
              <a:t>whenever</a:t>
            </a:r>
            <a:r>
              <a:rPr lang="en-US" dirty="0"/>
              <a:t> </a:t>
            </a:r>
            <a:r>
              <a:rPr lang="en-US" i="1" dirty="0">
                <a:latin typeface="Cambria Math" pitchFamily="18" charset="0"/>
                <a:ea typeface="Cambria Math" pitchFamily="18" charset="0"/>
              </a:rPr>
              <a:t>p</a:t>
            </a:r>
            <a:r>
              <a:rPr lang="en-US" dirty="0"/>
              <a:t>         </a:t>
            </a:r>
            <a:r>
              <a:rPr lang="en-US" i="1" dirty="0">
                <a:latin typeface="Cambria Math" pitchFamily="18" charset="0"/>
                <a:ea typeface="Cambria Math" pitchFamily="18" charset="0"/>
              </a:rPr>
              <a:t>        </a:t>
            </a:r>
            <a:r>
              <a:rPr lang="en-US" i="1" dirty="0" err="1">
                <a:latin typeface="Cambria Math" pitchFamily="18" charset="0"/>
                <a:ea typeface="Cambria Math" pitchFamily="18" charset="0"/>
              </a:rPr>
              <a:t>p</a:t>
            </a:r>
            <a:r>
              <a:rPr lang="en-US" dirty="0"/>
              <a:t> </a:t>
            </a:r>
            <a:r>
              <a:rPr lang="en-US" b="1" dirty="0"/>
              <a:t>is sufficient for </a:t>
            </a:r>
            <a:r>
              <a:rPr lang="en-US" i="1" dirty="0">
                <a:latin typeface="Cambria Math" pitchFamily="18" charset="0"/>
                <a:ea typeface="Cambria Math" pitchFamily="18" charset="0"/>
              </a:rPr>
              <a:t>q</a:t>
            </a:r>
            <a:r>
              <a:rPr lang="en-US" dirty="0"/>
              <a:t> </a:t>
            </a:r>
          </a:p>
          <a:p>
            <a:pPr>
              <a:buNone/>
            </a:pPr>
            <a:r>
              <a:rPr lang="en-US" dirty="0"/>
              <a:t>    </a:t>
            </a:r>
            <a:r>
              <a:rPr lang="en-US" i="1" dirty="0">
                <a:latin typeface="Cambria Math" pitchFamily="18" charset="0"/>
                <a:ea typeface="Cambria Math" pitchFamily="18" charset="0"/>
              </a:rPr>
              <a:t>q</a:t>
            </a:r>
            <a:r>
              <a:rPr lang="en-US" dirty="0"/>
              <a:t> </a:t>
            </a:r>
            <a:r>
              <a:rPr lang="en-US" b="1" dirty="0"/>
              <a:t>follows from </a:t>
            </a:r>
            <a:r>
              <a:rPr lang="en-US" i="1" dirty="0">
                <a:latin typeface="Cambria Math" pitchFamily="18" charset="0"/>
                <a:ea typeface="Cambria Math" pitchFamily="18" charset="0"/>
              </a:rPr>
              <a:t>p</a:t>
            </a:r>
            <a:r>
              <a:rPr lang="en-US" dirty="0"/>
              <a:t>          </a:t>
            </a:r>
            <a:r>
              <a:rPr lang="en-US" i="1" dirty="0">
                <a:latin typeface="Cambria Math" pitchFamily="18" charset="0"/>
                <a:ea typeface="Cambria Math" pitchFamily="18" charset="0"/>
              </a:rPr>
              <a:t>q</a:t>
            </a:r>
            <a:r>
              <a:rPr lang="en-US" dirty="0"/>
              <a:t> </a:t>
            </a:r>
            <a:r>
              <a:rPr lang="en-US" b="1" dirty="0"/>
              <a:t>is necessary for </a:t>
            </a:r>
            <a:r>
              <a:rPr lang="en-US" i="1" dirty="0">
                <a:latin typeface="Cambria Math" pitchFamily="18" charset="0"/>
                <a:ea typeface="Cambria Math" pitchFamily="18" charset="0"/>
              </a:rPr>
              <a:t>p</a:t>
            </a:r>
          </a:p>
          <a:p>
            <a:pPr>
              <a:buNone/>
            </a:pPr>
            <a:endParaRPr lang="en-US" dirty="0"/>
          </a:p>
          <a:p>
            <a:pPr>
              <a:buNone/>
            </a:pPr>
            <a:r>
              <a:rPr lang="en-US" dirty="0"/>
              <a:t>     </a:t>
            </a:r>
            <a:r>
              <a:rPr lang="en-US" b="1" dirty="0"/>
              <a:t>a necessary condition for </a:t>
            </a:r>
            <a:r>
              <a:rPr lang="en-US" i="1" dirty="0">
                <a:latin typeface="Cambria Math" pitchFamily="18" charset="0"/>
                <a:ea typeface="Cambria Math" pitchFamily="18" charset="0"/>
              </a:rPr>
              <a:t>p</a:t>
            </a:r>
            <a:r>
              <a:rPr lang="en-US" dirty="0"/>
              <a:t> </a:t>
            </a:r>
            <a:r>
              <a:rPr lang="en-US" b="1" dirty="0"/>
              <a:t>is</a:t>
            </a:r>
            <a:r>
              <a:rPr lang="en-US" dirty="0"/>
              <a:t> </a:t>
            </a:r>
            <a:r>
              <a:rPr lang="en-US" i="1" dirty="0"/>
              <a:t>q</a:t>
            </a:r>
            <a:endParaRPr lang="en-US" dirty="0"/>
          </a:p>
          <a:p>
            <a:pPr>
              <a:buNone/>
            </a:pPr>
            <a:r>
              <a:rPr lang="en-US" dirty="0"/>
              <a:t>     </a:t>
            </a:r>
            <a:r>
              <a:rPr lang="en-US" b="1" dirty="0"/>
              <a:t>a sufficient condition for </a:t>
            </a:r>
            <a:r>
              <a:rPr lang="en-US" i="1" dirty="0">
                <a:latin typeface="Cambria Math" pitchFamily="18" charset="0"/>
                <a:ea typeface="Cambria Math" pitchFamily="18" charset="0"/>
              </a:rPr>
              <a:t>q</a:t>
            </a:r>
            <a:r>
              <a:rPr lang="en-US" dirty="0"/>
              <a:t> </a:t>
            </a:r>
            <a:r>
              <a:rPr lang="en-US" b="1" dirty="0"/>
              <a:t>is</a:t>
            </a:r>
            <a:r>
              <a:rPr lang="en-US" dirty="0"/>
              <a:t> </a:t>
            </a:r>
            <a:r>
              <a:rPr lang="en-US" i="1" dirty="0">
                <a:latin typeface="Cambria Math" pitchFamily="18" charset="0"/>
                <a:ea typeface="Cambria Math" pitchFamily="18" charset="0"/>
              </a:rPr>
              <a:t>p</a:t>
            </a:r>
            <a:endParaRPr lang="en-US" dirty="0"/>
          </a:p>
          <a:p>
            <a:pPr>
              <a:buNone/>
            </a:pPr>
            <a:endParaRPr lang="en-US" dirty="0"/>
          </a:p>
        </p:txBody>
      </p:sp>
      <p:sp>
        <p:nvSpPr>
          <p:cNvPr id="6" name="Oval 5"/>
          <p:cNvSpPr/>
          <p:nvPr/>
        </p:nvSpPr>
        <p:spPr>
          <a:xfrm>
            <a:off x="2057400" y="2514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2895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3352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57400" y="3733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057400" y="4114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57400" y="4495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057400" y="53340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057400" y="57150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05400" y="2514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105400" y="3733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105400" y="3276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05400" y="4495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05400" y="4114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05400" y="2895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a:extLst>
              <a:ext uri="{FF2B5EF4-FFF2-40B4-BE49-F238E27FC236}">
                <a16:creationId xmlns:a16="http://schemas.microsoft.com/office/drawing/2014/main" id="{8D833E40-C30F-4878-A8F7-995756E9D1A2}"/>
              </a:ext>
            </a:extLst>
          </p:cNvPr>
          <p:cNvSpPr>
            <a:spLocks noGrp="1"/>
          </p:cNvSpPr>
          <p:nvPr>
            <p:ph type="sldNum" sz="quarter" idx="12"/>
          </p:nvPr>
        </p:nvSpPr>
        <p:spPr/>
        <p:txBody>
          <a:bodyPr/>
          <a:lstStyle/>
          <a:p>
            <a:fld id="{9CA217EF-0505-4C33-BB20-8A8DF2039023}" type="slidenum">
              <a:rPr lang="en-US" smtClean="0"/>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Quantifiers</a:t>
            </a:r>
          </a:p>
        </p:txBody>
      </p:sp>
      <p:sp>
        <p:nvSpPr>
          <p:cNvPr id="3" name="Content Placeholder 2"/>
          <p:cNvSpPr>
            <a:spLocks noGrp="1"/>
          </p:cNvSpPr>
          <p:nvPr>
            <p:ph idx="1"/>
          </p:nvPr>
        </p:nvSpPr>
        <p:spPr/>
        <p:txBody>
          <a:bodyPr>
            <a:normAutofit/>
          </a:bodyPr>
          <a:lstStyle/>
          <a:p>
            <a:r>
              <a:rPr lang="en-US" dirty="0"/>
              <a:t>Nested quantifiers are often necessary to express the meaning of sentences in English as well as important concepts in computer science and mathematics. </a:t>
            </a:r>
          </a:p>
          <a:p>
            <a:pPr>
              <a:buNone/>
            </a:pPr>
            <a:r>
              <a:rPr lang="en-US" dirty="0"/>
              <a:t>    </a:t>
            </a:r>
            <a:r>
              <a:rPr lang="en-US" b="1" dirty="0"/>
              <a:t>Example</a:t>
            </a:r>
            <a:r>
              <a:rPr lang="en-US" dirty="0"/>
              <a:t>: “Every real number has an inverse” is   </a:t>
            </a:r>
          </a:p>
          <a:p>
            <a:pPr>
              <a:buNone/>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None/>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r>
              <a:rPr lang="en-US" dirty="0"/>
              <a:t>We can also think of nested propositional functions:</a:t>
            </a:r>
          </a:p>
          <a:p>
            <a:pPr lvl="1">
              <a:buNone/>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
        <p:nvSpPr>
          <p:cNvPr id="5" name="灯片编号占位符 4">
            <a:extLst>
              <a:ext uri="{FF2B5EF4-FFF2-40B4-BE49-F238E27FC236}">
                <a16:creationId xmlns:a16="http://schemas.microsoft.com/office/drawing/2014/main" id="{806A5134-734F-424B-9295-1EBDF8C27FEB}"/>
              </a:ext>
            </a:extLst>
          </p:cNvPr>
          <p:cNvSpPr>
            <a:spLocks noGrp="1"/>
          </p:cNvSpPr>
          <p:nvPr>
            <p:ph type="sldNum" sz="quarter" idx="12"/>
          </p:nvPr>
        </p:nvSpPr>
        <p:spPr/>
        <p:txBody>
          <a:bodyPr/>
          <a:lstStyle/>
          <a:p>
            <a:fld id="{9CA217EF-0505-4C33-BB20-8A8DF2039023}" type="slidenum">
              <a:rPr lang="en-US" smtClean="0"/>
              <a:pPr/>
              <a:t>140</a:t>
            </a:fld>
            <a:endParaRPr lang="en-US"/>
          </a:p>
        </p:txBody>
      </p:sp>
    </p:spTree>
    <p:extLst>
      <p:ext uri="{BB962C8B-B14F-4D97-AF65-F5344CB8AC3E}">
        <p14:creationId xmlns:p14="http://schemas.microsoft.com/office/powerpoint/2010/main" val="9191856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Thinking of Nested Quantification</a:t>
            </a:r>
          </a:p>
        </p:txBody>
      </p:sp>
      <p:sp>
        <p:nvSpPr>
          <p:cNvPr id="3" name="Content Placeholder 2"/>
          <p:cNvSpPr>
            <a:spLocks noGrp="1"/>
          </p:cNvSpPr>
          <p:nvPr>
            <p:ph idx="1"/>
          </p:nvPr>
        </p:nvSpPr>
        <p:spPr/>
        <p:txBody>
          <a:bodyPr>
            <a:normAutofit fontScale="85000" lnSpcReduction="20000"/>
          </a:bodyPr>
          <a:lstStyle/>
          <a:p>
            <a:r>
              <a:rPr lang="en-US" dirty="0">
                <a:ea typeface="Cambria Math"/>
                <a:sym typeface="Symbol"/>
              </a:rPr>
              <a:t>Nested Loops</a:t>
            </a:r>
          </a:p>
          <a:p>
            <a:pPr lvl="1"/>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None/>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None/>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
        <p:nvSpPr>
          <p:cNvPr id="5" name="灯片编号占位符 4">
            <a:extLst>
              <a:ext uri="{FF2B5EF4-FFF2-40B4-BE49-F238E27FC236}">
                <a16:creationId xmlns:a16="http://schemas.microsoft.com/office/drawing/2014/main" id="{03551521-20D1-4B57-8038-5925265AF40C}"/>
              </a:ext>
            </a:extLst>
          </p:cNvPr>
          <p:cNvSpPr>
            <a:spLocks noGrp="1"/>
          </p:cNvSpPr>
          <p:nvPr>
            <p:ph type="sldNum" sz="quarter" idx="12"/>
          </p:nvPr>
        </p:nvSpPr>
        <p:spPr/>
        <p:txBody>
          <a:bodyPr/>
          <a:lstStyle/>
          <a:p>
            <a:fld id="{9CA217EF-0505-4C33-BB20-8A8DF2039023}" type="slidenum">
              <a:rPr lang="en-US" smtClean="0"/>
              <a:pPr/>
              <a:t>141</a:t>
            </a:fld>
            <a:endParaRPr lang="en-US"/>
          </a:p>
        </p:txBody>
      </p:sp>
    </p:spTree>
    <p:extLst>
      <p:ext uri="{BB962C8B-B14F-4D97-AF65-F5344CB8AC3E}">
        <p14:creationId xmlns:p14="http://schemas.microsoft.com/office/powerpoint/2010/main" val="32657319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Quantifiers</a:t>
            </a:r>
          </a:p>
        </p:txBody>
      </p:sp>
      <p:sp>
        <p:nvSpPr>
          <p:cNvPr id="3" name="Content Placeholder 2"/>
          <p:cNvSpPr>
            <a:spLocks noGrp="1"/>
          </p:cNvSpPr>
          <p:nvPr>
            <p:ph idx="1"/>
          </p:nvPr>
        </p:nvSpPr>
        <p:spPr/>
        <p:txBody>
          <a:bodyPr/>
          <a:lstStyle/>
          <a:p>
            <a:pPr>
              <a:buNone/>
            </a:pPr>
            <a:r>
              <a:rPr lang="en-US" b="1" dirty="0"/>
              <a:t>Examples</a:t>
            </a:r>
            <a:r>
              <a:rPr lang="en-US" dirty="0"/>
              <a:t>:</a:t>
            </a:r>
          </a:p>
          <a:p>
            <a:pPr marL="514350" indent="-514350">
              <a:buFont typeface="+mj-lt"/>
              <a:buAutoNum type="arabicPeriod"/>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and     </a:t>
            </a:r>
            <a:r>
              <a:rPr lang="en-US" i="1" dirty="0">
                <a:latin typeface="Cambria Math" pitchFamily="18" charset="0"/>
                <a:ea typeface="Cambria Math" pitchFamily="18" charset="0"/>
                <a:sym typeface="Symbol"/>
              </a:rPr>
              <a:t>y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endParaRPr lang="en-US" dirty="0"/>
          </a:p>
        </p:txBody>
      </p:sp>
      <p:sp>
        <p:nvSpPr>
          <p:cNvPr id="5" name="灯片编号占位符 4">
            <a:extLst>
              <a:ext uri="{FF2B5EF4-FFF2-40B4-BE49-F238E27FC236}">
                <a16:creationId xmlns:a16="http://schemas.microsoft.com/office/drawing/2014/main" id="{B5264EB3-080E-42C4-BAD9-043A0A329D12}"/>
              </a:ext>
            </a:extLst>
          </p:cNvPr>
          <p:cNvSpPr>
            <a:spLocks noGrp="1"/>
          </p:cNvSpPr>
          <p:nvPr>
            <p:ph type="sldNum" sz="quarter" idx="12"/>
          </p:nvPr>
        </p:nvSpPr>
        <p:spPr/>
        <p:txBody>
          <a:bodyPr/>
          <a:lstStyle/>
          <a:p>
            <a:fld id="{9CA217EF-0505-4C33-BB20-8A8DF2039023}" type="slidenum">
              <a:rPr lang="en-US" smtClean="0"/>
              <a:pPr/>
              <a:t>142</a:t>
            </a:fld>
            <a:endParaRPr lang="en-US"/>
          </a:p>
        </p:txBody>
      </p:sp>
    </p:spTree>
    <p:extLst>
      <p:ext uri="{BB962C8B-B14F-4D97-AF65-F5344CB8AC3E}">
        <p14:creationId xmlns:p14="http://schemas.microsoft.com/office/powerpoint/2010/main" val="40636348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on Order of Quantifiers </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None/>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None/>
            </a:pPr>
            <a:r>
              <a:rPr lang="en-US" dirty="0"/>
              <a:t>    What is the truth value of the following:</a:t>
            </a:r>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False</a:t>
            </a:r>
            <a:endParaRPr lang="en-US" b="1" dirty="0"/>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True</a:t>
            </a:r>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True</a:t>
            </a:r>
          </a:p>
          <a:p>
            <a:pPr marL="914400" lvl="1" indent="-514350">
              <a:buFont typeface="+mj-lt"/>
              <a:buAutoNum type="arabicPeriod"/>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None/>
            </a:pPr>
            <a:r>
              <a:rPr lang="en-US" b="1" dirty="0"/>
              <a:t>       Answer: </a:t>
            </a:r>
            <a:r>
              <a:rPr lang="en-US" dirty="0"/>
              <a:t>True</a:t>
            </a:r>
          </a:p>
          <a:p>
            <a:pPr marL="914400" lvl="1" indent="-514350">
              <a:buNone/>
            </a:pPr>
            <a:endParaRPr lang="en-US" dirty="0"/>
          </a:p>
          <a:p>
            <a:pPr marL="914400" lvl="1" indent="-514350">
              <a:buNone/>
            </a:pPr>
            <a:endParaRPr lang="en-US" dirty="0"/>
          </a:p>
          <a:p>
            <a:pPr marL="914400" lvl="1" indent="-514350">
              <a:buNone/>
            </a:pPr>
            <a:endParaRPr lang="en-US" dirty="0"/>
          </a:p>
          <a:p>
            <a:pPr marL="914400" lvl="1" indent="-514350">
              <a:buNone/>
            </a:pPr>
            <a:endParaRPr lang="en-US" dirty="0"/>
          </a:p>
          <a:p>
            <a:pPr marL="914400" lvl="1" indent="-514350">
              <a:buNone/>
            </a:pPr>
            <a:endParaRPr lang="en-US" dirty="0"/>
          </a:p>
          <a:p>
            <a:pPr>
              <a:buNone/>
            </a:pPr>
            <a:endParaRPr lang="en-US" dirty="0"/>
          </a:p>
        </p:txBody>
      </p:sp>
      <p:sp>
        <p:nvSpPr>
          <p:cNvPr id="5" name="灯片编号占位符 4">
            <a:extLst>
              <a:ext uri="{FF2B5EF4-FFF2-40B4-BE49-F238E27FC236}">
                <a16:creationId xmlns:a16="http://schemas.microsoft.com/office/drawing/2014/main" id="{102756E4-C8CF-4DF2-A7B6-9E3AC97E9870}"/>
              </a:ext>
            </a:extLst>
          </p:cNvPr>
          <p:cNvSpPr>
            <a:spLocks noGrp="1"/>
          </p:cNvSpPr>
          <p:nvPr>
            <p:ph type="sldNum" sz="quarter" idx="12"/>
          </p:nvPr>
        </p:nvSpPr>
        <p:spPr/>
        <p:txBody>
          <a:bodyPr/>
          <a:lstStyle/>
          <a:p>
            <a:fld id="{9CA217EF-0505-4C33-BB20-8A8DF2039023}" type="slidenum">
              <a:rPr lang="en-US" smtClean="0"/>
              <a:pPr/>
              <a:t>143</a:t>
            </a:fld>
            <a:endParaRPr lang="en-US"/>
          </a:p>
        </p:txBody>
      </p:sp>
    </p:spTree>
    <p:extLst>
      <p:ext uri="{BB962C8B-B14F-4D97-AF65-F5344CB8AC3E}">
        <p14:creationId xmlns:p14="http://schemas.microsoft.com/office/powerpoint/2010/main" val="114701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on Order of Quantifiers</a:t>
            </a:r>
          </a:p>
        </p:txBody>
      </p:sp>
      <p:sp>
        <p:nvSpPr>
          <p:cNvPr id="3" name="Content Placeholder 2"/>
          <p:cNvSpPr>
            <a:spLocks noGrp="1"/>
          </p:cNvSpPr>
          <p:nvPr>
            <p:ph idx="1"/>
          </p:nvPr>
        </p:nvSpPr>
        <p:spPr/>
        <p:txBody>
          <a:bodyPr>
            <a:normAutofit lnSpcReduction="10000"/>
          </a:bodyPr>
          <a:lstStyle/>
          <a:p>
            <a:pPr>
              <a:buNone/>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None/>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None/>
            </a:pPr>
            <a:r>
              <a:rPr lang="en-US" dirty="0"/>
              <a:t>   What is the truth value of the following:</a:t>
            </a:r>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False</a:t>
            </a:r>
            <a:endParaRPr lang="en-US" b="1" dirty="0"/>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True</a:t>
            </a:r>
          </a:p>
          <a:p>
            <a:pPr marL="914400" lvl="1" indent="-514350">
              <a:buFont typeface="+mj-lt"/>
              <a:buAutoNum type="arabicPeriod"/>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b="1" dirty="0"/>
              <a:t>    Answer: </a:t>
            </a:r>
            <a:r>
              <a:rPr lang="en-US" dirty="0"/>
              <a:t>False</a:t>
            </a:r>
          </a:p>
          <a:p>
            <a:pPr marL="914400" lvl="1" indent="-514350">
              <a:buFont typeface="+mj-lt"/>
              <a:buAutoNum type="arabicPeriod"/>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None/>
            </a:pPr>
            <a:r>
              <a:rPr lang="en-US" dirty="0"/>
              <a:t>   </a:t>
            </a:r>
            <a:r>
              <a:rPr lang="en-US" b="1" dirty="0"/>
              <a:t>Answer: </a:t>
            </a:r>
            <a:r>
              <a:rPr lang="en-US" dirty="0"/>
              <a:t>True</a:t>
            </a:r>
          </a:p>
          <a:p>
            <a:pPr>
              <a:buNone/>
            </a:pPr>
            <a:endParaRPr lang="en-US" dirty="0"/>
          </a:p>
        </p:txBody>
      </p:sp>
      <p:sp>
        <p:nvSpPr>
          <p:cNvPr id="5" name="灯片编号占位符 4">
            <a:extLst>
              <a:ext uri="{FF2B5EF4-FFF2-40B4-BE49-F238E27FC236}">
                <a16:creationId xmlns:a16="http://schemas.microsoft.com/office/drawing/2014/main" id="{60291E11-9BE3-47F0-BF3A-BFFA79D21C59}"/>
              </a:ext>
            </a:extLst>
          </p:cNvPr>
          <p:cNvSpPr>
            <a:spLocks noGrp="1"/>
          </p:cNvSpPr>
          <p:nvPr>
            <p:ph type="sldNum" sz="quarter" idx="12"/>
          </p:nvPr>
        </p:nvSpPr>
        <p:spPr/>
        <p:txBody>
          <a:bodyPr/>
          <a:lstStyle/>
          <a:p>
            <a:fld id="{9CA217EF-0505-4C33-BB20-8A8DF2039023}" type="slidenum">
              <a:rPr lang="en-US" smtClean="0"/>
              <a:pPr/>
              <a:t>144</a:t>
            </a:fld>
            <a:endParaRPr lang="en-US"/>
          </a:p>
        </p:txBody>
      </p:sp>
    </p:spTree>
    <p:extLst>
      <p:ext uri="{BB962C8B-B14F-4D97-AF65-F5344CB8AC3E}">
        <p14:creationId xmlns:p14="http://schemas.microsoft.com/office/powerpoint/2010/main" val="13653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Quantifications of Two Variables</a:t>
            </a:r>
          </a:p>
        </p:txBody>
      </p:sp>
      <p:graphicFrame>
        <p:nvGraphicFramePr>
          <p:cNvPr id="4" name="Content Placeholder 3"/>
          <p:cNvGraphicFramePr>
            <a:graphicFrameLocks noGrp="1"/>
          </p:cNvGraphicFramePr>
          <p:nvPr>
            <p:ph idx="1"/>
          </p:nvPr>
        </p:nvGraphicFramePr>
        <p:xfrm>
          <a:off x="2057400" y="2514600"/>
          <a:ext cx="8229600" cy="3479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r>
                        <a:rPr lang="en-US" dirty="0"/>
                        <a:t>Statement</a:t>
                      </a:r>
                    </a:p>
                  </a:txBody>
                  <a:tcPr/>
                </a:tc>
                <a:tc>
                  <a:txBody>
                    <a:bodyPr/>
                    <a:lstStyle/>
                    <a:p>
                      <a:r>
                        <a:rPr lang="en-US" dirty="0"/>
                        <a:t>When True?</a:t>
                      </a:r>
                    </a:p>
                  </a:txBody>
                  <a:tcPr/>
                </a:tc>
                <a:tc>
                  <a:txBody>
                    <a:bodyPr/>
                    <a:lstStyle/>
                    <a:p>
                      <a:r>
                        <a:rPr lang="en-US" dirty="0"/>
                        <a:t>When False</a:t>
                      </a:r>
                    </a:p>
                  </a:txBody>
                  <a:tcPr/>
                </a:tc>
                <a:extLst>
                  <a:ext uri="{0D108BD9-81ED-4DB2-BD59-A6C34878D82A}">
                    <a16:rowId xmlns:a16="http://schemas.microsoft.com/office/drawing/2014/main" val="10000"/>
                  </a:ext>
                </a:extLst>
              </a:tr>
              <a:tr h="370840">
                <a:tc>
                  <a:txBody>
                    <a:bodyPr/>
                    <a:lstStyle/>
                    <a:p>
                      <a:endParaRPr lang="en-US" dirty="0"/>
                    </a:p>
                    <a:p>
                      <a:endParaRPr lang="en-US" dirty="0"/>
                    </a:p>
                    <a:p>
                      <a:endParaRPr lang="en-US" dirty="0"/>
                    </a:p>
                  </a:txBody>
                  <a:tcPr/>
                </a:tc>
                <a:tc>
                  <a:txBody>
                    <a:bodyPr/>
                    <a:lstStyle/>
                    <a:p>
                      <a:r>
                        <a:rPr lang="en-US" i="1" dirty="0"/>
                        <a:t>P</a:t>
                      </a:r>
                      <a:r>
                        <a:rPr lang="en-US" dirty="0"/>
                        <a:t>(</a:t>
                      </a:r>
                      <a:r>
                        <a:rPr lang="en-US" i="1" dirty="0" err="1"/>
                        <a:t>x</a:t>
                      </a:r>
                      <a:r>
                        <a:rPr lang="en-US" dirty="0" err="1"/>
                        <a:t>,</a:t>
                      </a:r>
                      <a:r>
                        <a:rPr lang="en-US" i="1" dirty="0" err="1"/>
                        <a:t>y</a:t>
                      </a:r>
                      <a:r>
                        <a:rPr lang="en-US" dirty="0"/>
                        <a:t>) is true for every pair </a:t>
                      </a:r>
                      <a:r>
                        <a:rPr lang="en-US" i="1" dirty="0" err="1"/>
                        <a:t>x</a:t>
                      </a:r>
                      <a:r>
                        <a:rPr lang="en-US" dirty="0" err="1"/>
                        <a:t>,</a:t>
                      </a:r>
                      <a:r>
                        <a:rPr lang="en-US" i="1" dirty="0" err="1"/>
                        <a:t>y</a:t>
                      </a:r>
                      <a:r>
                        <a:rPr lang="en-US" dirty="0"/>
                        <a:t>.</a:t>
                      </a:r>
                    </a:p>
                  </a:txBody>
                  <a:tcPr/>
                </a:tc>
                <a:tc>
                  <a:txBody>
                    <a:bodyPr/>
                    <a:lstStyle/>
                    <a:p>
                      <a:r>
                        <a:rPr lang="en-US" dirty="0"/>
                        <a:t>There is a pair </a:t>
                      </a:r>
                      <a:r>
                        <a:rPr lang="en-US" i="1" dirty="0"/>
                        <a:t>x, y </a:t>
                      </a:r>
                      <a:r>
                        <a:rPr lang="en-US" dirty="0"/>
                        <a:t>for</a:t>
                      </a:r>
                      <a:r>
                        <a:rPr lang="en-US" baseline="0" dirty="0"/>
                        <a:t> which </a:t>
                      </a:r>
                      <a:r>
                        <a:rPr lang="en-US" i="1" baseline="0" dirty="0"/>
                        <a:t>P</a:t>
                      </a:r>
                      <a:r>
                        <a:rPr lang="en-US" baseline="0" dirty="0"/>
                        <a:t>(</a:t>
                      </a:r>
                      <a:r>
                        <a:rPr lang="en-US" i="1" baseline="0" dirty="0" err="1"/>
                        <a:t>x,y</a:t>
                      </a:r>
                      <a:r>
                        <a:rPr lang="en-US" baseline="0" dirty="0"/>
                        <a:t>) is false.</a:t>
                      </a:r>
                      <a:endParaRPr lang="en-US" dirty="0"/>
                    </a:p>
                  </a:txBody>
                  <a:tcPr/>
                </a:tc>
                <a:extLst>
                  <a:ext uri="{0D108BD9-81ED-4DB2-BD59-A6C34878D82A}">
                    <a16:rowId xmlns:a16="http://schemas.microsoft.com/office/drawing/2014/main" val="10001"/>
                  </a:ext>
                </a:extLst>
              </a:tr>
              <a:tr h="370840">
                <a:tc>
                  <a:txBody>
                    <a:bodyPr/>
                    <a:lstStyle/>
                    <a:p>
                      <a:endParaRPr lang="en-US" dirty="0"/>
                    </a:p>
                    <a:p>
                      <a:endParaRPr lang="en-US" dirty="0"/>
                    </a:p>
                  </a:txBody>
                  <a:tcPr/>
                </a:tc>
                <a:tc>
                  <a:txBody>
                    <a:bodyPr/>
                    <a:lstStyle/>
                    <a:p>
                      <a:r>
                        <a:rPr lang="en-US" dirty="0"/>
                        <a:t>For every </a:t>
                      </a:r>
                      <a:r>
                        <a:rPr lang="en-US" i="1" dirty="0"/>
                        <a:t>x </a:t>
                      </a:r>
                      <a:r>
                        <a:rPr lang="en-US" dirty="0"/>
                        <a:t>there is a </a:t>
                      </a:r>
                      <a:r>
                        <a:rPr lang="en-US" i="1" dirty="0"/>
                        <a:t>y</a:t>
                      </a:r>
                      <a:r>
                        <a:rPr lang="en-US" dirty="0"/>
                        <a:t> for which </a:t>
                      </a:r>
                      <a:r>
                        <a:rPr lang="en-US" i="1" dirty="0"/>
                        <a:t>P</a:t>
                      </a:r>
                      <a:r>
                        <a:rPr lang="en-US" dirty="0"/>
                        <a:t>(</a:t>
                      </a:r>
                      <a:r>
                        <a:rPr lang="en-US" i="1" dirty="0" err="1"/>
                        <a:t>x,y</a:t>
                      </a:r>
                      <a:r>
                        <a:rPr lang="en-US" dirty="0"/>
                        <a:t>) is true.</a:t>
                      </a:r>
                    </a:p>
                  </a:txBody>
                  <a:tcPr/>
                </a:tc>
                <a:tc>
                  <a:txBody>
                    <a:bodyPr/>
                    <a:lstStyle/>
                    <a:p>
                      <a:r>
                        <a:rPr lang="en-US" dirty="0"/>
                        <a:t>There is an x such that </a:t>
                      </a:r>
                      <a:r>
                        <a:rPr lang="en-US" i="1" dirty="0"/>
                        <a:t>P</a:t>
                      </a:r>
                      <a:r>
                        <a:rPr lang="en-US" dirty="0"/>
                        <a:t>(</a:t>
                      </a:r>
                      <a:r>
                        <a:rPr lang="en-US" i="1" dirty="0" err="1"/>
                        <a:t>x,y</a:t>
                      </a:r>
                      <a:r>
                        <a:rPr lang="en-US" dirty="0"/>
                        <a:t>) is false for every </a:t>
                      </a:r>
                      <a:r>
                        <a:rPr lang="en-US" i="1" dirty="0"/>
                        <a:t>y</a:t>
                      </a:r>
                      <a:r>
                        <a:rPr lang="en-US" dirty="0"/>
                        <a:t>.</a:t>
                      </a:r>
                    </a:p>
                  </a:txBody>
                  <a:tcPr/>
                </a:tc>
                <a:extLst>
                  <a:ext uri="{0D108BD9-81ED-4DB2-BD59-A6C34878D82A}">
                    <a16:rowId xmlns:a16="http://schemas.microsoft.com/office/drawing/2014/main" val="10002"/>
                  </a:ext>
                </a:extLst>
              </a:tr>
              <a:tr h="370840">
                <a:tc>
                  <a:txBody>
                    <a:bodyPr/>
                    <a:lstStyle/>
                    <a:p>
                      <a:endParaRPr lang="en-US" dirty="0"/>
                    </a:p>
                    <a:p>
                      <a:endParaRPr lang="en-US" dirty="0"/>
                    </a:p>
                  </a:txBody>
                  <a:tcPr/>
                </a:tc>
                <a:tc>
                  <a:txBody>
                    <a:bodyPr/>
                    <a:lstStyle/>
                    <a:p>
                      <a:r>
                        <a:rPr lang="en-US" dirty="0"/>
                        <a:t>There is an </a:t>
                      </a:r>
                      <a:r>
                        <a:rPr lang="en-US" i="1" dirty="0"/>
                        <a:t>x</a:t>
                      </a:r>
                      <a:r>
                        <a:rPr lang="en-US" dirty="0"/>
                        <a:t> for which </a:t>
                      </a:r>
                      <a:r>
                        <a:rPr lang="en-US" i="1" dirty="0"/>
                        <a:t>P</a:t>
                      </a:r>
                      <a:r>
                        <a:rPr lang="en-US" dirty="0"/>
                        <a:t>(</a:t>
                      </a:r>
                      <a:r>
                        <a:rPr lang="en-US" i="1" dirty="0" err="1"/>
                        <a:t>x,y</a:t>
                      </a:r>
                      <a:r>
                        <a:rPr lang="en-US" dirty="0"/>
                        <a:t>) is true for every </a:t>
                      </a:r>
                      <a:r>
                        <a:rPr lang="en-US" i="1" dirty="0"/>
                        <a:t>y</a:t>
                      </a:r>
                      <a:r>
                        <a:rPr lang="en-US" dirty="0"/>
                        <a:t>.</a:t>
                      </a:r>
                    </a:p>
                  </a:txBody>
                  <a:tcPr/>
                </a:tc>
                <a:tc>
                  <a:txBody>
                    <a:bodyPr/>
                    <a:lstStyle/>
                    <a:p>
                      <a:r>
                        <a:rPr lang="en-US" dirty="0"/>
                        <a:t>For every </a:t>
                      </a:r>
                      <a:r>
                        <a:rPr lang="en-US" i="1" dirty="0"/>
                        <a:t>x</a:t>
                      </a:r>
                      <a:r>
                        <a:rPr lang="en-US" dirty="0"/>
                        <a:t> there is a y for which </a:t>
                      </a:r>
                      <a:r>
                        <a:rPr lang="en-US" i="1" dirty="0"/>
                        <a:t>P</a:t>
                      </a:r>
                      <a:r>
                        <a:rPr lang="en-US" dirty="0"/>
                        <a:t>(</a:t>
                      </a:r>
                      <a:r>
                        <a:rPr lang="en-US" dirty="0" err="1"/>
                        <a:t>x,y</a:t>
                      </a:r>
                      <a:r>
                        <a:rPr lang="en-US" dirty="0"/>
                        <a:t>) is false.</a:t>
                      </a:r>
                    </a:p>
                  </a:txBody>
                  <a:tcPr/>
                </a:tc>
                <a:extLst>
                  <a:ext uri="{0D108BD9-81ED-4DB2-BD59-A6C34878D82A}">
                    <a16:rowId xmlns:a16="http://schemas.microsoft.com/office/drawing/2014/main" val="10003"/>
                  </a:ext>
                </a:extLst>
              </a:tr>
              <a:tr h="370840">
                <a:tc>
                  <a:txBody>
                    <a:bodyPr/>
                    <a:lstStyle/>
                    <a:p>
                      <a:endParaRPr lang="en-US" dirty="0"/>
                    </a:p>
                    <a:p>
                      <a:endParaRPr lang="en-US" dirty="0"/>
                    </a:p>
                    <a:p>
                      <a:endParaRPr lang="en-US" dirty="0"/>
                    </a:p>
                  </a:txBody>
                  <a:tcPr/>
                </a:tc>
                <a:tc>
                  <a:txBody>
                    <a:bodyPr/>
                    <a:lstStyle/>
                    <a:p>
                      <a:r>
                        <a:rPr lang="en-US" dirty="0"/>
                        <a:t>There is a pair </a:t>
                      </a:r>
                      <a:r>
                        <a:rPr lang="en-US" i="1" dirty="0"/>
                        <a:t>x, y </a:t>
                      </a:r>
                      <a:r>
                        <a:rPr lang="en-US" dirty="0"/>
                        <a:t>for which </a:t>
                      </a:r>
                      <a:r>
                        <a:rPr lang="en-US" i="1" dirty="0"/>
                        <a:t>P</a:t>
                      </a:r>
                      <a:r>
                        <a:rPr lang="en-US" dirty="0"/>
                        <a:t>(</a:t>
                      </a:r>
                      <a:r>
                        <a:rPr lang="en-US" i="1" dirty="0" err="1"/>
                        <a:t>x,y</a:t>
                      </a:r>
                      <a:r>
                        <a:rPr lang="en-US" dirty="0"/>
                        <a:t>) is true.</a:t>
                      </a:r>
                    </a:p>
                  </a:txBody>
                  <a:tcPr/>
                </a:tc>
                <a:tc>
                  <a:txBody>
                    <a:bodyPr/>
                    <a:lstStyle/>
                    <a:p>
                      <a:r>
                        <a:rPr lang="en-US" i="1" dirty="0"/>
                        <a:t>P</a:t>
                      </a:r>
                      <a:r>
                        <a:rPr lang="en-US" dirty="0"/>
                        <a:t>(</a:t>
                      </a:r>
                      <a:r>
                        <a:rPr lang="en-US" dirty="0" err="1"/>
                        <a:t>x,y</a:t>
                      </a:r>
                      <a:r>
                        <a:rPr lang="en-US" dirty="0"/>
                        <a:t>) is false for every pair </a:t>
                      </a:r>
                      <a:r>
                        <a:rPr lang="en-US" i="1" dirty="0" err="1"/>
                        <a:t>x,y</a:t>
                      </a:r>
                      <a:endParaRPr lang="en-US" i="1" dirty="0"/>
                    </a:p>
                  </a:txBody>
                  <a:tcPr/>
                </a:tc>
                <a:extLst>
                  <a:ext uri="{0D108BD9-81ED-4DB2-BD59-A6C34878D82A}">
                    <a16:rowId xmlns:a16="http://schemas.microsoft.com/office/drawing/2014/main" val="10004"/>
                  </a:ext>
                </a:extLst>
              </a:tr>
            </a:tbl>
          </a:graphicData>
        </a:graphic>
      </p:graphicFrame>
      <p:pic>
        <p:nvPicPr>
          <p:cNvPr id="5" name="Picture 4" descr="addin_tmp.png"/>
          <p:cNvPicPr>
            <a:picLocks noChangeAspect="1"/>
          </p:cNvPicPr>
          <p:nvPr>
            <p:custDataLst>
              <p:tags r:id="rId1"/>
            </p:custDataLst>
          </p:nvPr>
        </p:nvPicPr>
        <p:blipFill>
          <a:blip r:embed="rId8" cstate="print"/>
          <a:stretch>
            <a:fillRect/>
          </a:stretch>
        </p:blipFill>
        <p:spPr>
          <a:xfrm>
            <a:off x="2438401" y="2971800"/>
            <a:ext cx="1320165" cy="255270"/>
          </a:xfrm>
          <a:prstGeom prst="rect">
            <a:avLst/>
          </a:prstGeom>
        </p:spPr>
      </p:pic>
      <p:pic>
        <p:nvPicPr>
          <p:cNvPr id="6" name="Picture 5" descr="addin_tmp.png"/>
          <p:cNvPicPr>
            <a:picLocks noChangeAspect="1"/>
          </p:cNvPicPr>
          <p:nvPr>
            <p:custDataLst>
              <p:tags r:id="rId2"/>
            </p:custDataLst>
          </p:nvPr>
        </p:nvPicPr>
        <p:blipFill>
          <a:blip r:embed="rId9" cstate="print"/>
          <a:stretch>
            <a:fillRect/>
          </a:stretch>
        </p:blipFill>
        <p:spPr>
          <a:xfrm>
            <a:off x="2438401" y="3429000"/>
            <a:ext cx="1320165" cy="255270"/>
          </a:xfrm>
          <a:prstGeom prst="rect">
            <a:avLst/>
          </a:prstGeom>
        </p:spPr>
      </p:pic>
      <p:pic>
        <p:nvPicPr>
          <p:cNvPr id="10" name="Picture 9" descr="addin_tmp.png"/>
          <p:cNvPicPr>
            <a:picLocks noChangeAspect="1"/>
          </p:cNvPicPr>
          <p:nvPr>
            <p:custDataLst>
              <p:tags r:id="rId3"/>
            </p:custDataLst>
          </p:nvPr>
        </p:nvPicPr>
        <p:blipFill>
          <a:blip r:embed="rId10" cstate="print"/>
          <a:stretch>
            <a:fillRect/>
          </a:stretch>
        </p:blipFill>
        <p:spPr>
          <a:xfrm>
            <a:off x="2438401" y="3962400"/>
            <a:ext cx="1320165" cy="255270"/>
          </a:xfrm>
          <a:prstGeom prst="rect">
            <a:avLst/>
          </a:prstGeom>
        </p:spPr>
      </p:pic>
      <p:pic>
        <p:nvPicPr>
          <p:cNvPr id="11" name="Picture 10" descr="addin_tmp.png"/>
          <p:cNvPicPr>
            <a:picLocks noChangeAspect="1"/>
          </p:cNvPicPr>
          <p:nvPr>
            <p:custDataLst>
              <p:tags r:id="rId4"/>
            </p:custDataLst>
          </p:nvPr>
        </p:nvPicPr>
        <p:blipFill>
          <a:blip r:embed="rId11" cstate="print"/>
          <a:stretch>
            <a:fillRect/>
          </a:stretch>
        </p:blipFill>
        <p:spPr>
          <a:xfrm>
            <a:off x="2514600" y="4572000"/>
            <a:ext cx="1306830" cy="255270"/>
          </a:xfrm>
          <a:prstGeom prst="rect">
            <a:avLst/>
          </a:prstGeom>
        </p:spPr>
      </p:pic>
      <p:pic>
        <p:nvPicPr>
          <p:cNvPr id="9" name="Picture 8" descr="addin_tmp.png"/>
          <p:cNvPicPr>
            <a:picLocks noChangeAspect="1"/>
          </p:cNvPicPr>
          <p:nvPr>
            <p:custDataLst>
              <p:tags r:id="rId5"/>
            </p:custDataLst>
          </p:nvPr>
        </p:nvPicPr>
        <p:blipFill>
          <a:blip r:embed="rId12" cstate="print"/>
          <a:stretch>
            <a:fillRect/>
          </a:stretch>
        </p:blipFill>
        <p:spPr>
          <a:xfrm>
            <a:off x="2514600" y="5181600"/>
            <a:ext cx="1306830" cy="255270"/>
          </a:xfrm>
          <a:prstGeom prst="rect">
            <a:avLst/>
          </a:prstGeom>
        </p:spPr>
      </p:pic>
      <p:pic>
        <p:nvPicPr>
          <p:cNvPr id="13" name="Picture 12" descr="addin_tmp.png"/>
          <p:cNvPicPr>
            <a:picLocks noChangeAspect="1"/>
          </p:cNvPicPr>
          <p:nvPr>
            <p:custDataLst>
              <p:tags r:id="rId6"/>
            </p:custDataLst>
          </p:nvPr>
        </p:nvPicPr>
        <p:blipFill>
          <a:blip r:embed="rId13" cstate="print"/>
          <a:stretch>
            <a:fillRect/>
          </a:stretch>
        </p:blipFill>
        <p:spPr>
          <a:xfrm>
            <a:off x="2438400" y="5638800"/>
            <a:ext cx="1306830" cy="255270"/>
          </a:xfrm>
          <a:prstGeom prst="rect">
            <a:avLst/>
          </a:prstGeom>
        </p:spPr>
      </p:pic>
      <p:sp>
        <p:nvSpPr>
          <p:cNvPr id="7" name="灯片编号占位符 6">
            <a:extLst>
              <a:ext uri="{FF2B5EF4-FFF2-40B4-BE49-F238E27FC236}">
                <a16:creationId xmlns:a16="http://schemas.microsoft.com/office/drawing/2014/main" id="{2A204843-A857-427B-81E8-ADA0B11832F1}"/>
              </a:ext>
            </a:extLst>
          </p:cNvPr>
          <p:cNvSpPr>
            <a:spLocks noGrp="1"/>
          </p:cNvSpPr>
          <p:nvPr>
            <p:ph type="sldNum" sz="quarter" idx="12"/>
          </p:nvPr>
        </p:nvSpPr>
        <p:spPr/>
        <p:txBody>
          <a:bodyPr/>
          <a:lstStyle/>
          <a:p>
            <a:fld id="{9CA217EF-0505-4C33-BB20-8A8DF2039023}" type="slidenum">
              <a:rPr lang="en-US" smtClean="0"/>
              <a:pPr/>
              <a:t>145</a:t>
            </a:fld>
            <a:endParaRPr lang="en-US"/>
          </a:p>
        </p:txBody>
      </p:sp>
    </p:spTree>
    <p:extLst>
      <p:ext uri="{BB962C8B-B14F-4D97-AF65-F5344CB8AC3E}">
        <p14:creationId xmlns:p14="http://schemas.microsoft.com/office/powerpoint/2010/main" val="28537132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Translating Nested Quantifiers into English</a:t>
            </a:r>
          </a:p>
        </p:txBody>
      </p:sp>
      <p:sp>
        <p:nvSpPr>
          <p:cNvPr id="3" name="Content Placeholder 2"/>
          <p:cNvSpPr>
            <a:spLocks noGrp="1"/>
          </p:cNvSpPr>
          <p:nvPr>
            <p:ph idx="1"/>
          </p:nvPr>
        </p:nvSpPr>
        <p:spPr/>
        <p:txBody>
          <a:bodyPr>
            <a:normAutofit/>
          </a:bodyPr>
          <a:lstStyle/>
          <a:p>
            <a:pPr marL="274320" lvl="1" indent="-274320">
              <a:buClr>
                <a:schemeClr val="accent3"/>
              </a:buClr>
              <a:buSzPct val="95000"/>
              <a:buNone/>
            </a:pPr>
            <a:r>
              <a:rPr lang="en-US" b="1" dirty="0"/>
              <a:t>Example </a:t>
            </a:r>
            <a:r>
              <a:rPr lang="en-US" b="1" dirty="0">
                <a:latin typeface="Cambria Math" pitchFamily="18" charset="0"/>
                <a:ea typeface="Cambria Math" pitchFamily="18" charset="0"/>
              </a:rPr>
              <a:t>9</a:t>
            </a:r>
            <a:r>
              <a:rPr lang="en-US" dirty="0"/>
              <a:t>: Translate the statement </a:t>
            </a:r>
          </a:p>
          <a:p>
            <a:pPr marL="274320" lvl="1" indent="-274320">
              <a:buClr>
                <a:schemeClr val="accent3"/>
              </a:buClr>
              <a:buSzPct val="95000"/>
              <a:buNone/>
            </a:pPr>
            <a:r>
              <a:rPr lang="en-US" i="1" dirty="0">
                <a:latin typeface="Cambria Math" pitchFamily="18" charset="0"/>
                <a:ea typeface="Cambria Math" pitchFamily="18" charset="0"/>
                <a:sym typeface="Symbol"/>
              </a:rPr>
              <a:t>                x  (C(x )</a:t>
            </a:r>
            <a:r>
              <a:rPr lang="en-US" i="1" dirty="0">
                <a:latin typeface="Cambria Math"/>
                <a:ea typeface="Cambria Math"/>
                <a:sym typeface="Symbol"/>
              </a:rPr>
              <a:t>∨</a:t>
            </a:r>
            <a:r>
              <a:rPr lang="en-US" i="1" dirty="0">
                <a:latin typeface="Cambria Math" pitchFamily="18" charset="0"/>
                <a:ea typeface="Cambria Math" pitchFamily="18" charset="0"/>
                <a:sym typeface="Symbol"/>
              </a:rPr>
              <a:t> y (C(y ) </a:t>
            </a:r>
            <a:r>
              <a:rPr lang="en-US" i="1" dirty="0">
                <a:latin typeface="Cambria Math"/>
                <a:ea typeface="Cambria Math"/>
                <a:sym typeface="Symbol"/>
              </a:rPr>
              <a:t>∧ F(x, y)))</a:t>
            </a:r>
            <a:r>
              <a:rPr lang="en-US" i="1" dirty="0">
                <a:latin typeface="Cambria Math" pitchFamily="18" charset="0"/>
                <a:ea typeface="Cambria Math" pitchFamily="18" charset="0"/>
                <a:sym typeface="Symbol"/>
              </a:rPr>
              <a:t> </a:t>
            </a:r>
            <a:endParaRPr lang="en-US" i="1" dirty="0">
              <a:latin typeface="Cambria Math"/>
              <a:ea typeface="Cambria Math"/>
              <a:sym typeface="Symbol"/>
            </a:endParaRPr>
          </a:p>
          <a:p>
            <a:pPr marL="274320" lvl="1" indent="-274320">
              <a:buClr>
                <a:schemeClr val="accent3"/>
              </a:buClr>
              <a:buSzPct val="95000"/>
              <a:buNone/>
            </a:pPr>
            <a:r>
              <a:rPr lang="en-US" dirty="0"/>
              <a:t>     where C(x) is “</a:t>
            </a:r>
            <a:r>
              <a:rPr lang="en-US" i="1" dirty="0"/>
              <a:t>x</a:t>
            </a:r>
            <a:r>
              <a:rPr lang="en-US" dirty="0"/>
              <a:t> has a computer,” and </a:t>
            </a:r>
            <a:r>
              <a:rPr lang="en-US" i="1" dirty="0"/>
              <a:t>F</a:t>
            </a:r>
            <a:r>
              <a:rPr lang="en-US" dirty="0"/>
              <a:t>(</a:t>
            </a:r>
            <a:r>
              <a:rPr lang="en-US" i="1" dirty="0" err="1"/>
              <a:t>x</a:t>
            </a:r>
            <a:r>
              <a:rPr lang="en-US" dirty="0" err="1"/>
              <a:t>,</a:t>
            </a:r>
            <a:r>
              <a:rPr lang="en-US" i="1" dirty="0" err="1"/>
              <a:t>y</a:t>
            </a:r>
            <a:r>
              <a:rPr lang="en-US" dirty="0"/>
              <a:t>) is “</a:t>
            </a:r>
            <a:r>
              <a:rPr lang="en-US" i="1" dirty="0"/>
              <a:t>x</a:t>
            </a:r>
            <a:r>
              <a:rPr lang="en-US" dirty="0"/>
              <a:t> and </a:t>
            </a:r>
            <a:r>
              <a:rPr lang="en-US" i="1" dirty="0"/>
              <a:t>y</a:t>
            </a:r>
            <a:r>
              <a:rPr lang="en-US" dirty="0"/>
              <a:t> are friends,” and the domain for both </a:t>
            </a:r>
            <a:r>
              <a:rPr lang="en-US" i="1" dirty="0"/>
              <a:t>x</a:t>
            </a:r>
            <a:r>
              <a:rPr lang="en-US" dirty="0"/>
              <a:t> and </a:t>
            </a:r>
            <a:r>
              <a:rPr lang="en-US" i="1" dirty="0"/>
              <a:t>y</a:t>
            </a:r>
            <a:r>
              <a:rPr lang="en-US" dirty="0"/>
              <a:t> consists of all students in your school. </a:t>
            </a:r>
          </a:p>
          <a:p>
            <a:pPr marL="274320" lvl="1" indent="-274320">
              <a:buClr>
                <a:schemeClr val="accent3"/>
              </a:buClr>
              <a:buSzPct val="95000"/>
              <a:buNone/>
            </a:pPr>
            <a:r>
              <a:rPr lang="en-US" dirty="0"/>
              <a:t>    </a:t>
            </a:r>
            <a:r>
              <a:rPr lang="en-US" b="1" dirty="0"/>
              <a:t>Solution</a:t>
            </a:r>
            <a:r>
              <a:rPr lang="en-US" dirty="0"/>
              <a:t>: Every student in your school has a computer or has a friend who has a computer. </a:t>
            </a:r>
          </a:p>
          <a:p>
            <a:pPr marL="274320" lvl="1" indent="-274320">
              <a:buClr>
                <a:schemeClr val="accent3"/>
              </a:buClr>
              <a:buSzPct val="95000"/>
              <a:buNone/>
            </a:pPr>
            <a:r>
              <a:rPr lang="en-US" b="1" dirty="0"/>
              <a:t>Example </a:t>
            </a:r>
            <a:r>
              <a:rPr lang="en-US" b="1" dirty="0">
                <a:latin typeface="Cambria Math" pitchFamily="18" charset="0"/>
                <a:ea typeface="Cambria Math" pitchFamily="18" charset="0"/>
              </a:rPr>
              <a:t>10</a:t>
            </a:r>
            <a:r>
              <a:rPr lang="en-US" dirty="0"/>
              <a:t>:  </a:t>
            </a:r>
            <a:r>
              <a:rPr lang="en-US" dirty="0">
                <a:sym typeface="Symbol"/>
              </a:rPr>
              <a:t>Translate the statement</a:t>
            </a:r>
            <a:endParaRPr lang="en-US" i="1" dirty="0">
              <a:latin typeface="Cambria Math"/>
              <a:ea typeface="Cambria Math"/>
              <a:sym typeface="Symbol"/>
            </a:endParaRPr>
          </a:p>
          <a:p>
            <a:pPr>
              <a:buNone/>
            </a:pPr>
            <a:r>
              <a:rPr lang="en-US" dirty="0"/>
              <a:t>        </a:t>
            </a:r>
            <a:r>
              <a:rPr lang="en-US" dirty="0">
                <a:sym typeface="Symbol"/>
              </a:rPr>
              <a:t></a:t>
            </a:r>
            <a:r>
              <a:rPr lang="en-US" dirty="0" err="1">
                <a:sym typeface="Symbol"/>
              </a:rPr>
              <a:t>x</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z ((</a:t>
            </a:r>
            <a:r>
              <a:rPr lang="en-US" i="1" dirty="0">
                <a:latin typeface="Cambria Math"/>
                <a:ea typeface="Cambria Math"/>
                <a:sym typeface="Symbol"/>
              </a:rPr>
              <a:t>F(x, y)∧ F(</a:t>
            </a:r>
            <a:r>
              <a:rPr lang="en-US" i="1" dirty="0" err="1">
                <a:latin typeface="Cambria Math"/>
                <a:ea typeface="Cambria Math"/>
                <a:sym typeface="Symbol"/>
              </a:rPr>
              <a:t>x,z</a:t>
            </a:r>
            <a:r>
              <a:rPr lang="en-US" i="1" dirty="0">
                <a:latin typeface="Cambria Math"/>
                <a:ea typeface="Cambria Math"/>
                <a:sym typeface="Symbol"/>
              </a:rPr>
              <a:t>) ∧ (y ≠z))→¬F(</a:t>
            </a:r>
            <a:r>
              <a:rPr lang="en-US" i="1" dirty="0" err="1">
                <a:latin typeface="Cambria Math"/>
                <a:ea typeface="Cambria Math"/>
                <a:sym typeface="Symbol"/>
              </a:rPr>
              <a:t>y,z</a:t>
            </a:r>
            <a:r>
              <a:rPr lang="en-US" i="1" dirty="0">
                <a:latin typeface="Cambria Math"/>
                <a:ea typeface="Cambria Math"/>
                <a:sym typeface="Symbol"/>
              </a:rPr>
              <a:t>))</a:t>
            </a:r>
          </a:p>
          <a:p>
            <a:pPr>
              <a:buNone/>
            </a:pPr>
            <a:r>
              <a:rPr lang="en-US" i="1" dirty="0">
                <a:latin typeface="Cambria Math"/>
                <a:ea typeface="Cambria Math"/>
                <a:sym typeface="Symbol"/>
              </a:rPr>
              <a:t>   </a:t>
            </a:r>
            <a:r>
              <a:rPr lang="en-US" b="1" dirty="0"/>
              <a:t>Solution</a:t>
            </a:r>
            <a:r>
              <a:rPr lang="en-US" dirty="0"/>
              <a:t>: Every student none of whose friends are also friends with each other.</a:t>
            </a:r>
          </a:p>
        </p:txBody>
      </p:sp>
      <p:sp>
        <p:nvSpPr>
          <p:cNvPr id="5" name="灯片编号占位符 4">
            <a:extLst>
              <a:ext uri="{FF2B5EF4-FFF2-40B4-BE49-F238E27FC236}">
                <a16:creationId xmlns:a16="http://schemas.microsoft.com/office/drawing/2014/main" id="{C5CD2C20-F06A-4C0A-8FDA-A96F0E94FBC9}"/>
              </a:ext>
            </a:extLst>
          </p:cNvPr>
          <p:cNvSpPr>
            <a:spLocks noGrp="1"/>
          </p:cNvSpPr>
          <p:nvPr>
            <p:ph type="sldNum" sz="quarter" idx="12"/>
          </p:nvPr>
        </p:nvSpPr>
        <p:spPr/>
        <p:txBody>
          <a:bodyPr/>
          <a:lstStyle/>
          <a:p>
            <a:fld id="{9CA217EF-0505-4C33-BB20-8A8DF2039023}" type="slidenum">
              <a:rPr lang="en-US" smtClean="0"/>
              <a:pPr/>
              <a:t>146</a:t>
            </a:fld>
            <a:endParaRPr lang="en-US"/>
          </a:p>
        </p:txBody>
      </p:sp>
    </p:spTree>
    <p:extLst>
      <p:ext uri="{BB962C8B-B14F-4D97-AF65-F5344CB8AC3E}">
        <p14:creationId xmlns:p14="http://schemas.microsoft.com/office/powerpoint/2010/main" val="224087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Translating Mathematical Statements into Predicate Logic </a:t>
            </a:r>
          </a:p>
        </p:txBody>
      </p:sp>
      <p:sp>
        <p:nvSpPr>
          <p:cNvPr id="3" name="Content Placeholder 2"/>
          <p:cNvSpPr>
            <a:spLocks noGrp="1"/>
          </p:cNvSpPr>
          <p:nvPr>
            <p:ph idx="1"/>
          </p:nvPr>
        </p:nvSpPr>
        <p:spPr/>
        <p:txBody>
          <a:bodyPr>
            <a:normAutofit fontScale="92500"/>
          </a:bodyPr>
          <a:lstStyle/>
          <a:p>
            <a:pPr>
              <a:buNone/>
            </a:pPr>
            <a:r>
              <a:rPr lang="en-US" b="1" dirty="0"/>
              <a:t>  Example </a:t>
            </a:r>
            <a:r>
              <a:rPr lang="en-US" dirty="0">
                <a:latin typeface="Cambria Math" pitchFamily="18" charset="0"/>
                <a:ea typeface="Cambria Math" pitchFamily="18" charset="0"/>
              </a:rPr>
              <a:t>:</a:t>
            </a:r>
            <a:r>
              <a:rPr lang="en-US" dirty="0"/>
              <a:t> Translate “The sum of two positive integers is always positive” into a logical expression.</a:t>
            </a:r>
          </a:p>
          <a:p>
            <a:pPr>
              <a:buNone/>
            </a:pPr>
            <a:r>
              <a:rPr lang="en-US" b="1" dirty="0"/>
              <a:t>  Solution</a:t>
            </a:r>
            <a:r>
              <a:rPr lang="en-US" dirty="0"/>
              <a:t>:</a:t>
            </a:r>
          </a:p>
          <a:p>
            <a:pPr marL="850392" lvl="1" indent="-457200">
              <a:buFont typeface="+mj-lt"/>
              <a:buAutoNum type="arabicPeriod"/>
            </a:pPr>
            <a:r>
              <a:rPr lang="en-US" dirty="0"/>
              <a:t>Rewrite the statement to make the implied quantifiers and domains explicit:</a:t>
            </a:r>
          </a:p>
          <a:p>
            <a:pPr marL="1124712" lvl="2" indent="-457200">
              <a:buNone/>
            </a:pPr>
            <a:r>
              <a:rPr lang="en-US" dirty="0"/>
              <a:t>“For every two integers, if these integers are both positive, then the sum of these integers is positive.”</a:t>
            </a:r>
          </a:p>
          <a:p>
            <a:pPr marL="850392" lvl="1" indent="-457200">
              <a:buFont typeface="+mj-lt"/>
              <a:buAutoNum type="arabicPeriod"/>
            </a:pPr>
            <a:r>
              <a:rPr lang="en-US" dirty="0"/>
              <a:t>Introduce the variables </a:t>
            </a:r>
            <a:r>
              <a:rPr lang="en-US" i="1" dirty="0"/>
              <a:t>x</a:t>
            </a:r>
            <a:r>
              <a:rPr lang="en-US" dirty="0"/>
              <a:t> and </a:t>
            </a:r>
            <a:r>
              <a:rPr lang="en-US" i="1" dirty="0"/>
              <a:t>y</a:t>
            </a:r>
            <a:r>
              <a:rPr lang="en-US" dirty="0"/>
              <a:t>, and specify the domain, to obtain:</a:t>
            </a:r>
          </a:p>
          <a:p>
            <a:pPr marL="1124712" lvl="2" indent="-457200">
              <a:buNone/>
            </a:pPr>
            <a:r>
              <a:rPr lang="en-US" dirty="0"/>
              <a:t>“For all positive integers </a:t>
            </a:r>
            <a:r>
              <a:rPr lang="en-US" i="1" dirty="0"/>
              <a:t>x</a:t>
            </a:r>
            <a:r>
              <a:rPr lang="en-US" dirty="0"/>
              <a:t> and </a:t>
            </a:r>
            <a:r>
              <a:rPr lang="en-US" i="1" dirty="0"/>
              <a:t>y</a:t>
            </a:r>
            <a:r>
              <a:rPr lang="en-US" dirty="0"/>
              <a:t>, </a:t>
            </a:r>
            <a:r>
              <a:rPr lang="en-US" i="1" dirty="0"/>
              <a:t>x</a:t>
            </a:r>
            <a:r>
              <a:rPr lang="en-US" dirty="0"/>
              <a:t> </a:t>
            </a:r>
            <a:r>
              <a:rPr lang="en-US" i="1" dirty="0"/>
              <a:t>+ y</a:t>
            </a:r>
            <a:r>
              <a:rPr lang="en-US" dirty="0"/>
              <a:t> is positive.”</a:t>
            </a:r>
          </a:p>
          <a:p>
            <a:pPr marL="850392" lvl="1" indent="-457200">
              <a:buFont typeface="+mj-lt"/>
              <a:buAutoNum type="arabicPeriod"/>
            </a:pPr>
            <a:r>
              <a:rPr lang="en-US" dirty="0"/>
              <a:t>The result is:</a:t>
            </a:r>
          </a:p>
          <a:p>
            <a:pPr marL="1124712" lvl="2" indent="-457200">
              <a:buNone/>
            </a:pPr>
            <a:r>
              <a:rPr lang="en-US" dirty="0">
                <a:latin typeface="Cambria Math"/>
                <a:ea typeface="Cambria Math"/>
                <a:sym typeface="Symbol"/>
              </a:rPr>
              <a:t>            </a:t>
            </a:r>
            <a:r>
              <a:rPr lang="en-US" i="1" dirty="0">
                <a:ea typeface="Cambria Math"/>
                <a:sym typeface="Symbol"/>
              </a:rPr>
              <a:t>x</a:t>
            </a:r>
            <a:r>
              <a:rPr lang="en-US" dirty="0">
                <a:latin typeface="Cambria Math"/>
                <a:ea typeface="Cambria Math"/>
                <a:sym typeface="Symbol"/>
              </a:rPr>
              <a:t>  </a:t>
            </a:r>
            <a:r>
              <a:rPr lang="en-US" i="1" dirty="0">
                <a:latin typeface="Cambria Math"/>
                <a:ea typeface="Cambria Math"/>
                <a:sym typeface="Symbol"/>
              </a:rPr>
              <a:t>y </a:t>
            </a:r>
            <a:r>
              <a:rPr lang="en-US" dirty="0">
                <a:latin typeface="Cambria Math"/>
                <a:ea typeface="Cambria Math"/>
                <a:sym typeface="Symbol"/>
              </a:rPr>
              <a:t>((</a:t>
            </a:r>
            <a:r>
              <a:rPr lang="en-US" i="1" dirty="0">
                <a:ea typeface="Cambria Math"/>
                <a:sym typeface="Symbol"/>
              </a:rPr>
              <a:t>x</a:t>
            </a:r>
            <a:r>
              <a:rPr lang="en-US" dirty="0">
                <a:latin typeface="Cambria Math"/>
                <a:ea typeface="Cambria Math"/>
                <a:sym typeface="Symbol"/>
              </a:rPr>
              <a:t> &gt; 0)∧ (</a:t>
            </a:r>
            <a:r>
              <a:rPr lang="en-US" i="1" dirty="0">
                <a:ea typeface="Cambria Math"/>
                <a:sym typeface="Symbol"/>
              </a:rPr>
              <a:t>y </a:t>
            </a:r>
            <a:r>
              <a:rPr lang="en-US" dirty="0">
                <a:latin typeface="Cambria Math"/>
                <a:ea typeface="Cambria Math"/>
                <a:sym typeface="Symbol"/>
              </a:rPr>
              <a:t>&gt; 0)</a:t>
            </a:r>
            <a:r>
              <a:rPr lang="en-US" dirty="0">
                <a:latin typeface="Cambria Math"/>
                <a:ea typeface="Cambria Math"/>
              </a:rPr>
              <a:t>→ (</a:t>
            </a:r>
            <a:r>
              <a:rPr lang="en-US" i="1" dirty="0">
                <a:ea typeface="Cambria Math"/>
              </a:rPr>
              <a:t>x</a:t>
            </a:r>
            <a:r>
              <a:rPr lang="en-US" dirty="0">
                <a:latin typeface="Cambria Math"/>
                <a:ea typeface="Cambria Math"/>
              </a:rPr>
              <a:t> + </a:t>
            </a:r>
            <a:r>
              <a:rPr lang="en-US" i="1" dirty="0">
                <a:ea typeface="Cambria Math"/>
              </a:rPr>
              <a:t>y </a:t>
            </a:r>
            <a:r>
              <a:rPr lang="en-US" dirty="0">
                <a:latin typeface="Cambria Math"/>
                <a:ea typeface="Cambria Math"/>
              </a:rPr>
              <a:t>&gt; 0))</a:t>
            </a:r>
          </a:p>
          <a:p>
            <a:pPr marL="1124712" lvl="2" indent="-457200">
              <a:buNone/>
            </a:pPr>
            <a:r>
              <a:rPr lang="en-US" dirty="0">
                <a:latin typeface="Cambria Math"/>
                <a:ea typeface="Cambria Math"/>
              </a:rPr>
              <a:t> where the domain of both variables consists of all integers</a:t>
            </a:r>
            <a:endParaRPr lang="en-US" dirty="0"/>
          </a:p>
          <a:p>
            <a:endParaRPr lang="en-US" dirty="0"/>
          </a:p>
        </p:txBody>
      </p:sp>
      <p:sp>
        <p:nvSpPr>
          <p:cNvPr id="5" name="灯片编号占位符 4">
            <a:extLst>
              <a:ext uri="{FF2B5EF4-FFF2-40B4-BE49-F238E27FC236}">
                <a16:creationId xmlns:a16="http://schemas.microsoft.com/office/drawing/2014/main" id="{CD89D7B8-9103-4A00-9CA0-C12666E2DE4F}"/>
              </a:ext>
            </a:extLst>
          </p:cNvPr>
          <p:cNvSpPr>
            <a:spLocks noGrp="1"/>
          </p:cNvSpPr>
          <p:nvPr>
            <p:ph type="sldNum" sz="quarter" idx="12"/>
          </p:nvPr>
        </p:nvSpPr>
        <p:spPr/>
        <p:txBody>
          <a:bodyPr/>
          <a:lstStyle/>
          <a:p>
            <a:fld id="{9CA217EF-0505-4C33-BB20-8A8DF2039023}" type="slidenum">
              <a:rPr lang="en-US" smtClean="0"/>
              <a:pPr/>
              <a:t>147</a:t>
            </a:fld>
            <a:endParaRPr lang="en-US"/>
          </a:p>
        </p:txBody>
      </p:sp>
    </p:spTree>
    <p:extLst>
      <p:ext uri="{BB962C8B-B14F-4D97-AF65-F5344CB8AC3E}">
        <p14:creationId xmlns:p14="http://schemas.microsoft.com/office/powerpoint/2010/main" val="41018441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Translating English into Logical Expressions</a:t>
            </a:r>
          </a:p>
        </p:txBody>
      </p:sp>
      <p:sp>
        <p:nvSpPr>
          <p:cNvPr id="3" name="Content Placeholder 2"/>
          <p:cNvSpPr>
            <a:spLocks noGrp="1"/>
          </p:cNvSpPr>
          <p:nvPr>
            <p:ph idx="1"/>
          </p:nvPr>
        </p:nvSpPr>
        <p:spPr/>
        <p:txBody>
          <a:bodyPr/>
          <a:lstStyle/>
          <a:p>
            <a:pPr>
              <a:buNone/>
            </a:pPr>
            <a:r>
              <a:rPr lang="en-US" b="1" dirty="0"/>
              <a:t>Example 13</a:t>
            </a:r>
            <a:r>
              <a:rPr lang="en-US" dirty="0"/>
              <a:t>: Use quantifiers to express the statement “There is a woman who has taken a flight on every airline in the world.”</a:t>
            </a:r>
          </a:p>
          <a:p>
            <a:pPr>
              <a:buNone/>
            </a:pPr>
            <a:r>
              <a:rPr lang="en-US" b="1" dirty="0"/>
              <a:t>Solution</a:t>
            </a:r>
            <a:r>
              <a:rPr lang="en-US" dirty="0"/>
              <a:t>:</a:t>
            </a:r>
          </a:p>
          <a:p>
            <a:pPr marL="850392" lvl="1" indent="-457200">
              <a:buFont typeface="+mj-lt"/>
              <a:buAutoNum type="arabicPeriod"/>
            </a:pPr>
            <a:r>
              <a:rPr lang="en-US" dirty="0"/>
              <a:t>Let </a:t>
            </a:r>
            <a:r>
              <a:rPr lang="en-US" i="1" dirty="0">
                <a:latin typeface="Cambria Math" pitchFamily="18" charset="0"/>
                <a:ea typeface="Cambria Math" pitchFamily="18" charset="0"/>
              </a:rPr>
              <a:t>P(</a:t>
            </a:r>
            <a:r>
              <a:rPr lang="en-US" i="1" dirty="0" err="1">
                <a:ea typeface="Cambria Math" pitchFamily="18" charset="0"/>
              </a:rPr>
              <a:t>w,f</a:t>
            </a:r>
            <a:r>
              <a:rPr lang="en-US" i="1" dirty="0">
                <a:latin typeface="Cambria Math" pitchFamily="18" charset="0"/>
                <a:ea typeface="Cambria Math" pitchFamily="18" charset="0"/>
              </a:rPr>
              <a:t>)</a:t>
            </a:r>
            <a:r>
              <a:rPr lang="en-US" dirty="0"/>
              <a:t> be “</a:t>
            </a:r>
            <a:r>
              <a:rPr lang="en-US" i="1" dirty="0">
                <a:ea typeface="Cambria Math" pitchFamily="18" charset="0"/>
              </a:rPr>
              <a:t>w</a:t>
            </a:r>
            <a:r>
              <a:rPr lang="en-US" dirty="0"/>
              <a:t> has taken </a:t>
            </a:r>
            <a:r>
              <a:rPr lang="en-US" i="1" dirty="0">
                <a:latin typeface="Cambria Math" pitchFamily="18" charset="0"/>
                <a:ea typeface="Cambria Math" pitchFamily="18" charset="0"/>
              </a:rPr>
              <a:t>f  </a:t>
            </a:r>
            <a:r>
              <a:rPr lang="en-US" dirty="0"/>
              <a:t>” and </a:t>
            </a:r>
            <a:r>
              <a:rPr lang="en-US" i="1" dirty="0">
                <a:latin typeface="Cambria Math" pitchFamily="18" charset="0"/>
                <a:ea typeface="Cambria Math" pitchFamily="18" charset="0"/>
              </a:rPr>
              <a:t>Q</a:t>
            </a:r>
            <a:r>
              <a:rPr lang="en-US" dirty="0">
                <a:latin typeface="Cambria Math" pitchFamily="18" charset="0"/>
                <a:ea typeface="Cambria Math" pitchFamily="18" charset="0"/>
              </a:rPr>
              <a:t>(</a:t>
            </a:r>
            <a:r>
              <a:rPr lang="en-US" i="1" dirty="0" err="1">
                <a:ea typeface="Cambria Math" pitchFamily="18" charset="0"/>
              </a:rPr>
              <a:t>f,a</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t>
            </a:r>
            <a:r>
              <a:rPr lang="en-US" i="1" dirty="0">
                <a:ea typeface="Cambria Math" pitchFamily="18" charset="0"/>
              </a:rPr>
              <a:t>f</a:t>
            </a:r>
            <a:r>
              <a:rPr lang="en-US" dirty="0"/>
              <a:t>  is a flight on </a:t>
            </a:r>
            <a:r>
              <a:rPr lang="en-US" i="1" dirty="0">
                <a:ea typeface="Cambria Math" pitchFamily="18" charset="0"/>
              </a:rPr>
              <a:t>a</a:t>
            </a:r>
            <a:r>
              <a:rPr lang="en-US" i="1" dirty="0">
                <a:latin typeface="Cambria Math" pitchFamily="18" charset="0"/>
                <a:ea typeface="Cambria Math" pitchFamily="18" charset="0"/>
              </a:rPr>
              <a:t> .</a:t>
            </a:r>
            <a:r>
              <a:rPr lang="en-US" dirty="0"/>
              <a:t>” </a:t>
            </a:r>
          </a:p>
          <a:p>
            <a:pPr marL="850392" lvl="1" indent="-457200">
              <a:buFont typeface="+mj-lt"/>
              <a:buAutoNum type="arabicPeriod"/>
            </a:pPr>
            <a:r>
              <a:rPr lang="en-US" dirty="0"/>
              <a:t>The domain of </a:t>
            </a:r>
            <a:r>
              <a:rPr lang="en-US" i="1" dirty="0"/>
              <a:t>w</a:t>
            </a:r>
            <a:r>
              <a:rPr lang="en-US" dirty="0"/>
              <a:t> is all women, the domain of </a:t>
            </a:r>
            <a:r>
              <a:rPr lang="en-US" i="1" dirty="0"/>
              <a:t>f</a:t>
            </a:r>
            <a:r>
              <a:rPr lang="en-US" dirty="0"/>
              <a:t> is all flights, and the domain of </a:t>
            </a:r>
            <a:r>
              <a:rPr lang="en-US" i="1" dirty="0"/>
              <a:t>a</a:t>
            </a:r>
            <a:r>
              <a:rPr lang="en-US" dirty="0"/>
              <a:t> is all airlines.</a:t>
            </a:r>
          </a:p>
          <a:p>
            <a:pPr marL="850392" lvl="1" indent="-457200">
              <a:buFont typeface="+mj-lt"/>
              <a:buAutoNum type="arabicPeriod"/>
            </a:pPr>
            <a:r>
              <a:rPr lang="en-US" dirty="0"/>
              <a:t>Then the statement can be expressed as:</a:t>
            </a:r>
          </a:p>
          <a:p>
            <a:pPr marL="850392" lvl="1" indent="-457200">
              <a:buNone/>
            </a:pPr>
            <a:r>
              <a:rPr lang="en-US" dirty="0"/>
              <a:t>             </a:t>
            </a:r>
            <a:r>
              <a:rPr lang="en-US" dirty="0">
                <a:latin typeface="Cambria Math" pitchFamily="18" charset="0"/>
                <a:ea typeface="Cambria Math" pitchFamily="18" charset="0"/>
                <a:sym typeface="Symbol"/>
              </a:rPr>
              <a:t></a:t>
            </a:r>
            <a:r>
              <a:rPr lang="en-US" i="1" dirty="0">
                <a:ea typeface="Cambria Math" pitchFamily="18" charset="0"/>
                <a:sym typeface="Symbol"/>
              </a:rPr>
              <a:t>w</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ea typeface="Cambria Math" pitchFamily="18" charset="0"/>
                <a:sym typeface="Symbol"/>
              </a:rPr>
              <a:t>a</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ea typeface="Cambria Math" pitchFamily="18" charset="0"/>
                <a:sym typeface="Symbol"/>
              </a:rPr>
              <a:t>w,f</a:t>
            </a:r>
            <a:r>
              <a:rPr lang="en-US" i="1" dirty="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ea typeface="Cambria Math" pitchFamily="18" charset="0"/>
                <a:sym typeface="Symbol"/>
              </a:rPr>
              <a:t>f,a</a:t>
            </a:r>
            <a:r>
              <a:rPr lang="en-US" dirty="0">
                <a:latin typeface="Cambria Math" pitchFamily="18" charset="0"/>
                <a:ea typeface="Cambria Math" pitchFamily="18" charset="0"/>
                <a:sym typeface="Symbol"/>
              </a:rPr>
              <a:t>))</a:t>
            </a:r>
            <a:endParaRPr lang="en-US" dirty="0">
              <a:latin typeface="Cambria Math" pitchFamily="18" charset="0"/>
              <a:ea typeface="Cambria Math" pitchFamily="18" charset="0"/>
            </a:endParaRPr>
          </a:p>
        </p:txBody>
      </p:sp>
      <p:sp>
        <p:nvSpPr>
          <p:cNvPr id="5" name="灯片编号占位符 4">
            <a:extLst>
              <a:ext uri="{FF2B5EF4-FFF2-40B4-BE49-F238E27FC236}">
                <a16:creationId xmlns:a16="http://schemas.microsoft.com/office/drawing/2014/main" id="{71303D22-9E28-4EB1-AA49-65BC3E845D2E}"/>
              </a:ext>
            </a:extLst>
          </p:cNvPr>
          <p:cNvSpPr>
            <a:spLocks noGrp="1"/>
          </p:cNvSpPr>
          <p:nvPr>
            <p:ph type="sldNum" sz="quarter" idx="12"/>
          </p:nvPr>
        </p:nvSpPr>
        <p:spPr/>
        <p:txBody>
          <a:bodyPr/>
          <a:lstStyle/>
          <a:p>
            <a:fld id="{9CA217EF-0505-4C33-BB20-8A8DF2039023}" type="slidenum">
              <a:rPr lang="en-US" smtClean="0"/>
              <a:pPr/>
              <a:t>148</a:t>
            </a:fld>
            <a:endParaRPr lang="en-US"/>
          </a:p>
        </p:txBody>
      </p:sp>
    </p:spTree>
    <p:extLst>
      <p:ext uri="{BB962C8B-B14F-4D97-AF65-F5344CB8AC3E}">
        <p14:creationId xmlns:p14="http://schemas.microsoft.com/office/powerpoint/2010/main" val="22436534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Calculus in Logic (</a:t>
            </a:r>
            <a:r>
              <a:rPr lang="en-US" i="1" dirty="0"/>
              <a:t>optional</a:t>
            </a:r>
            <a:r>
              <a:rPr lang="en-US" dirty="0"/>
              <a:t>)</a:t>
            </a:r>
          </a:p>
        </p:txBody>
      </p:sp>
      <p:sp>
        <p:nvSpPr>
          <p:cNvPr id="3" name="Content Placeholder 2"/>
          <p:cNvSpPr>
            <a:spLocks noGrp="1"/>
          </p:cNvSpPr>
          <p:nvPr>
            <p:ph idx="1"/>
          </p:nvPr>
        </p:nvSpPr>
        <p:spPr/>
        <p:txBody>
          <a:bodyPr>
            <a:normAutofit fontScale="92500" lnSpcReduction="10000"/>
          </a:bodyPr>
          <a:lstStyle/>
          <a:p>
            <a:pPr>
              <a:buNone/>
            </a:pPr>
            <a:r>
              <a:rPr lang="en-US" b="1" dirty="0"/>
              <a:t>Example</a:t>
            </a:r>
            <a:r>
              <a:rPr lang="en-US" dirty="0"/>
              <a:t>: Use quantifiers to express the definition of the limit of </a:t>
            </a:r>
            <a:r>
              <a:rPr lang="en-US" i="1" dirty="0"/>
              <a:t>a</a:t>
            </a:r>
            <a:r>
              <a:rPr lang="en-US" dirty="0"/>
              <a:t> real-valued function </a:t>
            </a:r>
            <a:r>
              <a:rPr lang="en-US" i="1" dirty="0"/>
              <a:t>f(x)</a:t>
            </a:r>
            <a:r>
              <a:rPr lang="en-US" dirty="0"/>
              <a:t> of a real variable </a:t>
            </a:r>
            <a:r>
              <a:rPr lang="en-US" i="1" dirty="0"/>
              <a:t>x</a:t>
            </a:r>
            <a:r>
              <a:rPr lang="en-US" dirty="0"/>
              <a:t> at a point </a:t>
            </a:r>
            <a:r>
              <a:rPr lang="en-US" i="1" dirty="0"/>
              <a:t>a</a:t>
            </a:r>
            <a:r>
              <a:rPr lang="en-US" dirty="0"/>
              <a:t> in its domain.</a:t>
            </a:r>
          </a:p>
          <a:p>
            <a:pPr>
              <a:buNone/>
            </a:pPr>
            <a:r>
              <a:rPr lang="en-US" b="1" dirty="0"/>
              <a:t>Solution</a:t>
            </a:r>
            <a:r>
              <a:rPr lang="en-US" dirty="0"/>
              <a:t>: Recall the definition of the statement</a:t>
            </a:r>
          </a:p>
          <a:p>
            <a:endParaRPr lang="en-US" dirty="0"/>
          </a:p>
          <a:p>
            <a:pPr>
              <a:buNone/>
            </a:pPr>
            <a:r>
              <a:rPr lang="en-US" dirty="0"/>
              <a:t>    is “For every real number </a:t>
            </a:r>
            <a:r>
              <a:rPr lang="el-GR" dirty="0">
                <a:latin typeface="Cambria Math"/>
                <a:ea typeface="Cambria Math"/>
              </a:rPr>
              <a:t>ε</a:t>
            </a:r>
            <a:r>
              <a:rPr lang="en-US" dirty="0">
                <a:latin typeface="Cambria Math"/>
                <a:ea typeface="Cambria Math"/>
              </a:rPr>
              <a:t> &gt; 0, there exists a real number   </a:t>
            </a:r>
            <a:r>
              <a:rPr lang="el-GR" dirty="0">
                <a:latin typeface="Cambria Math"/>
                <a:ea typeface="Cambria Math"/>
              </a:rPr>
              <a:t>δ</a:t>
            </a:r>
            <a:r>
              <a:rPr lang="en-US" dirty="0">
                <a:latin typeface="Cambria Math"/>
                <a:ea typeface="Cambria Math"/>
              </a:rPr>
              <a:t> &gt; 0 such that |f(x) – L| &lt; </a:t>
            </a:r>
            <a:r>
              <a:rPr lang="el-GR" dirty="0">
                <a:latin typeface="Cambria Math"/>
                <a:ea typeface="Cambria Math"/>
              </a:rPr>
              <a:t>ε</a:t>
            </a:r>
            <a:r>
              <a:rPr lang="en-US" dirty="0">
                <a:latin typeface="Cambria Math"/>
                <a:ea typeface="Cambria Math"/>
              </a:rPr>
              <a:t> whenever   0 &lt; |x –a| &lt; </a:t>
            </a:r>
            <a:r>
              <a:rPr lang="el-GR" dirty="0">
                <a:latin typeface="Cambria Math"/>
                <a:ea typeface="Cambria Math"/>
              </a:rPr>
              <a:t>δ</a:t>
            </a:r>
            <a:r>
              <a:rPr lang="en-US" dirty="0">
                <a:latin typeface="Cambria Math"/>
                <a:ea typeface="Cambria Math"/>
              </a:rPr>
              <a:t>.”</a:t>
            </a:r>
          </a:p>
          <a:p>
            <a:pPr>
              <a:buNone/>
            </a:pPr>
            <a:r>
              <a:rPr lang="en-US" dirty="0">
                <a:latin typeface="Cambria Math"/>
                <a:ea typeface="Cambria Math"/>
              </a:rPr>
              <a:t>     Using quantifiers:</a:t>
            </a:r>
          </a:p>
          <a:p>
            <a:endParaRPr lang="en-US" dirty="0">
              <a:latin typeface="Cambria Math"/>
              <a:ea typeface="Cambria Math"/>
            </a:endParaRPr>
          </a:p>
          <a:p>
            <a:endParaRPr lang="en-US" dirty="0">
              <a:latin typeface="Cambria Math"/>
              <a:ea typeface="Cambria Math"/>
            </a:endParaRPr>
          </a:p>
          <a:p>
            <a:pPr>
              <a:buNone/>
            </a:pPr>
            <a:r>
              <a:rPr lang="en-US" dirty="0">
                <a:latin typeface="Cambria Math"/>
                <a:ea typeface="Cambria Math"/>
              </a:rPr>
              <a:t>     Where the domain for the variables </a:t>
            </a:r>
            <a:r>
              <a:rPr lang="el-GR" dirty="0">
                <a:latin typeface="Cambria Math"/>
                <a:ea typeface="Cambria Math"/>
              </a:rPr>
              <a:t>ε </a:t>
            </a:r>
            <a:r>
              <a:rPr lang="en-US" dirty="0">
                <a:latin typeface="Cambria Math"/>
                <a:ea typeface="Cambria Math"/>
              </a:rPr>
              <a:t>and </a:t>
            </a:r>
            <a:r>
              <a:rPr lang="el-GR" dirty="0">
                <a:latin typeface="Cambria Math"/>
                <a:ea typeface="Cambria Math"/>
              </a:rPr>
              <a:t>δ</a:t>
            </a:r>
            <a:r>
              <a:rPr lang="en-US" dirty="0">
                <a:latin typeface="Cambria Math"/>
                <a:ea typeface="Cambria Math"/>
              </a:rPr>
              <a:t> consists of all positive real numbers and the domain for </a:t>
            </a:r>
            <a:r>
              <a:rPr lang="en-US" i="1" dirty="0">
                <a:latin typeface="Cambria Math"/>
                <a:ea typeface="Cambria Math"/>
              </a:rPr>
              <a:t>x</a:t>
            </a:r>
            <a:r>
              <a:rPr lang="en-US" dirty="0">
                <a:latin typeface="Cambria Math"/>
                <a:ea typeface="Cambria Math"/>
              </a:rPr>
              <a:t> consists of all real numbers.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4038601" y="3200400"/>
            <a:ext cx="2309813" cy="319088"/>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971800" y="4572000"/>
            <a:ext cx="5969794" cy="319088"/>
          </a:xfrm>
          <a:prstGeom prst="rect">
            <a:avLst/>
          </a:prstGeom>
        </p:spPr>
      </p:pic>
      <p:sp>
        <p:nvSpPr>
          <p:cNvPr id="5" name="灯片编号占位符 4">
            <a:extLst>
              <a:ext uri="{FF2B5EF4-FFF2-40B4-BE49-F238E27FC236}">
                <a16:creationId xmlns:a16="http://schemas.microsoft.com/office/drawing/2014/main" id="{2988E0B1-2A2A-4DE3-85C1-D8FC052E529D}"/>
              </a:ext>
            </a:extLst>
          </p:cNvPr>
          <p:cNvSpPr>
            <a:spLocks noGrp="1"/>
          </p:cNvSpPr>
          <p:nvPr>
            <p:ph type="sldNum" sz="quarter" idx="12"/>
          </p:nvPr>
        </p:nvSpPr>
        <p:spPr/>
        <p:txBody>
          <a:bodyPr/>
          <a:lstStyle/>
          <a:p>
            <a:fld id="{9CA217EF-0505-4C33-BB20-8A8DF2039023}" type="slidenum">
              <a:rPr lang="en-US" smtClean="0"/>
              <a:pPr/>
              <a:t>149</a:t>
            </a:fld>
            <a:endParaRPr lang="en-US"/>
          </a:p>
        </p:txBody>
      </p:sp>
    </p:spTree>
    <p:extLst>
      <p:ext uri="{BB962C8B-B14F-4D97-AF65-F5344CB8AC3E}">
        <p14:creationId xmlns:p14="http://schemas.microsoft.com/office/powerpoint/2010/main" val="147117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Converse, </a:t>
            </a:r>
            <a:r>
              <a:rPr lang="en-US" sz="4000" dirty="0" err="1"/>
              <a:t>Contrapositive</a:t>
            </a:r>
            <a:r>
              <a:rPr lang="en-US" sz="4000" dirty="0"/>
              <a:t>, and Inverse</a:t>
            </a:r>
          </a:p>
        </p:txBody>
      </p:sp>
      <p:sp>
        <p:nvSpPr>
          <p:cNvPr id="3" name="Content Placeholder 2"/>
          <p:cNvSpPr>
            <a:spLocks noGrp="1"/>
          </p:cNvSpPr>
          <p:nvPr>
            <p:ph idx="1"/>
          </p:nvPr>
        </p:nvSpPr>
        <p:spPr/>
        <p:txBody>
          <a:bodyPr>
            <a:normAutofit lnSpcReduction="10000"/>
          </a:bodyPr>
          <a:lstStyle/>
          <a:p>
            <a:r>
              <a:rPr lang="en-US" dirty="0"/>
              <a:t>From </a:t>
            </a:r>
            <a:r>
              <a:rPr lang="en-US" sz="2400" i="1" dirty="0">
                <a:latin typeface="Cambria Math" pitchFamily="18" charset="0"/>
                <a:ea typeface="Cambria Math" pitchFamily="18" charset="0"/>
              </a:rPr>
              <a:t>p </a:t>
            </a:r>
            <a:r>
              <a:rPr lang="en-US" sz="2400" dirty="0">
                <a:latin typeface="Cambria Math"/>
                <a:ea typeface="Cambria Math"/>
              </a:rPr>
              <a:t>→</a:t>
            </a:r>
            <a:r>
              <a:rPr lang="en-US" sz="2400" i="1" dirty="0">
                <a:latin typeface="Cambria Math" pitchFamily="18" charset="0"/>
                <a:ea typeface="Cambria Math" pitchFamily="18" charset="0"/>
              </a:rPr>
              <a:t>q</a:t>
            </a:r>
            <a:r>
              <a:rPr lang="en-US" dirty="0"/>
              <a:t>  we can form new conditional statements .</a:t>
            </a:r>
          </a:p>
          <a:p>
            <a:pPr lvl="1"/>
            <a:r>
              <a:rPr lang="en-US" dirty="0"/>
              <a:t> </a:t>
            </a:r>
            <a:r>
              <a:rPr lang="en-US" i="1" dirty="0">
                <a:latin typeface="Cambria Math" pitchFamily="18" charset="0"/>
                <a:ea typeface="Cambria Math" pitchFamily="18" charset="0"/>
              </a:rPr>
              <a:t>q </a:t>
            </a:r>
            <a:r>
              <a:rPr lang="en-US" dirty="0">
                <a:latin typeface="Cambria Math"/>
                <a:ea typeface="Cambria Math"/>
              </a:rPr>
              <a:t>→</a:t>
            </a:r>
            <a:r>
              <a:rPr lang="en-US" i="1" dirty="0">
                <a:latin typeface="Cambria Math" pitchFamily="18" charset="0"/>
                <a:ea typeface="Cambria Math" pitchFamily="18" charset="0"/>
              </a:rPr>
              <a:t>p</a:t>
            </a:r>
            <a:r>
              <a:rPr lang="en-US" dirty="0"/>
              <a:t>            is the </a:t>
            </a:r>
            <a:r>
              <a:rPr lang="en-US" b="1" dirty="0"/>
              <a:t>converse</a:t>
            </a:r>
            <a:r>
              <a:rPr lang="en-US" dirty="0"/>
              <a:t> of </a:t>
            </a:r>
            <a:r>
              <a:rPr lang="en-US" i="1" dirty="0">
                <a:latin typeface="Cambria Math" pitchFamily="18" charset="0"/>
                <a:ea typeface="Cambria Math" pitchFamily="18" charset="0"/>
              </a:rPr>
              <a:t>p </a:t>
            </a:r>
            <a:r>
              <a:rPr lang="en-US" dirty="0">
                <a:latin typeface="Cambria Math"/>
                <a:ea typeface="Cambria Math"/>
              </a:rPr>
              <a:t>→</a:t>
            </a:r>
            <a:r>
              <a:rPr lang="en-US" i="1" dirty="0">
                <a:latin typeface="Cambria Math" pitchFamily="18" charset="0"/>
                <a:ea typeface="Cambria Math" pitchFamily="18" charset="0"/>
              </a:rPr>
              <a:t>q</a:t>
            </a:r>
            <a:r>
              <a:rPr lang="en-US" dirty="0"/>
              <a:t> </a:t>
            </a:r>
          </a:p>
          <a:p>
            <a:pPr lvl="1"/>
            <a:r>
              <a:rPr lang="en-US" dirty="0"/>
              <a:t> </a:t>
            </a:r>
            <a:r>
              <a:rPr lang="en-US" dirty="0">
                <a:latin typeface="Cambria Math"/>
                <a:ea typeface="Cambria Math"/>
              </a:rPr>
              <a:t>¬</a:t>
            </a:r>
            <a:r>
              <a:rPr lang="en-US" i="1" dirty="0">
                <a:latin typeface="Cambria Math" pitchFamily="18" charset="0"/>
                <a:ea typeface="Cambria Math" pitchFamily="18" charset="0"/>
              </a:rPr>
              <a:t>q </a:t>
            </a:r>
            <a:r>
              <a:rPr lang="en-US" dirty="0">
                <a:latin typeface="Cambria Math"/>
                <a:ea typeface="Cambria Math"/>
              </a:rPr>
              <a:t>→ ¬ </a:t>
            </a:r>
            <a:r>
              <a:rPr lang="en-US" i="1" dirty="0">
                <a:latin typeface="Cambria Math" pitchFamily="18" charset="0"/>
                <a:ea typeface="Cambria Math" pitchFamily="18" charset="0"/>
              </a:rPr>
              <a:t>p</a:t>
            </a:r>
            <a:r>
              <a:rPr lang="en-US" dirty="0"/>
              <a:t>    is the </a:t>
            </a:r>
            <a:r>
              <a:rPr lang="en-US" b="1" dirty="0" err="1"/>
              <a:t>contrapositive</a:t>
            </a:r>
            <a:r>
              <a:rPr lang="en-US" dirty="0"/>
              <a:t>  of </a:t>
            </a:r>
            <a:r>
              <a:rPr lang="en-US" i="1" dirty="0">
                <a:latin typeface="Cambria Math" pitchFamily="18" charset="0"/>
                <a:ea typeface="Cambria Math" pitchFamily="18" charset="0"/>
              </a:rPr>
              <a:t>p </a:t>
            </a:r>
            <a:r>
              <a:rPr lang="en-US" dirty="0">
                <a:latin typeface="Cambria Math"/>
                <a:ea typeface="Cambria Math"/>
              </a:rPr>
              <a:t>→</a:t>
            </a:r>
            <a:r>
              <a:rPr lang="en-US" i="1" dirty="0">
                <a:latin typeface="Cambria Math" pitchFamily="18" charset="0"/>
                <a:ea typeface="Cambria Math" pitchFamily="18" charset="0"/>
              </a:rPr>
              <a:t>q</a:t>
            </a:r>
            <a:endParaRPr lang="en-US" dirty="0"/>
          </a:p>
          <a:p>
            <a:pPr lvl="1"/>
            <a:r>
              <a:rPr lang="en-US" dirty="0">
                <a:latin typeface="Cambria Math"/>
                <a:ea typeface="Cambria Math"/>
              </a:rPr>
              <a:t>¬ </a:t>
            </a:r>
            <a:r>
              <a:rPr lang="en-US" i="1" dirty="0">
                <a:latin typeface="Cambria Math" pitchFamily="18" charset="0"/>
                <a:ea typeface="Cambria Math" pitchFamily="18" charset="0"/>
              </a:rPr>
              <a:t>p </a:t>
            </a:r>
            <a:r>
              <a:rPr lang="en-US" dirty="0">
                <a:latin typeface="Cambria Math"/>
                <a:ea typeface="Cambria Math"/>
              </a:rPr>
              <a:t>→ ¬ </a:t>
            </a:r>
            <a:r>
              <a:rPr lang="en-US" i="1" dirty="0">
                <a:latin typeface="Cambria Math" pitchFamily="18" charset="0"/>
                <a:ea typeface="Cambria Math" pitchFamily="18" charset="0"/>
              </a:rPr>
              <a:t>q</a:t>
            </a:r>
            <a:r>
              <a:rPr lang="en-US" dirty="0"/>
              <a:t>     is the </a:t>
            </a:r>
            <a:r>
              <a:rPr lang="en-US" b="1" dirty="0"/>
              <a:t>inverse</a:t>
            </a:r>
            <a:r>
              <a:rPr lang="en-US" dirty="0"/>
              <a:t> of </a:t>
            </a:r>
            <a:r>
              <a:rPr lang="en-US" i="1" dirty="0">
                <a:latin typeface="Cambria Math" pitchFamily="18" charset="0"/>
                <a:ea typeface="Cambria Math" pitchFamily="18" charset="0"/>
              </a:rPr>
              <a:t>p </a:t>
            </a:r>
            <a:r>
              <a:rPr lang="en-US" dirty="0">
                <a:latin typeface="Cambria Math"/>
                <a:ea typeface="Cambria Math"/>
              </a:rPr>
              <a:t>→</a:t>
            </a:r>
            <a:r>
              <a:rPr lang="en-US" i="1" dirty="0">
                <a:latin typeface="Cambria Math" pitchFamily="18" charset="0"/>
                <a:ea typeface="Cambria Math" pitchFamily="18" charset="0"/>
              </a:rPr>
              <a:t>q</a:t>
            </a:r>
            <a:endParaRPr lang="en-US" dirty="0"/>
          </a:p>
          <a:p>
            <a:pPr>
              <a:buNone/>
            </a:pPr>
            <a:r>
              <a:rPr lang="en-US" b="1" dirty="0"/>
              <a:t>   Example</a:t>
            </a:r>
            <a:r>
              <a:rPr lang="en-US" dirty="0"/>
              <a:t>: Find the converse, inverse, and </a:t>
            </a:r>
            <a:r>
              <a:rPr lang="en-US" dirty="0" err="1"/>
              <a:t>contrapositive</a:t>
            </a:r>
            <a:r>
              <a:rPr lang="en-US" dirty="0"/>
              <a:t> of “It raining is a sufficient condition for my not going to town.”</a:t>
            </a:r>
          </a:p>
          <a:p>
            <a:pPr>
              <a:buNone/>
            </a:pPr>
            <a:r>
              <a:rPr lang="en-US" b="1" dirty="0"/>
              <a:t>    Solution:</a:t>
            </a:r>
            <a:r>
              <a:rPr lang="en-US" dirty="0"/>
              <a:t> </a:t>
            </a:r>
          </a:p>
          <a:p>
            <a:pPr lvl="1">
              <a:buNone/>
            </a:pPr>
            <a:r>
              <a:rPr lang="en-US" b="1" dirty="0"/>
              <a:t>converse</a:t>
            </a:r>
            <a:r>
              <a:rPr lang="en-US" dirty="0"/>
              <a:t>: If I do not go to town, then it is  raining.</a:t>
            </a:r>
          </a:p>
          <a:p>
            <a:pPr lvl="1">
              <a:buNone/>
            </a:pPr>
            <a:r>
              <a:rPr lang="en-US" b="1" dirty="0"/>
              <a:t>inverse</a:t>
            </a:r>
            <a:r>
              <a:rPr lang="en-US" dirty="0"/>
              <a:t>:  If it is not raining, then I will go to town.</a:t>
            </a:r>
          </a:p>
          <a:p>
            <a:pPr lvl="1">
              <a:buNone/>
            </a:pPr>
            <a:r>
              <a:rPr lang="en-US" b="1" dirty="0" err="1"/>
              <a:t>contrapositive</a:t>
            </a:r>
            <a:r>
              <a:rPr lang="en-US" dirty="0"/>
              <a:t>: If I go to town, then it is not raining. </a:t>
            </a:r>
          </a:p>
        </p:txBody>
      </p:sp>
      <p:sp>
        <p:nvSpPr>
          <p:cNvPr id="5" name="灯片编号占位符 4">
            <a:extLst>
              <a:ext uri="{FF2B5EF4-FFF2-40B4-BE49-F238E27FC236}">
                <a16:creationId xmlns:a16="http://schemas.microsoft.com/office/drawing/2014/main" id="{ADC88D9E-A4CA-44EF-8380-95FBD043F912}"/>
              </a:ext>
            </a:extLst>
          </p:cNvPr>
          <p:cNvSpPr>
            <a:spLocks noGrp="1"/>
          </p:cNvSpPr>
          <p:nvPr>
            <p:ph type="sldNum" sz="quarter" idx="12"/>
          </p:nvPr>
        </p:nvSpPr>
        <p:spPr/>
        <p:txBody>
          <a:bodyPr/>
          <a:lstStyle/>
          <a:p>
            <a:fld id="{9CA217EF-0505-4C33-BB20-8A8DF2039023}" type="slidenum">
              <a:rPr lang="en-US" smtClean="0"/>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Questions on Translation from English to </a:t>
            </a:r>
            <a:r>
              <a:rPr lang="en-US" altLang="zh-CN" dirty="0"/>
              <a:t>Logical Expressions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dirty="0"/>
              <a:t>  Choose the obvious predicates and express in predicate logic.</a:t>
            </a:r>
          </a:p>
          <a:p>
            <a:pPr marL="514350" indent="-514350">
              <a:buNone/>
            </a:pPr>
            <a:r>
              <a:rPr lang="en-US" b="1" dirty="0"/>
              <a:t>Example </a:t>
            </a:r>
            <a:r>
              <a:rPr lang="en-US" b="1" dirty="0">
                <a:latin typeface="Cambria Math" pitchFamily="18" charset="0"/>
                <a:ea typeface="Cambria Math" pitchFamily="18" charset="0"/>
              </a:rPr>
              <a:t>1</a:t>
            </a:r>
            <a:r>
              <a:rPr lang="en-US" dirty="0"/>
              <a:t>: “Brothers are siblings.”</a:t>
            </a:r>
          </a:p>
          <a:p>
            <a:pPr marL="514350" indent="-514350">
              <a:buNone/>
            </a:pPr>
            <a:r>
              <a:rPr lang="en-US" dirty="0">
                <a:sym typeface="Symbol"/>
              </a:rPr>
              <a:t>            </a:t>
            </a:r>
            <a:r>
              <a:rPr lang="en-US" b="1" dirty="0">
                <a:sym typeface="Symbol"/>
              </a:rPr>
              <a:t>Solution</a:t>
            </a:r>
            <a:r>
              <a:rPr lang="en-US" dirty="0">
                <a:sym typeface="Symbol"/>
              </a:rPr>
              <a:t>: </a:t>
            </a:r>
            <a:r>
              <a:rPr lang="en-US" i="1" dirty="0">
                <a:sym typeface="Symbol"/>
              </a:rPr>
              <a:t>x</a:t>
            </a:r>
            <a:r>
              <a:rPr lang="en-US" dirty="0">
                <a:sym typeface="Symbol"/>
              </a:rPr>
              <a:t> </a:t>
            </a:r>
            <a:r>
              <a:rPr lang="en-US" i="1" dirty="0">
                <a:sym typeface="Symbol"/>
              </a:rPr>
              <a:t>y</a:t>
            </a:r>
            <a:r>
              <a:rPr lang="en-US" dirty="0">
                <a:sym typeface="Symbol"/>
              </a:rPr>
              <a:t> (</a:t>
            </a:r>
            <a:r>
              <a:rPr lang="en-US" i="1" dirty="0">
                <a:sym typeface="Symbol"/>
              </a:rPr>
              <a:t>B</a:t>
            </a:r>
            <a:r>
              <a:rPr lang="en-US" dirty="0">
                <a:sym typeface="Symbol"/>
              </a:rPr>
              <a:t>(</a:t>
            </a:r>
            <a:r>
              <a:rPr lang="en-US" dirty="0" err="1">
                <a:sym typeface="Symbol"/>
              </a:rPr>
              <a:t>x,y</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S</a:t>
            </a:r>
            <a:r>
              <a:rPr lang="en-US" dirty="0">
                <a:latin typeface="Cambria Math"/>
                <a:ea typeface="Cambria Math"/>
                <a:sym typeface="Symbol"/>
              </a:rPr>
              <a:t>(</a:t>
            </a:r>
            <a:r>
              <a:rPr lang="en-US" dirty="0" err="1">
                <a:latin typeface="Cambria Math"/>
                <a:ea typeface="Cambria Math"/>
                <a:sym typeface="Symbol"/>
              </a:rPr>
              <a:t>x,y</a:t>
            </a:r>
            <a:r>
              <a:rPr lang="en-US" dirty="0">
                <a:latin typeface="Cambria Math"/>
                <a:ea typeface="Cambria Math"/>
                <a:sym typeface="Symbol"/>
              </a:rPr>
              <a:t>))</a:t>
            </a:r>
            <a:endParaRPr lang="en-US" dirty="0"/>
          </a:p>
          <a:p>
            <a:pPr marL="514350" indent="-514350">
              <a:buNone/>
            </a:pPr>
            <a:r>
              <a:rPr lang="en-US" b="1" dirty="0"/>
              <a:t>Example </a:t>
            </a:r>
            <a:r>
              <a:rPr lang="en-US" b="1" dirty="0">
                <a:latin typeface="Cambria Math" pitchFamily="18" charset="0"/>
                <a:ea typeface="Cambria Math" pitchFamily="18" charset="0"/>
              </a:rPr>
              <a:t>2</a:t>
            </a:r>
            <a:r>
              <a:rPr lang="en-US" dirty="0"/>
              <a:t>: “Siblinghood is symmetric.”</a:t>
            </a:r>
          </a:p>
          <a:p>
            <a:pPr marL="514350" indent="-514350">
              <a:buNone/>
            </a:pPr>
            <a:r>
              <a:rPr lang="en-US" dirty="0">
                <a:sym typeface="Symbol"/>
              </a:rPr>
              <a:t>            </a:t>
            </a:r>
            <a:r>
              <a:rPr lang="en-US" b="1" dirty="0">
                <a:sym typeface="Symbol"/>
              </a:rPr>
              <a:t>Solution</a:t>
            </a:r>
            <a:r>
              <a:rPr lang="en-US" dirty="0">
                <a:sym typeface="Symbol"/>
              </a:rPr>
              <a:t>: </a:t>
            </a:r>
            <a:r>
              <a:rPr lang="en-US" i="1" dirty="0">
                <a:sym typeface="Symbol"/>
              </a:rPr>
              <a:t>x</a:t>
            </a:r>
            <a:r>
              <a:rPr lang="en-US" dirty="0">
                <a:sym typeface="Symbol"/>
              </a:rPr>
              <a:t> </a:t>
            </a:r>
            <a:r>
              <a:rPr lang="en-US" i="1" dirty="0">
                <a:sym typeface="Symbol"/>
              </a:rPr>
              <a:t>y</a:t>
            </a:r>
            <a:r>
              <a:rPr lang="en-US" dirty="0">
                <a:sym typeface="Symbol"/>
              </a:rPr>
              <a:t> (</a:t>
            </a:r>
            <a:r>
              <a:rPr lang="en-US" i="1" dirty="0">
                <a:sym typeface="Symbol"/>
              </a:rPr>
              <a:t>S</a:t>
            </a:r>
            <a:r>
              <a:rPr lang="en-US" dirty="0">
                <a:sym typeface="Symbol"/>
              </a:rPr>
              <a:t>(</a:t>
            </a:r>
            <a:r>
              <a:rPr lang="en-US" i="1" dirty="0" err="1">
                <a:sym typeface="Symbol"/>
              </a:rPr>
              <a:t>x,y</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S</a:t>
            </a:r>
            <a:r>
              <a:rPr lang="en-US" dirty="0">
                <a:latin typeface="Cambria Math"/>
                <a:ea typeface="Cambria Math"/>
                <a:sym typeface="Symbol"/>
              </a:rPr>
              <a:t>(</a:t>
            </a:r>
            <a:r>
              <a:rPr lang="en-US" i="1" dirty="0" err="1">
                <a:latin typeface="Cambria Math"/>
                <a:ea typeface="Cambria Math"/>
                <a:sym typeface="Symbol"/>
              </a:rPr>
              <a:t>y,x</a:t>
            </a:r>
            <a:r>
              <a:rPr lang="en-US" dirty="0">
                <a:latin typeface="Cambria Math"/>
                <a:ea typeface="Cambria Math"/>
                <a:sym typeface="Symbol"/>
              </a:rPr>
              <a:t>))</a:t>
            </a:r>
            <a:endParaRPr lang="en-US" dirty="0"/>
          </a:p>
          <a:p>
            <a:pPr marL="514350" indent="-514350">
              <a:buNone/>
            </a:pPr>
            <a:r>
              <a:rPr lang="en-US" b="1" dirty="0"/>
              <a:t>Example </a:t>
            </a:r>
            <a:r>
              <a:rPr lang="en-US" b="1" dirty="0">
                <a:latin typeface="Cambria Math" pitchFamily="18" charset="0"/>
                <a:ea typeface="Cambria Math" pitchFamily="18" charset="0"/>
              </a:rPr>
              <a:t>3</a:t>
            </a:r>
            <a:r>
              <a:rPr lang="en-US" dirty="0"/>
              <a:t>: “Everybody loves somebody.”</a:t>
            </a:r>
          </a:p>
          <a:p>
            <a:pPr marL="514350" indent="-514350">
              <a:buNone/>
            </a:pPr>
            <a:r>
              <a:rPr lang="en-US" dirty="0">
                <a:sym typeface="Symbol"/>
              </a:rPr>
              <a:t>            </a:t>
            </a:r>
            <a:r>
              <a:rPr lang="en-US" b="1" dirty="0">
                <a:sym typeface="Symbol"/>
              </a:rPr>
              <a:t>Solution</a:t>
            </a:r>
            <a:r>
              <a:rPr lang="en-US" dirty="0">
                <a:sym typeface="Symbol"/>
              </a:rPr>
              <a:t>: </a:t>
            </a:r>
            <a:r>
              <a:rPr lang="en-US" i="1" dirty="0">
                <a:sym typeface="Symbol"/>
              </a:rPr>
              <a:t>x</a:t>
            </a:r>
            <a:r>
              <a:rPr lang="en-US" dirty="0">
                <a:sym typeface="Symbol"/>
              </a:rPr>
              <a:t> </a:t>
            </a:r>
            <a:r>
              <a:rPr lang="en-US" i="1" dirty="0">
                <a:sym typeface="Symbol"/>
              </a:rPr>
              <a:t>y</a:t>
            </a:r>
            <a:r>
              <a:rPr lang="en-US" dirty="0">
                <a:sym typeface="Symbol"/>
              </a:rPr>
              <a:t> </a:t>
            </a:r>
            <a:r>
              <a:rPr lang="en-US" i="1" dirty="0">
                <a:sym typeface="Symbol"/>
              </a:rPr>
              <a:t>L</a:t>
            </a:r>
            <a:r>
              <a:rPr lang="en-US" dirty="0">
                <a:sym typeface="Symbol"/>
              </a:rPr>
              <a:t>(</a:t>
            </a:r>
            <a:r>
              <a:rPr lang="en-US" i="1" dirty="0" err="1">
                <a:sym typeface="Symbol"/>
              </a:rPr>
              <a:t>x,y</a:t>
            </a:r>
            <a:r>
              <a:rPr lang="en-US" dirty="0">
                <a:sym typeface="Symbol"/>
              </a:rPr>
              <a:t>)</a:t>
            </a:r>
            <a:endParaRPr lang="en-US" dirty="0"/>
          </a:p>
          <a:p>
            <a:pPr marL="514350" indent="-514350">
              <a:buNone/>
            </a:pPr>
            <a:r>
              <a:rPr lang="en-US" b="1" dirty="0"/>
              <a:t>Example </a:t>
            </a:r>
            <a:r>
              <a:rPr lang="en-US" b="1" dirty="0">
                <a:latin typeface="Cambria Math" pitchFamily="18" charset="0"/>
                <a:ea typeface="Cambria Math" pitchFamily="18" charset="0"/>
              </a:rPr>
              <a:t>4</a:t>
            </a:r>
            <a:r>
              <a:rPr lang="en-US" dirty="0"/>
              <a:t>: “There is someone who is loved by everyone.”</a:t>
            </a:r>
          </a:p>
          <a:p>
            <a:pPr marL="514350" indent="-514350">
              <a:buNone/>
            </a:pPr>
            <a:r>
              <a:rPr lang="en-US" b="1" dirty="0">
                <a:sym typeface="Symbol"/>
              </a:rPr>
              <a:t>            Solution</a:t>
            </a:r>
            <a:r>
              <a:rPr lang="en-US" dirty="0">
                <a:sym typeface="Symbol"/>
              </a:rPr>
              <a:t>: </a:t>
            </a:r>
            <a:r>
              <a:rPr lang="en-US" i="1" dirty="0">
                <a:sym typeface="Symbol"/>
              </a:rPr>
              <a:t>y</a:t>
            </a:r>
            <a:r>
              <a:rPr lang="en-US" dirty="0">
                <a:sym typeface="Symbol"/>
              </a:rPr>
              <a:t> </a:t>
            </a:r>
            <a:r>
              <a:rPr lang="en-US" i="1" dirty="0">
                <a:sym typeface="Symbol"/>
              </a:rPr>
              <a:t>x</a:t>
            </a:r>
            <a:r>
              <a:rPr lang="en-US" dirty="0">
                <a:sym typeface="Symbol"/>
              </a:rPr>
              <a:t> </a:t>
            </a:r>
            <a:r>
              <a:rPr lang="en-US" i="1" dirty="0">
                <a:sym typeface="Symbol"/>
              </a:rPr>
              <a:t>L</a:t>
            </a:r>
            <a:r>
              <a:rPr lang="en-US" dirty="0">
                <a:sym typeface="Symbol"/>
              </a:rPr>
              <a:t>(</a:t>
            </a:r>
            <a:r>
              <a:rPr lang="en-US" i="1" dirty="0" err="1">
                <a:sym typeface="Symbol"/>
              </a:rPr>
              <a:t>x,y</a:t>
            </a:r>
            <a:r>
              <a:rPr lang="en-US" dirty="0">
                <a:sym typeface="Symbol"/>
              </a:rPr>
              <a:t>)</a:t>
            </a:r>
            <a:endParaRPr lang="en-US" dirty="0"/>
          </a:p>
          <a:p>
            <a:pPr marL="514350" indent="-514350">
              <a:buNone/>
            </a:pPr>
            <a:r>
              <a:rPr lang="en-US" b="1" dirty="0"/>
              <a:t>Example </a:t>
            </a:r>
            <a:r>
              <a:rPr lang="en-US" b="1" dirty="0">
                <a:latin typeface="Cambria Math" pitchFamily="18" charset="0"/>
                <a:ea typeface="Cambria Math" pitchFamily="18" charset="0"/>
              </a:rPr>
              <a:t>5</a:t>
            </a:r>
            <a:r>
              <a:rPr lang="en-US" dirty="0"/>
              <a:t>: “There is someone who loves someone.”</a:t>
            </a:r>
          </a:p>
          <a:p>
            <a:pPr marL="514350" indent="-514350">
              <a:buNone/>
            </a:pPr>
            <a:r>
              <a:rPr lang="en-US" b="1" dirty="0">
                <a:sym typeface="Symbol"/>
              </a:rPr>
              <a:t>            Solution</a:t>
            </a:r>
            <a:r>
              <a:rPr lang="en-US" dirty="0">
                <a:sym typeface="Symbol"/>
              </a:rPr>
              <a:t>: </a:t>
            </a:r>
            <a:r>
              <a:rPr lang="en-US" i="1" dirty="0">
                <a:sym typeface="Symbol"/>
              </a:rPr>
              <a:t>x</a:t>
            </a:r>
            <a:r>
              <a:rPr lang="en-US" dirty="0">
                <a:sym typeface="Symbol"/>
              </a:rPr>
              <a:t> </a:t>
            </a:r>
            <a:r>
              <a:rPr lang="en-US" i="1" dirty="0">
                <a:sym typeface="Symbol"/>
              </a:rPr>
              <a:t>y</a:t>
            </a:r>
            <a:r>
              <a:rPr lang="en-US" dirty="0">
                <a:sym typeface="Symbol"/>
              </a:rPr>
              <a:t> </a:t>
            </a:r>
            <a:r>
              <a:rPr lang="en-US" i="1" dirty="0">
                <a:sym typeface="Symbol"/>
              </a:rPr>
              <a:t>L</a:t>
            </a:r>
            <a:r>
              <a:rPr lang="en-US" dirty="0">
                <a:sym typeface="Symbol"/>
              </a:rPr>
              <a:t>(</a:t>
            </a:r>
            <a:r>
              <a:rPr lang="en-US" i="1" dirty="0" err="1">
                <a:sym typeface="Symbol"/>
              </a:rPr>
              <a:t>x,y</a:t>
            </a:r>
            <a:r>
              <a:rPr lang="en-US" dirty="0">
                <a:sym typeface="Symbol"/>
              </a:rPr>
              <a:t>)</a:t>
            </a:r>
            <a:endParaRPr lang="en-US" dirty="0"/>
          </a:p>
          <a:p>
            <a:pPr marL="514350" indent="-514350">
              <a:buNone/>
            </a:pPr>
            <a:r>
              <a:rPr lang="en-US" b="1" dirty="0"/>
              <a:t>Example </a:t>
            </a:r>
            <a:r>
              <a:rPr lang="en-US" b="1" dirty="0">
                <a:latin typeface="Cambria Math" pitchFamily="18" charset="0"/>
                <a:ea typeface="Cambria Math" pitchFamily="18" charset="0"/>
              </a:rPr>
              <a:t>6</a:t>
            </a:r>
            <a:r>
              <a:rPr lang="en-US" dirty="0"/>
              <a:t>: “Everyone loves himself”</a:t>
            </a:r>
          </a:p>
          <a:p>
            <a:pPr marL="514350" indent="-514350">
              <a:buNone/>
            </a:pPr>
            <a:r>
              <a:rPr lang="en-US" b="1" dirty="0">
                <a:sym typeface="Symbol"/>
              </a:rPr>
              <a:t>            Solution</a:t>
            </a:r>
            <a:r>
              <a:rPr lang="en-US" dirty="0">
                <a:sym typeface="Symbol"/>
              </a:rPr>
              <a:t>: </a:t>
            </a:r>
            <a:r>
              <a:rPr lang="en-US" i="1" dirty="0">
                <a:sym typeface="Symbol"/>
              </a:rPr>
              <a:t>x</a:t>
            </a:r>
            <a:r>
              <a:rPr lang="en-US" dirty="0">
                <a:sym typeface="Symbol"/>
              </a:rPr>
              <a:t> </a:t>
            </a:r>
            <a:r>
              <a:rPr lang="en-US" i="1" dirty="0">
                <a:sym typeface="Symbol"/>
              </a:rPr>
              <a:t>L</a:t>
            </a:r>
            <a:r>
              <a:rPr lang="en-US" dirty="0">
                <a:sym typeface="Symbol"/>
              </a:rPr>
              <a:t>(</a:t>
            </a:r>
            <a:r>
              <a:rPr lang="en-US" i="1" dirty="0" err="1">
                <a:sym typeface="Symbol"/>
              </a:rPr>
              <a:t>x</a:t>
            </a:r>
            <a:r>
              <a:rPr lang="en-US" dirty="0" err="1">
                <a:sym typeface="Symbol"/>
              </a:rPr>
              <a:t>,</a:t>
            </a:r>
            <a:r>
              <a:rPr lang="en-US" i="1" dirty="0" err="1">
                <a:sym typeface="Symbol"/>
              </a:rPr>
              <a:t>x</a:t>
            </a:r>
            <a:r>
              <a:rPr lang="en-US" dirty="0">
                <a:sym typeface="Symbol"/>
              </a:rPr>
              <a:t>)</a:t>
            </a:r>
            <a:endParaRPr lang="en-US" dirty="0"/>
          </a:p>
        </p:txBody>
      </p:sp>
      <p:sp>
        <p:nvSpPr>
          <p:cNvPr id="5" name="灯片编号占位符 4">
            <a:extLst>
              <a:ext uri="{FF2B5EF4-FFF2-40B4-BE49-F238E27FC236}">
                <a16:creationId xmlns:a16="http://schemas.microsoft.com/office/drawing/2014/main" id="{1166F7EF-FD3D-41EF-8EFA-35CC12A6B0B3}"/>
              </a:ext>
            </a:extLst>
          </p:cNvPr>
          <p:cNvSpPr>
            <a:spLocks noGrp="1"/>
          </p:cNvSpPr>
          <p:nvPr>
            <p:ph type="sldNum" sz="quarter" idx="12"/>
          </p:nvPr>
        </p:nvSpPr>
        <p:spPr/>
        <p:txBody>
          <a:bodyPr/>
          <a:lstStyle/>
          <a:p>
            <a:fld id="{9CA217EF-0505-4C33-BB20-8A8DF2039023}" type="slidenum">
              <a:rPr lang="en-US" smtClean="0"/>
              <a:pPr/>
              <a:t>150</a:t>
            </a:fld>
            <a:endParaRPr lang="en-US"/>
          </a:p>
        </p:txBody>
      </p:sp>
    </p:spTree>
    <p:extLst>
      <p:ext uri="{BB962C8B-B14F-4D97-AF65-F5344CB8AC3E}">
        <p14:creationId xmlns:p14="http://schemas.microsoft.com/office/powerpoint/2010/main" val="28199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Negating Nested Quantifiers</a:t>
            </a:r>
          </a:p>
        </p:txBody>
      </p:sp>
      <p:sp>
        <p:nvSpPr>
          <p:cNvPr id="3" name="Content Placeholder 2"/>
          <p:cNvSpPr>
            <a:spLocks noGrp="1"/>
          </p:cNvSpPr>
          <p:nvPr>
            <p:ph idx="1"/>
          </p:nvPr>
        </p:nvSpPr>
        <p:spPr/>
        <p:txBody>
          <a:bodyPr>
            <a:normAutofit fontScale="70000" lnSpcReduction="20000"/>
          </a:bodyPr>
          <a:lstStyle/>
          <a:p>
            <a:pPr>
              <a:buNone/>
            </a:pPr>
            <a:r>
              <a:rPr lang="en-US" b="1" dirty="0"/>
              <a:t>Example </a:t>
            </a:r>
            <a:r>
              <a:rPr lang="en-US" b="1" dirty="0">
                <a:latin typeface="Cambria Math" pitchFamily="18" charset="0"/>
                <a:ea typeface="Cambria Math" pitchFamily="18" charset="0"/>
              </a:rPr>
              <a:t>1</a:t>
            </a:r>
            <a:r>
              <a:rPr lang="en-US" dirty="0"/>
              <a:t>: Recall the logical expression developed three slides back:</a:t>
            </a:r>
          </a:p>
          <a:p>
            <a:pPr>
              <a:buNone/>
            </a:pPr>
            <a:r>
              <a:rPr lang="en-US" dirty="0"/>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w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a:t>
            </a:r>
            <a:endParaRPr lang="en-US" dirty="0"/>
          </a:p>
          <a:p>
            <a:pPr>
              <a:buNone/>
            </a:pPr>
            <a:r>
              <a:rPr lang="en-US" b="1" dirty="0"/>
              <a:t>   Part </a:t>
            </a:r>
            <a:r>
              <a:rPr lang="en-US" b="1" dirty="0">
                <a:latin typeface="Cambria Math" pitchFamily="18" charset="0"/>
                <a:ea typeface="Cambria Math" pitchFamily="18" charset="0"/>
              </a:rPr>
              <a:t>1</a:t>
            </a:r>
            <a:r>
              <a:rPr lang="en-US" dirty="0"/>
              <a:t>: Use quantifiers to express the statement that “There does not exist a woman who has taken a flight on every airline in the world.”</a:t>
            </a:r>
          </a:p>
          <a:p>
            <a:pPr>
              <a:buNone/>
            </a:pPr>
            <a:r>
              <a:rPr lang="en-US" dirty="0"/>
              <a:t>    </a:t>
            </a:r>
            <a:r>
              <a:rPr lang="en-US" b="1" dirty="0"/>
              <a:t>Solution</a:t>
            </a:r>
            <a:r>
              <a:rPr lang="en-US" dirty="0"/>
              <a:t>: </a:t>
            </a:r>
            <a:r>
              <a:rPr lang="en-US" dirty="0">
                <a:latin typeface="Cambria Math"/>
                <a:ea typeface="Cambria Math"/>
              </a:rPr>
              <a:t>¬</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w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a:t>
            </a:r>
          </a:p>
          <a:p>
            <a:pPr>
              <a:buNone/>
            </a:pPr>
            <a:r>
              <a:rPr lang="en-US" dirty="0"/>
              <a:t> </a:t>
            </a:r>
            <a:r>
              <a:rPr lang="en-US" b="1" dirty="0"/>
              <a:t>Part </a:t>
            </a:r>
            <a:r>
              <a:rPr lang="en-US" b="1" dirty="0">
                <a:latin typeface="Cambria Math" pitchFamily="18" charset="0"/>
                <a:ea typeface="Cambria Math" pitchFamily="18" charset="0"/>
              </a:rPr>
              <a:t>2</a:t>
            </a:r>
            <a:r>
              <a:rPr lang="en-US" dirty="0"/>
              <a:t>: Now use De Morgan’s Laws to move the negation as far inwards as possible.</a:t>
            </a:r>
          </a:p>
          <a:p>
            <a:pPr>
              <a:buNone/>
            </a:pPr>
            <a:r>
              <a:rPr lang="en-US" dirty="0"/>
              <a:t>     </a:t>
            </a:r>
            <a:r>
              <a:rPr lang="en-US" b="1" dirty="0"/>
              <a:t>Solution</a:t>
            </a:r>
            <a:r>
              <a:rPr lang="en-US" dirty="0"/>
              <a:t>:</a:t>
            </a:r>
          </a:p>
          <a:p>
            <a:pPr marL="514350" indent="-514350">
              <a:buFont typeface="+mj-lt"/>
              <a:buAutoNum type="arabicPeriod"/>
            </a:pPr>
            <a:r>
              <a:rPr lang="en-US" dirty="0"/>
              <a:t> </a:t>
            </a:r>
            <a:r>
              <a:rPr lang="en-US" dirty="0">
                <a:latin typeface="Cambria Math"/>
                <a:ea typeface="Cambria Math"/>
              </a:rPr>
              <a:t>¬</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w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a:t>
            </a:r>
          </a:p>
          <a:p>
            <a:pPr marL="514350" indent="-514350">
              <a:buFont typeface="+mj-lt"/>
              <a:buAutoNum type="arabicPeriod"/>
            </a:pP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w</a:t>
            </a:r>
            <a:r>
              <a:rPr lang="en-US" dirty="0">
                <a:latin typeface="Cambria Math"/>
                <a:ea typeface="Cambria Math"/>
              </a:rPr>
              <a:t> ¬</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by De Morgan’s for </a:t>
            </a:r>
          </a:p>
          <a:p>
            <a:pPr marL="514350" indent="-514350">
              <a:buFont typeface="+mj-lt"/>
              <a:buAutoNum type="arabicPeriod"/>
            </a:pP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w</a:t>
            </a:r>
            <a:r>
              <a:rPr lang="en-US" dirty="0">
                <a:latin typeface="Cambria Math"/>
                <a:ea typeface="Cambria Math"/>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a </a:t>
            </a:r>
            <a:r>
              <a:rPr lang="en-US" dirty="0">
                <a:latin typeface="Cambria Math"/>
                <a:ea typeface="Cambria Math"/>
              </a:rPr>
              <a:t>¬</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by De Morgan’s for </a:t>
            </a:r>
          </a:p>
          <a:p>
            <a:pPr marL="514350" indent="-514350">
              <a:buFont typeface="+mj-lt"/>
              <a:buAutoNum type="arabicPeriod"/>
            </a:pP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w</a:t>
            </a:r>
            <a:r>
              <a:rPr lang="en-US" dirty="0">
                <a:latin typeface="Cambria Math"/>
                <a:ea typeface="Cambria Math"/>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dirty="0">
                <a:latin typeface="Cambria Math"/>
                <a:ea typeface="Cambria Math"/>
              </a:rPr>
              <a:t>¬</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by De Morgan’s for </a:t>
            </a:r>
          </a:p>
          <a:p>
            <a:pPr marL="514350" indent="-514350">
              <a:buFont typeface="+mj-lt"/>
              <a:buAutoNum type="arabicPeriod"/>
            </a:pP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w</a:t>
            </a:r>
            <a:r>
              <a:rPr lang="en-US" dirty="0">
                <a:latin typeface="Cambria Math"/>
                <a:ea typeface="Cambria Math"/>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a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f</a:t>
            </a:r>
            <a:r>
              <a:rPr lang="en-US" dirty="0">
                <a:latin typeface="Cambria Math" pitchFamily="18" charset="0"/>
                <a:ea typeface="Cambria Math" pitchFamily="18" charset="0"/>
                <a:sym typeface="Symbol"/>
              </a:rPr>
              <a:t> (</a:t>
            </a:r>
            <a:r>
              <a:rPr lang="en-US" dirty="0">
                <a:latin typeface="Cambria Math"/>
                <a:ea typeface="Cambria Math"/>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w,f</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a:t>
            </a:r>
            <a:r>
              <a:rPr lang="en-US" dirty="0">
                <a:latin typeface="Cambria Math"/>
                <a:ea typeface="Cambria Math"/>
                <a:sym typeface="Symbol"/>
              </a:rPr>
              <a:t>∨</a:t>
            </a:r>
            <a:r>
              <a:rPr lang="en-US" dirty="0">
                <a:latin typeface="Cambria Math" pitchFamily="18" charset="0"/>
                <a:ea typeface="Cambria Math" pitchFamily="18" charset="0"/>
                <a:sym typeface="Symbol"/>
              </a:rPr>
              <a:t> </a:t>
            </a:r>
            <a:r>
              <a:rPr lang="en-US" dirty="0">
                <a:latin typeface="Cambria Math"/>
                <a:ea typeface="Cambria Math"/>
              </a:rPr>
              <a:t>¬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f,a</a:t>
            </a:r>
            <a:r>
              <a:rPr lang="en-US" dirty="0">
                <a:latin typeface="Cambria Math" pitchFamily="18" charset="0"/>
                <a:ea typeface="Cambria Math" pitchFamily="18" charset="0"/>
                <a:sym typeface="Symbol"/>
              </a:rPr>
              <a:t>))  by De Morgan’s for ∧</a:t>
            </a:r>
            <a:r>
              <a:rPr lang="en-US" dirty="0"/>
              <a:t>.</a:t>
            </a:r>
          </a:p>
          <a:p>
            <a:pPr marL="514350" indent="-514350">
              <a:buNone/>
            </a:pPr>
            <a:r>
              <a:rPr lang="en-US" b="1" dirty="0"/>
              <a:t>Part </a:t>
            </a:r>
            <a:r>
              <a:rPr lang="en-US" b="1" dirty="0">
                <a:latin typeface="Cambria Math" pitchFamily="18" charset="0"/>
                <a:ea typeface="Cambria Math" pitchFamily="18" charset="0"/>
              </a:rPr>
              <a:t>3</a:t>
            </a:r>
            <a:r>
              <a:rPr lang="en-US" dirty="0"/>
              <a:t>: Can you translate the result back into English?</a:t>
            </a:r>
          </a:p>
          <a:p>
            <a:pPr marL="514350" indent="-514350">
              <a:buNone/>
            </a:pPr>
            <a:r>
              <a:rPr lang="en-US" dirty="0"/>
              <a:t>       </a:t>
            </a:r>
            <a:r>
              <a:rPr lang="en-US" b="1" dirty="0"/>
              <a:t>Solution</a:t>
            </a:r>
            <a:r>
              <a:rPr lang="en-US" dirty="0"/>
              <a:t>:</a:t>
            </a:r>
          </a:p>
          <a:p>
            <a:pPr marL="514350" indent="-514350">
              <a:buNone/>
            </a:pPr>
            <a:r>
              <a:rPr lang="en-US" dirty="0"/>
              <a:t>        “For every woman there is an airline such that for all flights, this woman has not taken that flight or that flight is not on this airline”</a:t>
            </a:r>
          </a:p>
        </p:txBody>
      </p:sp>
      <p:sp>
        <p:nvSpPr>
          <p:cNvPr id="5" name="灯片编号占位符 4">
            <a:extLst>
              <a:ext uri="{FF2B5EF4-FFF2-40B4-BE49-F238E27FC236}">
                <a16:creationId xmlns:a16="http://schemas.microsoft.com/office/drawing/2014/main" id="{F7250A63-2964-4A13-8831-3204537648D7}"/>
              </a:ext>
            </a:extLst>
          </p:cNvPr>
          <p:cNvSpPr>
            <a:spLocks noGrp="1"/>
          </p:cNvSpPr>
          <p:nvPr>
            <p:ph type="sldNum" sz="quarter" idx="12"/>
          </p:nvPr>
        </p:nvSpPr>
        <p:spPr/>
        <p:txBody>
          <a:bodyPr/>
          <a:lstStyle/>
          <a:p>
            <a:fld id="{9CA217EF-0505-4C33-BB20-8A8DF2039023}" type="slidenum">
              <a:rPr lang="en-US" smtClean="0"/>
              <a:pPr/>
              <a:t>151</a:t>
            </a:fld>
            <a:endParaRPr lang="en-US"/>
          </a:p>
        </p:txBody>
      </p:sp>
    </p:spTree>
    <p:extLst>
      <p:ext uri="{BB962C8B-B14F-4D97-AF65-F5344CB8AC3E}">
        <p14:creationId xmlns:p14="http://schemas.microsoft.com/office/powerpoint/2010/main" val="83041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Return to Calculus  and Logic (</a:t>
            </a:r>
            <a:r>
              <a:rPr lang="en-US" i="1" dirty="0"/>
              <a:t>Opt</a:t>
            </a:r>
            <a:r>
              <a:rPr lang="en-US" dirty="0"/>
              <a:t>)</a:t>
            </a:r>
          </a:p>
        </p:txBody>
      </p:sp>
      <p:sp>
        <p:nvSpPr>
          <p:cNvPr id="3" name="Content Placeholder 2"/>
          <p:cNvSpPr>
            <a:spLocks noGrp="1"/>
          </p:cNvSpPr>
          <p:nvPr>
            <p:ph idx="1"/>
          </p:nvPr>
        </p:nvSpPr>
        <p:spPr/>
        <p:txBody>
          <a:bodyPr>
            <a:normAutofit fontScale="55000" lnSpcReduction="20000"/>
          </a:bodyPr>
          <a:lstStyle/>
          <a:p>
            <a:pPr>
              <a:buNone/>
            </a:pPr>
            <a:r>
              <a:rPr lang="en-US" b="1" dirty="0"/>
              <a:t>Example </a:t>
            </a:r>
            <a:r>
              <a:rPr lang="en-US" dirty="0"/>
              <a:t>: Recall the logical expression developed in the calculus example three slides back.</a:t>
            </a:r>
          </a:p>
          <a:p>
            <a:pPr>
              <a:buNone/>
            </a:pPr>
            <a:r>
              <a:rPr lang="en-US" dirty="0"/>
              <a:t>Use quantifiers and predicates to express that                               does not exist.</a:t>
            </a:r>
          </a:p>
          <a:p>
            <a:pPr>
              <a:buNone/>
            </a:pPr>
            <a:endParaRPr lang="en-US" dirty="0"/>
          </a:p>
          <a:p>
            <a:pPr marL="514350" indent="-514350">
              <a:buFont typeface="+mj-lt"/>
              <a:buAutoNum type="arabicPeriod"/>
            </a:pPr>
            <a:r>
              <a:rPr lang="en-US" dirty="0"/>
              <a:t>We need to say that for all real numbers </a:t>
            </a:r>
            <a:r>
              <a:rPr lang="en-US" i="1" dirty="0"/>
              <a:t>L</a:t>
            </a:r>
            <a:r>
              <a:rPr lang="en-US" dirty="0"/>
              <a:t>,  </a:t>
            </a:r>
          </a:p>
          <a:p>
            <a:pPr marL="514350" indent="-514350">
              <a:buFont typeface="+mj-lt"/>
              <a:buAutoNum type="arabicPeriod"/>
            </a:pPr>
            <a:endParaRPr lang="en-US" dirty="0"/>
          </a:p>
          <a:p>
            <a:pPr marL="514350" indent="-514350">
              <a:buFont typeface="+mj-lt"/>
              <a:buAutoNum type="arabicPeriod"/>
            </a:pPr>
            <a:r>
              <a:rPr lang="en-US" dirty="0"/>
              <a:t>The result from the previous example can be negated to yield:</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Now we can repeatedly apply the rules for negating quantified expressions: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a:buNone/>
            </a:pPr>
            <a:r>
              <a:rPr lang="en-US" dirty="0"/>
              <a:t>The last step uses the equivalence </a:t>
            </a:r>
            <a:r>
              <a:rPr lang="en-US" dirty="0">
                <a:latin typeface="Cambria Math"/>
                <a:ea typeface="Cambria Math"/>
              </a:rPr>
              <a:t>¬(</a:t>
            </a:r>
            <a:r>
              <a:rPr lang="en-US" i="1" dirty="0" err="1">
                <a:latin typeface="Cambria Math"/>
                <a:ea typeface="Cambria Math"/>
              </a:rPr>
              <a:t>p</a:t>
            </a:r>
            <a:r>
              <a:rPr lang="en-US" dirty="0" err="1">
                <a:latin typeface="Cambria Math"/>
                <a:ea typeface="Cambria Math"/>
              </a:rPr>
              <a:t>→</a:t>
            </a:r>
            <a:r>
              <a:rPr lang="en-US" i="1" dirty="0" err="1">
                <a:latin typeface="Cambria Math"/>
                <a:ea typeface="Cambria Math"/>
              </a:rPr>
              <a:t>q</a:t>
            </a:r>
            <a:r>
              <a:rPr lang="en-US" dirty="0">
                <a:latin typeface="Cambria Math"/>
                <a:ea typeface="Cambria Math"/>
              </a:rPr>
              <a:t>) ≡ </a:t>
            </a:r>
            <a:r>
              <a:rPr lang="en-US" i="1" dirty="0">
                <a:latin typeface="Cambria Math"/>
                <a:ea typeface="Cambria Math"/>
              </a:rPr>
              <a:t>p</a:t>
            </a:r>
            <a:r>
              <a:rPr lang="en-US" dirty="0">
                <a:latin typeface="Cambria Math"/>
                <a:ea typeface="Cambria Math"/>
              </a:rPr>
              <a:t>∧¬</a:t>
            </a:r>
            <a:r>
              <a:rPr lang="en-US" i="1" dirty="0">
                <a:latin typeface="Cambria Math"/>
                <a:ea typeface="Cambria Math"/>
              </a:rPr>
              <a:t>q</a:t>
            </a:r>
            <a:endParaRPr lang="en-US" i="1" dirty="0"/>
          </a:p>
          <a:p>
            <a:endParaRPr lang="en-US" dirty="0"/>
          </a:p>
          <a:p>
            <a:endParaRPr lang="en-US" dirty="0"/>
          </a:p>
          <a:p>
            <a:endParaRPr lang="en-US" dirty="0"/>
          </a:p>
        </p:txBody>
      </p:sp>
      <p:pic>
        <p:nvPicPr>
          <p:cNvPr id="12" name="Picture 11" descr="addin_tmp.png"/>
          <p:cNvPicPr>
            <a:picLocks noChangeAspect="1"/>
          </p:cNvPicPr>
          <p:nvPr>
            <p:custDataLst>
              <p:tags r:id="rId1"/>
            </p:custDataLst>
          </p:nvPr>
        </p:nvPicPr>
        <p:blipFill>
          <a:blip r:embed="rId10" cstate="print"/>
          <a:stretch>
            <a:fillRect/>
          </a:stretch>
        </p:blipFill>
        <p:spPr>
          <a:xfrm>
            <a:off x="5791201" y="2209801"/>
            <a:ext cx="991553" cy="191453"/>
          </a:xfrm>
          <a:prstGeom prst="rect">
            <a:avLst/>
          </a:prstGeom>
        </p:spPr>
      </p:pic>
      <p:pic>
        <p:nvPicPr>
          <p:cNvPr id="17" name="Picture 16" descr="addin_tmp.png"/>
          <p:cNvPicPr>
            <a:picLocks noChangeAspect="1"/>
          </p:cNvPicPr>
          <p:nvPr>
            <p:custDataLst>
              <p:tags r:id="rId2"/>
            </p:custDataLst>
          </p:nvPr>
        </p:nvPicPr>
        <p:blipFill>
          <a:blip r:embed="rId11" cstate="print"/>
          <a:stretch>
            <a:fillRect/>
          </a:stretch>
        </p:blipFill>
        <p:spPr>
          <a:xfrm>
            <a:off x="3200401" y="3276600"/>
            <a:ext cx="4932045" cy="255270"/>
          </a:xfrm>
          <a:prstGeom prst="rect">
            <a:avLst/>
          </a:prstGeom>
        </p:spPr>
      </p:pic>
      <p:pic>
        <p:nvPicPr>
          <p:cNvPr id="13" name="Picture 12" descr="addin_tmp.png"/>
          <p:cNvPicPr>
            <a:picLocks noChangeAspect="1"/>
          </p:cNvPicPr>
          <p:nvPr>
            <p:custDataLst>
              <p:tags r:id="rId3"/>
            </p:custDataLst>
          </p:nvPr>
        </p:nvPicPr>
        <p:blipFill>
          <a:blip r:embed="rId12" cstate="print"/>
          <a:stretch>
            <a:fillRect/>
          </a:stretch>
        </p:blipFill>
        <p:spPr>
          <a:xfrm>
            <a:off x="5943600" y="2590801"/>
            <a:ext cx="1385888" cy="191453"/>
          </a:xfrm>
          <a:prstGeom prst="rect">
            <a:avLst/>
          </a:prstGeom>
        </p:spPr>
      </p:pic>
      <p:pic>
        <p:nvPicPr>
          <p:cNvPr id="18" name="Picture 17" descr="addin_tmp.png"/>
          <p:cNvPicPr>
            <a:picLocks noChangeAspect="1"/>
          </p:cNvPicPr>
          <p:nvPr>
            <p:custDataLst>
              <p:tags r:id="rId4"/>
            </p:custDataLst>
          </p:nvPr>
        </p:nvPicPr>
        <p:blipFill>
          <a:blip r:embed="rId13" cstate="print"/>
          <a:stretch>
            <a:fillRect/>
          </a:stretch>
        </p:blipFill>
        <p:spPr>
          <a:xfrm>
            <a:off x="2514600" y="4038600"/>
            <a:ext cx="5002530" cy="255270"/>
          </a:xfrm>
          <a:prstGeom prst="rect">
            <a:avLst/>
          </a:prstGeom>
        </p:spPr>
      </p:pic>
      <p:pic>
        <p:nvPicPr>
          <p:cNvPr id="19" name="Picture 18" descr="addin_tmp.png"/>
          <p:cNvPicPr>
            <a:picLocks noChangeAspect="1"/>
          </p:cNvPicPr>
          <p:nvPr>
            <p:custDataLst>
              <p:tags r:id="rId5"/>
            </p:custDataLst>
          </p:nvPr>
        </p:nvPicPr>
        <p:blipFill>
          <a:blip r:embed="rId14" cstate="print"/>
          <a:stretch>
            <a:fillRect/>
          </a:stretch>
        </p:blipFill>
        <p:spPr>
          <a:xfrm>
            <a:off x="3505200" y="4419600"/>
            <a:ext cx="5269230" cy="255270"/>
          </a:xfrm>
          <a:prstGeom prst="rect">
            <a:avLst/>
          </a:prstGeom>
        </p:spPr>
      </p:pic>
      <p:pic>
        <p:nvPicPr>
          <p:cNvPr id="20" name="Picture 19" descr="addin_tmp.png"/>
          <p:cNvPicPr>
            <a:picLocks noChangeAspect="1"/>
          </p:cNvPicPr>
          <p:nvPr>
            <p:custDataLst>
              <p:tags r:id="rId6"/>
            </p:custDataLst>
          </p:nvPr>
        </p:nvPicPr>
        <p:blipFill>
          <a:blip r:embed="rId15" cstate="print"/>
          <a:stretch>
            <a:fillRect/>
          </a:stretch>
        </p:blipFill>
        <p:spPr>
          <a:xfrm>
            <a:off x="3505201" y="4724400"/>
            <a:ext cx="5339715" cy="255270"/>
          </a:xfrm>
          <a:prstGeom prst="rect">
            <a:avLst/>
          </a:prstGeom>
        </p:spPr>
      </p:pic>
      <p:pic>
        <p:nvPicPr>
          <p:cNvPr id="21" name="Picture 20" descr="addin_tmp.png"/>
          <p:cNvPicPr>
            <a:picLocks noChangeAspect="1"/>
          </p:cNvPicPr>
          <p:nvPr>
            <p:custDataLst>
              <p:tags r:id="rId7"/>
            </p:custDataLst>
          </p:nvPr>
        </p:nvPicPr>
        <p:blipFill>
          <a:blip r:embed="rId16" cstate="print"/>
          <a:stretch>
            <a:fillRect/>
          </a:stretch>
        </p:blipFill>
        <p:spPr>
          <a:xfrm>
            <a:off x="3505201" y="5029200"/>
            <a:ext cx="5339715" cy="255270"/>
          </a:xfrm>
          <a:prstGeom prst="rect">
            <a:avLst/>
          </a:prstGeom>
        </p:spPr>
      </p:pic>
      <p:pic>
        <p:nvPicPr>
          <p:cNvPr id="22" name="Picture 21" descr="addin_tmp.png"/>
          <p:cNvPicPr>
            <a:picLocks noChangeAspect="1"/>
          </p:cNvPicPr>
          <p:nvPr>
            <p:custDataLst>
              <p:tags r:id="rId8"/>
            </p:custDataLst>
          </p:nvPr>
        </p:nvPicPr>
        <p:blipFill>
          <a:blip r:embed="rId17" cstate="print"/>
          <a:stretch>
            <a:fillRect/>
          </a:stretch>
        </p:blipFill>
        <p:spPr>
          <a:xfrm>
            <a:off x="3505200" y="5410200"/>
            <a:ext cx="5326380" cy="255270"/>
          </a:xfrm>
          <a:prstGeom prst="rect">
            <a:avLst/>
          </a:prstGeom>
        </p:spPr>
      </p:pic>
      <p:sp>
        <p:nvSpPr>
          <p:cNvPr id="5" name="灯片编号占位符 4">
            <a:extLst>
              <a:ext uri="{FF2B5EF4-FFF2-40B4-BE49-F238E27FC236}">
                <a16:creationId xmlns:a16="http://schemas.microsoft.com/office/drawing/2014/main" id="{BE42512B-FE0D-4B44-9275-70019CE11BD9}"/>
              </a:ext>
            </a:extLst>
          </p:cNvPr>
          <p:cNvSpPr>
            <a:spLocks noGrp="1"/>
          </p:cNvSpPr>
          <p:nvPr>
            <p:ph type="sldNum" sz="quarter" idx="12"/>
          </p:nvPr>
        </p:nvSpPr>
        <p:spPr/>
        <p:txBody>
          <a:bodyPr/>
          <a:lstStyle/>
          <a:p>
            <a:fld id="{9CA217EF-0505-4C33-BB20-8A8DF2039023}" type="slidenum">
              <a:rPr lang="en-US" smtClean="0"/>
              <a:pPr/>
              <a:t>152</a:t>
            </a:fld>
            <a:endParaRPr lang="en-US"/>
          </a:p>
        </p:txBody>
      </p:sp>
    </p:spTree>
    <p:extLst>
      <p:ext uri="{BB962C8B-B14F-4D97-AF65-F5344CB8AC3E}">
        <p14:creationId xmlns:p14="http://schemas.microsoft.com/office/powerpoint/2010/main" val="31412173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Calculus in Predicate Logic   (</a:t>
            </a:r>
            <a:r>
              <a:rPr lang="en-US" i="1" dirty="0"/>
              <a:t>optional</a:t>
            </a:r>
            <a:r>
              <a:rPr lang="en-US" dirty="0"/>
              <a:t>)</a:t>
            </a:r>
          </a:p>
        </p:txBody>
      </p:sp>
      <p:sp>
        <p:nvSpPr>
          <p:cNvPr id="3" name="Content Placeholder 2"/>
          <p:cNvSpPr>
            <a:spLocks noGrp="1"/>
          </p:cNvSpPr>
          <p:nvPr>
            <p:ph idx="1"/>
          </p:nvPr>
        </p:nvSpPr>
        <p:spPr/>
        <p:txBody>
          <a:bodyPr>
            <a:normAutofit/>
          </a:bodyPr>
          <a:lstStyle/>
          <a:p>
            <a:pPr marL="514350" indent="-514350">
              <a:buFont typeface="+mj-lt"/>
              <a:buAutoNum type="arabicPeriod" startAt="4"/>
            </a:pPr>
            <a:r>
              <a:rPr lang="en-US" dirty="0"/>
              <a:t>Therefore, to say that                  does not exist means that for all real numbers </a:t>
            </a:r>
            <a:r>
              <a:rPr lang="en-US" i="1" dirty="0"/>
              <a:t>L</a:t>
            </a:r>
            <a:r>
              <a:rPr lang="en-US" dirty="0"/>
              <a:t>,                           can be expressed as:</a:t>
            </a:r>
          </a:p>
          <a:p>
            <a:pPr marL="514350" indent="-514350">
              <a:buNone/>
            </a:pPr>
            <a:endParaRPr lang="en-US" dirty="0"/>
          </a:p>
          <a:p>
            <a:pPr marL="514350" indent="-514350">
              <a:buNone/>
            </a:pPr>
            <a:r>
              <a:rPr lang="en-US" dirty="0"/>
              <a:t>      Remember that </a:t>
            </a:r>
            <a:r>
              <a:rPr lang="el-GR" dirty="0">
                <a:latin typeface="Cambria Math"/>
                <a:ea typeface="Cambria Math"/>
              </a:rPr>
              <a:t>ε</a:t>
            </a:r>
            <a:r>
              <a:rPr lang="en-US" dirty="0">
                <a:latin typeface="Cambria Math"/>
                <a:ea typeface="Cambria Math"/>
              </a:rPr>
              <a:t> and </a:t>
            </a:r>
            <a:r>
              <a:rPr lang="el-GR" dirty="0">
                <a:latin typeface="Cambria Math"/>
                <a:ea typeface="Cambria Math"/>
              </a:rPr>
              <a:t>δ</a:t>
            </a:r>
            <a:r>
              <a:rPr lang="en-US" dirty="0">
                <a:latin typeface="Cambria Math"/>
                <a:ea typeface="Cambria Math"/>
              </a:rPr>
              <a:t> range over all positive real numbers and </a:t>
            </a:r>
            <a:r>
              <a:rPr lang="en-US" i="1" dirty="0">
                <a:ea typeface="Cambria Math"/>
              </a:rPr>
              <a:t>x</a:t>
            </a:r>
            <a:r>
              <a:rPr lang="en-US" dirty="0">
                <a:latin typeface="Cambria Math"/>
                <a:ea typeface="Cambria Math"/>
              </a:rPr>
              <a:t> over all real numbers.</a:t>
            </a:r>
            <a:endParaRPr lang="en-US" dirty="0"/>
          </a:p>
          <a:p>
            <a:pPr marL="514350" indent="-514350">
              <a:buFont typeface="+mj-lt"/>
              <a:buAutoNum type="arabicPeriod" startAt="5"/>
            </a:pPr>
            <a:r>
              <a:rPr lang="en-US" dirty="0"/>
              <a:t>Translating back into English we have, for every real number L, there is a real number  </a:t>
            </a:r>
            <a:r>
              <a:rPr lang="el-GR" dirty="0">
                <a:latin typeface="Cambria Math"/>
                <a:ea typeface="Cambria Math"/>
              </a:rPr>
              <a:t>ε</a:t>
            </a:r>
            <a:r>
              <a:rPr lang="en-US" dirty="0">
                <a:latin typeface="Cambria Math"/>
                <a:ea typeface="Cambria Math"/>
              </a:rPr>
              <a:t> &gt; 0, such that for every  real number  </a:t>
            </a:r>
            <a:r>
              <a:rPr lang="el-GR" dirty="0">
                <a:latin typeface="Cambria Math"/>
                <a:ea typeface="Cambria Math"/>
              </a:rPr>
              <a:t>δ</a:t>
            </a:r>
            <a:r>
              <a:rPr lang="en-US" dirty="0">
                <a:latin typeface="Cambria Math"/>
                <a:ea typeface="Cambria Math"/>
              </a:rPr>
              <a:t> &gt; 0, there exists a real number </a:t>
            </a:r>
            <a:r>
              <a:rPr lang="en-US" i="1" dirty="0">
                <a:ea typeface="Cambria Math"/>
              </a:rPr>
              <a:t>x </a:t>
            </a:r>
            <a:r>
              <a:rPr lang="en-US" dirty="0">
                <a:latin typeface="Cambria Math"/>
                <a:ea typeface="Cambria Math"/>
              </a:rPr>
              <a:t> such that 0 &lt; | </a:t>
            </a:r>
            <a:r>
              <a:rPr lang="en-US" i="1" dirty="0">
                <a:latin typeface="Cambria Math"/>
                <a:ea typeface="Cambria Math"/>
              </a:rPr>
              <a:t>x – a </a:t>
            </a:r>
            <a:r>
              <a:rPr lang="en-US" dirty="0">
                <a:latin typeface="Cambria Math"/>
                <a:ea typeface="Cambria Math"/>
              </a:rPr>
              <a:t>| &lt; </a:t>
            </a:r>
            <a:r>
              <a:rPr lang="el-GR" i="1" dirty="0">
                <a:latin typeface="Cambria Math"/>
                <a:ea typeface="Cambria Math"/>
              </a:rPr>
              <a:t>δ</a:t>
            </a:r>
            <a:r>
              <a:rPr lang="en-US" dirty="0">
                <a:latin typeface="Cambria Math"/>
                <a:ea typeface="Cambria Math"/>
              </a:rPr>
              <a:t>  and |</a:t>
            </a:r>
            <a:r>
              <a:rPr lang="en-US" i="1" dirty="0">
                <a:latin typeface="Cambria Math"/>
                <a:ea typeface="Cambria Math"/>
              </a:rPr>
              <a:t>f(x) – L </a:t>
            </a:r>
            <a:r>
              <a:rPr lang="en-US" dirty="0">
                <a:latin typeface="Cambria Math"/>
                <a:ea typeface="Cambria Math"/>
              </a:rPr>
              <a:t>| </a:t>
            </a:r>
            <a:r>
              <a:rPr lang="en-US" i="1" dirty="0">
                <a:latin typeface="Cambria Math"/>
                <a:ea typeface="Cambria Math"/>
              </a:rPr>
              <a:t>≥ </a:t>
            </a:r>
            <a:r>
              <a:rPr lang="el-GR" i="1" dirty="0">
                <a:latin typeface="Cambria Math"/>
                <a:ea typeface="Cambria Math"/>
              </a:rPr>
              <a:t>ε</a:t>
            </a:r>
            <a:r>
              <a:rPr lang="en-US" i="1" dirty="0">
                <a:latin typeface="Cambria Math"/>
                <a:ea typeface="Cambria Math"/>
              </a:rPr>
              <a:t>    </a:t>
            </a:r>
            <a:r>
              <a:rPr lang="en-US" dirty="0">
                <a:latin typeface="Cambria Math"/>
                <a:ea typeface="Cambria Math"/>
              </a:rPr>
              <a:t>.</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5638800" y="2057400"/>
            <a:ext cx="1322070" cy="255270"/>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6553200" y="2514600"/>
            <a:ext cx="1847850" cy="255270"/>
          </a:xfrm>
          <a:prstGeom prst="rect">
            <a:avLst/>
          </a:prstGeom>
        </p:spPr>
      </p:pic>
      <p:pic>
        <p:nvPicPr>
          <p:cNvPr id="9" name="Picture 8" descr="addin_tmp.png"/>
          <p:cNvPicPr>
            <a:picLocks noChangeAspect="1"/>
          </p:cNvPicPr>
          <p:nvPr>
            <p:custDataLst>
              <p:tags r:id="rId3"/>
            </p:custDataLst>
          </p:nvPr>
        </p:nvPicPr>
        <p:blipFill>
          <a:blip r:embed="rId7" cstate="print"/>
          <a:stretch>
            <a:fillRect/>
          </a:stretch>
        </p:blipFill>
        <p:spPr>
          <a:xfrm>
            <a:off x="2971801" y="3276600"/>
            <a:ext cx="5385435" cy="255270"/>
          </a:xfrm>
          <a:prstGeom prst="rect">
            <a:avLst/>
          </a:prstGeom>
        </p:spPr>
      </p:pic>
      <p:sp>
        <p:nvSpPr>
          <p:cNvPr id="7" name="灯片编号占位符 6">
            <a:extLst>
              <a:ext uri="{FF2B5EF4-FFF2-40B4-BE49-F238E27FC236}">
                <a16:creationId xmlns:a16="http://schemas.microsoft.com/office/drawing/2014/main" id="{2C07DBFE-69F3-4C0C-A93A-8F33DC784695}"/>
              </a:ext>
            </a:extLst>
          </p:cNvPr>
          <p:cNvSpPr>
            <a:spLocks noGrp="1"/>
          </p:cNvSpPr>
          <p:nvPr>
            <p:ph type="sldNum" sz="quarter" idx="12"/>
          </p:nvPr>
        </p:nvSpPr>
        <p:spPr/>
        <p:txBody>
          <a:bodyPr/>
          <a:lstStyle/>
          <a:p>
            <a:fld id="{9CA217EF-0505-4C33-BB20-8A8DF2039023}" type="slidenum">
              <a:rPr lang="en-US" smtClean="0"/>
              <a:pPr/>
              <a:t>153</a:t>
            </a:fld>
            <a:endParaRPr lang="en-US"/>
          </a:p>
        </p:txBody>
      </p:sp>
    </p:spTree>
    <p:extLst>
      <p:ext uri="{BB962C8B-B14F-4D97-AF65-F5344CB8AC3E}">
        <p14:creationId xmlns:p14="http://schemas.microsoft.com/office/powerpoint/2010/main" val="33635413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a:t>
            </a:r>
            <a:r>
              <a:rPr lang="en-US"/>
              <a:t>Questions about </a:t>
            </a:r>
            <a:r>
              <a:rPr lang="en-US" dirty="0"/>
              <a:t>Quantifiers (</a:t>
            </a:r>
            <a:r>
              <a:rPr lang="en-US" i="1" dirty="0"/>
              <a:t>optional</a:t>
            </a:r>
            <a:r>
              <a:rPr lang="en-US" dirty="0"/>
              <a:t>)</a:t>
            </a:r>
          </a:p>
        </p:txBody>
      </p:sp>
      <p:sp>
        <p:nvSpPr>
          <p:cNvPr id="3" name="Content Placeholder 2"/>
          <p:cNvSpPr>
            <a:spLocks noGrp="1"/>
          </p:cNvSpPr>
          <p:nvPr>
            <p:ph idx="1"/>
          </p:nvPr>
        </p:nvSpPr>
        <p:spPr/>
        <p:txBody>
          <a:bodyPr>
            <a:normAutofit fontScale="70000" lnSpcReduction="20000"/>
          </a:bodyPr>
          <a:lstStyle/>
          <a:p>
            <a:r>
              <a:rPr lang="en-US" dirty="0"/>
              <a:t>Can you switch the order of quantifiers? </a:t>
            </a:r>
          </a:p>
          <a:p>
            <a:pPr lvl="1"/>
            <a:r>
              <a:rPr lang="en-US" dirty="0"/>
              <a:t> Is this a valid equivalence?</a:t>
            </a:r>
          </a:p>
          <a:p>
            <a:pPr lvl="1">
              <a:buNone/>
            </a:pPr>
            <a:r>
              <a:rPr lang="en-US" dirty="0"/>
              <a:t>         </a:t>
            </a: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r>
              <a:rPr lang="en-US" dirty="0"/>
              <a:t>Is this a valid equivalence?</a:t>
            </a:r>
          </a:p>
          <a:p>
            <a:pPr lvl="1">
              <a:buNone/>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r>
              <a:rPr lang="en-US" dirty="0"/>
              <a:t>Can you distribute quantifiers over logical connectives? </a:t>
            </a:r>
          </a:p>
          <a:p>
            <a:pPr lvl="1"/>
            <a:r>
              <a:rPr lang="en-US" dirty="0"/>
              <a:t>Is this a valid equivalence?</a:t>
            </a:r>
          </a:p>
          <a:p>
            <a:pPr lvl="1">
              <a:buNone/>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r>
              <a:rPr lang="en-US" dirty="0"/>
              <a:t>Is this a valid equivalence?</a:t>
            </a:r>
          </a:p>
          <a:p>
            <a:pPr lvl="1">
              <a:buNone/>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None/>
            </a:pPr>
            <a:endParaRPr lang="en-US" dirty="0"/>
          </a:p>
          <a:p>
            <a:pPr lvl="1">
              <a:buNone/>
            </a:pPr>
            <a:endParaRPr lang="en-US" dirty="0"/>
          </a:p>
        </p:txBody>
      </p:sp>
      <p:pic>
        <p:nvPicPr>
          <p:cNvPr id="17" name="Picture 16" descr="addin_tmp.png"/>
          <p:cNvPicPr>
            <a:picLocks noChangeAspect="1"/>
          </p:cNvPicPr>
          <p:nvPr>
            <p:custDataLst>
              <p:tags r:id="rId1"/>
            </p:custDataLst>
          </p:nvPr>
        </p:nvPicPr>
        <p:blipFill>
          <a:blip r:embed="rId6" cstate="print"/>
          <a:stretch>
            <a:fillRect/>
          </a:stretch>
        </p:blipFill>
        <p:spPr>
          <a:xfrm>
            <a:off x="6019800" y="2209800"/>
            <a:ext cx="3002280" cy="255270"/>
          </a:xfrm>
          <a:prstGeom prst="rect">
            <a:avLst/>
          </a:prstGeom>
        </p:spPr>
      </p:pic>
      <p:pic>
        <p:nvPicPr>
          <p:cNvPr id="18" name="Picture 17" descr="addin_tmp.png"/>
          <p:cNvPicPr>
            <a:picLocks noChangeAspect="1"/>
          </p:cNvPicPr>
          <p:nvPr>
            <p:custDataLst>
              <p:tags r:id="rId2"/>
            </p:custDataLst>
          </p:nvPr>
        </p:nvPicPr>
        <p:blipFill>
          <a:blip r:embed="rId7" cstate="print"/>
          <a:stretch>
            <a:fillRect/>
          </a:stretch>
        </p:blipFill>
        <p:spPr>
          <a:xfrm>
            <a:off x="5715000" y="2971800"/>
            <a:ext cx="3002280" cy="255270"/>
          </a:xfrm>
          <a:prstGeom prst="rect">
            <a:avLst/>
          </a:prstGeom>
        </p:spPr>
      </p:pic>
      <p:pic>
        <p:nvPicPr>
          <p:cNvPr id="15" name="Picture 14" descr="addin_tmp.png"/>
          <p:cNvPicPr>
            <a:picLocks noChangeAspect="1"/>
          </p:cNvPicPr>
          <p:nvPr>
            <p:custDataLst>
              <p:tags r:id="rId3"/>
            </p:custDataLst>
          </p:nvPr>
        </p:nvPicPr>
        <p:blipFill>
          <a:blip r:embed="rId8" cstate="print"/>
          <a:stretch>
            <a:fillRect/>
          </a:stretch>
        </p:blipFill>
        <p:spPr>
          <a:xfrm>
            <a:off x="5715000" y="4191000"/>
            <a:ext cx="4091940" cy="255270"/>
          </a:xfrm>
          <a:prstGeom prst="rect">
            <a:avLst/>
          </a:prstGeom>
        </p:spPr>
      </p:pic>
      <p:pic>
        <p:nvPicPr>
          <p:cNvPr id="19" name="Picture 18" descr="addin_tmp.png"/>
          <p:cNvPicPr>
            <a:picLocks noChangeAspect="1"/>
          </p:cNvPicPr>
          <p:nvPr>
            <p:custDataLst>
              <p:tags r:id="rId4"/>
            </p:custDataLst>
          </p:nvPr>
        </p:nvPicPr>
        <p:blipFill>
          <a:blip r:embed="rId9" cstate="print"/>
          <a:stretch>
            <a:fillRect/>
          </a:stretch>
        </p:blipFill>
        <p:spPr>
          <a:xfrm>
            <a:off x="5486400" y="4876800"/>
            <a:ext cx="4316730" cy="255270"/>
          </a:xfrm>
          <a:prstGeom prst="rect">
            <a:avLst/>
          </a:prstGeom>
        </p:spPr>
      </p:pic>
      <p:sp>
        <p:nvSpPr>
          <p:cNvPr id="5" name="灯片编号占位符 4">
            <a:extLst>
              <a:ext uri="{FF2B5EF4-FFF2-40B4-BE49-F238E27FC236}">
                <a16:creationId xmlns:a16="http://schemas.microsoft.com/office/drawing/2014/main" id="{D3AFA68C-35DD-4B16-A91D-39694313C8B6}"/>
              </a:ext>
            </a:extLst>
          </p:cNvPr>
          <p:cNvSpPr>
            <a:spLocks noGrp="1"/>
          </p:cNvSpPr>
          <p:nvPr>
            <p:ph type="sldNum" sz="quarter" idx="12"/>
          </p:nvPr>
        </p:nvSpPr>
        <p:spPr/>
        <p:txBody>
          <a:bodyPr/>
          <a:lstStyle/>
          <a:p>
            <a:fld id="{9CA217EF-0505-4C33-BB20-8A8DF2039023}" type="slidenum">
              <a:rPr lang="en-US" smtClean="0"/>
              <a:pPr/>
              <a:t>154</a:t>
            </a:fld>
            <a:endParaRPr lang="en-US"/>
          </a:p>
        </p:txBody>
      </p:sp>
    </p:spTree>
    <p:extLst>
      <p:ext uri="{BB962C8B-B14F-4D97-AF65-F5344CB8AC3E}">
        <p14:creationId xmlns:p14="http://schemas.microsoft.com/office/powerpoint/2010/main" val="37254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7</a:t>
            </a:r>
            <a:r>
              <a:rPr lang="en-US" altLang="zh-CN" baseline="30000" dirty="0">
                <a:ea typeface="宋体" pitchFamily="2" charset="-122"/>
              </a:rPr>
              <a:t>th</a:t>
            </a:r>
            <a:r>
              <a:rPr lang="en-US" altLang="zh-CN" dirty="0">
                <a:ea typeface="宋体" pitchFamily="2" charset="-122"/>
              </a:rPr>
              <a:t> edition</a:t>
            </a:r>
          </a:p>
          <a:p>
            <a:endParaRPr lang="en-US" altLang="zh-CN" dirty="0">
              <a:ea typeface="宋体" pitchFamily="2" charset="-122"/>
            </a:endParaRPr>
          </a:p>
          <a:p>
            <a:r>
              <a:rPr lang="en-US" altLang="zh-CN" dirty="0">
                <a:ea typeface="宋体" pitchFamily="2" charset="-122"/>
              </a:rPr>
              <a:t>P64-68   9,37</a:t>
            </a:r>
            <a:endParaRPr lang="zh-CN" altLang="en-US" dirty="0"/>
          </a:p>
        </p:txBody>
      </p:sp>
      <p:sp>
        <p:nvSpPr>
          <p:cNvPr id="5" name="灯片编号占位符 4">
            <a:extLst>
              <a:ext uri="{FF2B5EF4-FFF2-40B4-BE49-F238E27FC236}">
                <a16:creationId xmlns:a16="http://schemas.microsoft.com/office/drawing/2014/main" id="{29B58D98-3B94-4EE4-9687-4BE1CE03E462}"/>
              </a:ext>
            </a:extLst>
          </p:cNvPr>
          <p:cNvSpPr>
            <a:spLocks noGrp="1"/>
          </p:cNvSpPr>
          <p:nvPr>
            <p:ph type="sldNum" sz="quarter" idx="12"/>
          </p:nvPr>
        </p:nvSpPr>
        <p:spPr/>
        <p:txBody>
          <a:bodyPr/>
          <a:lstStyle/>
          <a:p>
            <a:fld id="{9CA217EF-0505-4C33-BB20-8A8DF2039023}" type="slidenum">
              <a:rPr lang="en-US" smtClean="0"/>
              <a:pPr/>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Rules of Inference</a:t>
            </a:r>
          </a:p>
        </p:txBody>
      </p:sp>
      <p:sp>
        <p:nvSpPr>
          <p:cNvPr id="3" name="Subtitle 2"/>
          <p:cNvSpPr>
            <a:spLocks noGrp="1"/>
          </p:cNvSpPr>
          <p:nvPr>
            <p:ph type="subTitle" idx="1"/>
          </p:nvPr>
        </p:nvSpPr>
        <p:spPr/>
        <p:txBody>
          <a:bodyPr/>
          <a:lstStyle/>
          <a:p>
            <a:r>
              <a:rPr lang="en-US"/>
              <a:t>Section 1.6</a:t>
            </a:r>
            <a:endParaRPr lang="en-US" dirty="0"/>
          </a:p>
        </p:txBody>
      </p:sp>
      <p:sp>
        <p:nvSpPr>
          <p:cNvPr id="5" name="灯片编号占位符 4">
            <a:extLst>
              <a:ext uri="{FF2B5EF4-FFF2-40B4-BE49-F238E27FC236}">
                <a16:creationId xmlns:a16="http://schemas.microsoft.com/office/drawing/2014/main" id="{D8D29964-F0E1-4760-817F-8213850FF714}"/>
              </a:ext>
            </a:extLst>
          </p:cNvPr>
          <p:cNvSpPr>
            <a:spLocks noGrp="1"/>
          </p:cNvSpPr>
          <p:nvPr>
            <p:ph type="sldNum" sz="quarter" idx="12"/>
          </p:nvPr>
        </p:nvSpPr>
        <p:spPr/>
        <p:txBody>
          <a:bodyPr/>
          <a:lstStyle/>
          <a:p>
            <a:r>
              <a:rPr lang="en-US"/>
              <a:t>111</a:t>
            </a:r>
            <a:endParaRPr lang="en-US" dirty="0"/>
          </a:p>
        </p:txBody>
      </p:sp>
    </p:spTree>
    <p:extLst>
      <p:ext uri="{BB962C8B-B14F-4D97-AF65-F5344CB8AC3E}">
        <p14:creationId xmlns:p14="http://schemas.microsoft.com/office/powerpoint/2010/main" val="1446241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Valid Arguments</a:t>
            </a:r>
          </a:p>
          <a:p>
            <a:r>
              <a:rPr lang="en-US" dirty="0"/>
              <a:t>Inference Rules for Propositional Logic</a:t>
            </a:r>
          </a:p>
          <a:p>
            <a:r>
              <a:rPr lang="en-US" dirty="0"/>
              <a:t>Using Rules of Inference to Build Arguments</a:t>
            </a:r>
          </a:p>
          <a:p>
            <a:r>
              <a:rPr lang="en-US" dirty="0"/>
              <a:t>Rules of Inference for Quantified Statements</a:t>
            </a:r>
          </a:p>
          <a:p>
            <a:r>
              <a:rPr lang="en-US" dirty="0"/>
              <a:t>Building Arguments for Quantified Statements</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BDD4A2F4-BBB4-49A3-81E6-0D225A83FB53}"/>
              </a:ext>
            </a:extLst>
          </p:cNvPr>
          <p:cNvSpPr>
            <a:spLocks noGrp="1"/>
          </p:cNvSpPr>
          <p:nvPr>
            <p:ph type="sldNum" sz="quarter" idx="12"/>
          </p:nvPr>
        </p:nvSpPr>
        <p:spPr/>
        <p:txBody>
          <a:bodyPr/>
          <a:lstStyle/>
          <a:p>
            <a:fld id="{9CA217EF-0505-4C33-BB20-8A8DF2039023}" type="slidenum">
              <a:rPr lang="en-US" smtClean="0"/>
              <a:pPr/>
              <a:t>157</a:t>
            </a:fld>
            <a:endParaRPr lang="en-US"/>
          </a:p>
        </p:txBody>
      </p:sp>
    </p:spTree>
    <p:extLst>
      <p:ext uri="{BB962C8B-B14F-4D97-AF65-F5344CB8AC3E}">
        <p14:creationId xmlns:p14="http://schemas.microsoft.com/office/powerpoint/2010/main" val="926909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Revisiting the Socrates Example</a:t>
            </a:r>
          </a:p>
        </p:txBody>
      </p:sp>
      <p:sp>
        <p:nvSpPr>
          <p:cNvPr id="3" name="Content Placeholder 2"/>
          <p:cNvSpPr>
            <a:spLocks noGrp="1"/>
          </p:cNvSpPr>
          <p:nvPr>
            <p:ph idx="1"/>
          </p:nvPr>
        </p:nvSpPr>
        <p:spPr/>
        <p:txBody>
          <a:bodyPr/>
          <a:lstStyle/>
          <a:p>
            <a:r>
              <a:rPr lang="en-US" dirty="0"/>
              <a:t>We have the two premises:</a:t>
            </a:r>
          </a:p>
          <a:p>
            <a:pPr lvl="1"/>
            <a:r>
              <a:rPr lang="en-US" dirty="0"/>
              <a:t>“All men are mortal.”</a:t>
            </a:r>
          </a:p>
          <a:p>
            <a:pPr lvl="1"/>
            <a:r>
              <a:rPr lang="en-US" dirty="0"/>
              <a:t>“Socrates is a man.”</a:t>
            </a:r>
          </a:p>
          <a:p>
            <a:r>
              <a:rPr lang="en-US" dirty="0"/>
              <a:t>And the conclusion: </a:t>
            </a:r>
          </a:p>
          <a:p>
            <a:pPr lvl="1"/>
            <a:r>
              <a:rPr lang="en-US" dirty="0"/>
              <a:t>“Socrates is mortal.”</a:t>
            </a:r>
          </a:p>
          <a:p>
            <a:r>
              <a:rPr lang="en-US" dirty="0"/>
              <a:t>How do we get the conclusion from the premises?</a:t>
            </a:r>
          </a:p>
        </p:txBody>
      </p:sp>
      <p:sp>
        <p:nvSpPr>
          <p:cNvPr id="5" name="灯片编号占位符 4">
            <a:extLst>
              <a:ext uri="{FF2B5EF4-FFF2-40B4-BE49-F238E27FC236}">
                <a16:creationId xmlns:a16="http://schemas.microsoft.com/office/drawing/2014/main" id="{5B10E962-6872-4CD7-84BD-141B07ED5EA6}"/>
              </a:ext>
            </a:extLst>
          </p:cNvPr>
          <p:cNvSpPr>
            <a:spLocks noGrp="1"/>
          </p:cNvSpPr>
          <p:nvPr>
            <p:ph type="sldNum" sz="quarter" idx="12"/>
          </p:nvPr>
        </p:nvSpPr>
        <p:spPr/>
        <p:txBody>
          <a:bodyPr/>
          <a:lstStyle/>
          <a:p>
            <a:fld id="{9CA217EF-0505-4C33-BB20-8A8DF2039023}" type="slidenum">
              <a:rPr lang="en-US" smtClean="0"/>
              <a:pPr/>
              <a:t>158</a:t>
            </a:fld>
            <a:endParaRPr lang="en-US"/>
          </a:p>
        </p:txBody>
      </p:sp>
    </p:spTree>
    <p:extLst>
      <p:ext uri="{BB962C8B-B14F-4D97-AF65-F5344CB8AC3E}">
        <p14:creationId xmlns:p14="http://schemas.microsoft.com/office/powerpoint/2010/main" val="12964029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Argument</a:t>
            </a:r>
          </a:p>
        </p:txBody>
      </p:sp>
      <p:sp>
        <p:nvSpPr>
          <p:cNvPr id="10" name="Content Placeholder 9"/>
          <p:cNvSpPr>
            <a:spLocks noGrp="1"/>
          </p:cNvSpPr>
          <p:nvPr>
            <p:ph idx="1"/>
          </p:nvPr>
        </p:nvSpPr>
        <p:spPr/>
        <p:txBody>
          <a:bodyPr/>
          <a:lstStyle/>
          <a:p>
            <a:r>
              <a:rPr lang="en-US" dirty="0"/>
              <a:t>We can express the premises (above the line) and the conclusion (below the line) in predicate logic as an argument:</a:t>
            </a:r>
          </a:p>
          <a:p>
            <a:endParaRPr lang="en-US" dirty="0"/>
          </a:p>
          <a:p>
            <a:endParaRPr lang="en-US" dirty="0"/>
          </a:p>
          <a:p>
            <a:endParaRPr lang="en-US" dirty="0"/>
          </a:p>
          <a:p>
            <a:endParaRPr lang="en-US" dirty="0"/>
          </a:p>
          <a:p>
            <a:r>
              <a:rPr lang="en-US" dirty="0"/>
              <a:t>We will see shortly that this is a valid argument.</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4038600" y="3124201"/>
            <a:ext cx="4377690" cy="382905"/>
          </a:xfrm>
          <a:prstGeom prst="rect">
            <a:avLst/>
          </a:prstGeom>
        </p:spPr>
      </p:pic>
      <p:pic>
        <p:nvPicPr>
          <p:cNvPr id="13" name="Picture 12" descr="addin_tmp.png"/>
          <p:cNvPicPr>
            <a:picLocks noChangeAspect="1"/>
          </p:cNvPicPr>
          <p:nvPr>
            <p:custDataLst>
              <p:tags r:id="rId2"/>
            </p:custDataLst>
          </p:nvPr>
        </p:nvPicPr>
        <p:blipFill>
          <a:blip r:embed="rId6" cstate="print"/>
          <a:stretch>
            <a:fillRect/>
          </a:stretch>
        </p:blipFill>
        <p:spPr>
          <a:xfrm>
            <a:off x="4343400" y="3733801"/>
            <a:ext cx="2560320" cy="38290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3886201" y="4572001"/>
            <a:ext cx="3743325" cy="382905"/>
          </a:xfrm>
          <a:prstGeom prst="rect">
            <a:avLst/>
          </a:prstGeom>
        </p:spPr>
      </p:pic>
      <p:cxnSp>
        <p:nvCxnSpPr>
          <p:cNvPr id="9" name="Straight Connector 8"/>
          <p:cNvCxnSpPr/>
          <p:nvPr/>
        </p:nvCxnSpPr>
        <p:spPr>
          <a:xfrm>
            <a:off x="3581400" y="4267200"/>
            <a:ext cx="4572000" cy="0"/>
          </a:xfrm>
          <a:prstGeom prst="line">
            <a:avLst/>
          </a:prstGeom>
        </p:spPr>
        <p:style>
          <a:lnRef idx="2">
            <a:schemeClr val="dk1"/>
          </a:lnRef>
          <a:fillRef idx="0">
            <a:schemeClr val="dk1"/>
          </a:fillRef>
          <a:effectRef idx="1">
            <a:schemeClr val="dk1"/>
          </a:effectRef>
          <a:fontRef idx="minor">
            <a:schemeClr val="tx1"/>
          </a:fontRef>
        </p:style>
      </p:cxnSp>
      <p:sp>
        <p:nvSpPr>
          <p:cNvPr id="4" name="灯片编号占位符 3">
            <a:extLst>
              <a:ext uri="{FF2B5EF4-FFF2-40B4-BE49-F238E27FC236}">
                <a16:creationId xmlns:a16="http://schemas.microsoft.com/office/drawing/2014/main" id="{97197D5E-A523-4CA4-80E1-E91A83349296}"/>
              </a:ext>
            </a:extLst>
          </p:cNvPr>
          <p:cNvSpPr>
            <a:spLocks noGrp="1"/>
          </p:cNvSpPr>
          <p:nvPr>
            <p:ph type="sldNum" sz="quarter" idx="12"/>
          </p:nvPr>
        </p:nvSpPr>
        <p:spPr/>
        <p:txBody>
          <a:bodyPr/>
          <a:lstStyle/>
          <a:p>
            <a:fld id="{9CA217EF-0505-4C33-BB20-8A8DF2039023}" type="slidenum">
              <a:rPr lang="en-US" smtClean="0"/>
              <a:pPr/>
              <a:t>159</a:t>
            </a:fld>
            <a:endParaRPr lang="en-US"/>
          </a:p>
        </p:txBody>
      </p:sp>
    </p:spTree>
    <p:extLst>
      <p:ext uri="{BB962C8B-B14F-4D97-AF65-F5344CB8AC3E}">
        <p14:creationId xmlns:p14="http://schemas.microsoft.com/office/powerpoint/2010/main" val="1552511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Biconditional</a:t>
            </a:r>
            <a:endParaRPr lang="en-US" dirty="0"/>
          </a:p>
        </p:txBody>
      </p:sp>
      <p:sp>
        <p:nvSpPr>
          <p:cNvPr id="3" name="Content Placeholder 2"/>
          <p:cNvSpPr>
            <a:spLocks noGrp="1"/>
          </p:cNvSpPr>
          <p:nvPr>
            <p:ph idx="1"/>
          </p:nvPr>
        </p:nvSpPr>
        <p:spPr/>
        <p:txBody>
          <a:bodyPr/>
          <a:lstStyle/>
          <a:p>
            <a:r>
              <a:rPr lang="en-US" sz="2000" dirty="0"/>
              <a:t>If </a:t>
            </a:r>
            <a:r>
              <a:rPr lang="en-US" sz="2000" i="1" dirty="0">
                <a:latin typeface="Cambria Math" pitchFamily="18" charset="0"/>
                <a:ea typeface="Cambria Math" pitchFamily="18" charset="0"/>
              </a:rPr>
              <a:t>p</a:t>
            </a:r>
            <a:r>
              <a:rPr lang="en-US" sz="2000" dirty="0"/>
              <a:t>  and </a:t>
            </a:r>
            <a:r>
              <a:rPr lang="en-US" sz="2000" i="1" dirty="0">
                <a:latin typeface="Cambria Math" pitchFamily="18" charset="0"/>
                <a:ea typeface="Cambria Math" pitchFamily="18" charset="0"/>
              </a:rPr>
              <a:t>q</a:t>
            </a:r>
            <a:r>
              <a:rPr lang="en-US" sz="2000" dirty="0"/>
              <a:t>  are propositions, then  we can form the </a:t>
            </a:r>
            <a:r>
              <a:rPr lang="en-US" sz="2000" i="1" dirty="0" err="1"/>
              <a:t>biconditional</a:t>
            </a:r>
            <a:r>
              <a:rPr lang="en-US" sz="2000" i="1" dirty="0"/>
              <a:t> </a:t>
            </a:r>
            <a:r>
              <a:rPr lang="en-US" sz="2000" dirty="0"/>
              <a:t>proposition </a:t>
            </a:r>
            <a:r>
              <a:rPr lang="en-US" sz="2000" i="1" dirty="0">
                <a:latin typeface="Cambria Math" pitchFamily="18" charset="0"/>
                <a:ea typeface="Cambria Math" pitchFamily="18" charset="0"/>
              </a:rPr>
              <a:t>p </a:t>
            </a:r>
            <a:r>
              <a:rPr lang="en-US" sz="2000" dirty="0">
                <a:latin typeface="Cambria Math"/>
                <a:ea typeface="Cambria Math"/>
              </a:rPr>
              <a:t>↔</a:t>
            </a:r>
            <a:r>
              <a:rPr lang="en-US" sz="2000" i="1" dirty="0">
                <a:latin typeface="Cambria Math" pitchFamily="18" charset="0"/>
                <a:ea typeface="Cambria Math" pitchFamily="18" charset="0"/>
              </a:rPr>
              <a:t>q</a:t>
            </a:r>
            <a:r>
              <a:rPr lang="en-US" sz="2000" dirty="0"/>
              <a:t> , read as “</a:t>
            </a:r>
            <a:r>
              <a:rPr lang="en-US" sz="2000" i="1" dirty="0">
                <a:latin typeface="Cambria Math" pitchFamily="18" charset="0"/>
                <a:ea typeface="Cambria Math" pitchFamily="18" charset="0"/>
              </a:rPr>
              <a:t>p</a:t>
            </a:r>
            <a:r>
              <a:rPr lang="en-US" sz="2000" dirty="0"/>
              <a:t>  if and only if </a:t>
            </a:r>
            <a:r>
              <a:rPr lang="en-US" sz="2000" i="1" dirty="0">
                <a:latin typeface="Cambria Math" pitchFamily="18" charset="0"/>
                <a:ea typeface="Cambria Math" pitchFamily="18" charset="0"/>
              </a:rPr>
              <a:t>q</a:t>
            </a:r>
            <a:r>
              <a:rPr lang="en-US" sz="2000" dirty="0"/>
              <a:t> .” The  </a:t>
            </a:r>
            <a:r>
              <a:rPr lang="en-US" sz="2000" dirty="0" err="1"/>
              <a:t>biconditional</a:t>
            </a:r>
            <a:r>
              <a:rPr lang="en-US" sz="2000" dirty="0"/>
              <a:t>          </a:t>
            </a:r>
            <a:r>
              <a:rPr lang="en-US" sz="2000" i="1" dirty="0">
                <a:latin typeface="Cambria Math" pitchFamily="18" charset="0"/>
                <a:ea typeface="Cambria Math" pitchFamily="18" charset="0"/>
              </a:rPr>
              <a:t>p </a:t>
            </a:r>
            <a:r>
              <a:rPr lang="en-US" sz="2000" dirty="0">
                <a:latin typeface="Cambria Math"/>
                <a:ea typeface="Cambria Math"/>
              </a:rPr>
              <a:t>↔</a:t>
            </a:r>
            <a:r>
              <a:rPr lang="en-US" sz="2000" i="1" dirty="0">
                <a:latin typeface="Cambria Math" pitchFamily="18" charset="0"/>
                <a:ea typeface="Cambria Math" pitchFamily="18" charset="0"/>
              </a:rPr>
              <a:t>q</a:t>
            </a:r>
            <a:r>
              <a:rPr lang="en-US" sz="2000" dirty="0"/>
              <a:t>  denotes the proposition with this truth table:</a:t>
            </a:r>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 If </a:t>
            </a:r>
            <a:r>
              <a:rPr lang="en-US" sz="2200" i="1" dirty="0">
                <a:latin typeface="Cambria Math" pitchFamily="18" charset="0"/>
                <a:ea typeface="Cambria Math" pitchFamily="18" charset="0"/>
              </a:rPr>
              <a:t>p</a:t>
            </a:r>
            <a:r>
              <a:rPr lang="en-US" sz="2200" dirty="0"/>
              <a:t>  denotes “I am at home.” and </a:t>
            </a:r>
            <a:r>
              <a:rPr lang="en-US" sz="2200" i="1" dirty="0">
                <a:latin typeface="Cambria Math" pitchFamily="18" charset="0"/>
                <a:ea typeface="Cambria Math" pitchFamily="18" charset="0"/>
              </a:rPr>
              <a:t>q</a:t>
            </a:r>
            <a:r>
              <a:rPr lang="en-US" sz="2200" dirty="0"/>
              <a:t>   denotes “It is raining.” then       </a:t>
            </a:r>
            <a:r>
              <a:rPr lang="en-US" sz="2200" i="1" dirty="0">
                <a:latin typeface="Cambria Math" pitchFamily="18" charset="0"/>
                <a:ea typeface="Cambria Math" pitchFamily="18" charset="0"/>
              </a:rPr>
              <a:t>p </a:t>
            </a:r>
            <a:r>
              <a:rPr lang="en-US" sz="2200" dirty="0">
                <a:latin typeface="Cambria Math"/>
                <a:ea typeface="Cambria Math"/>
              </a:rPr>
              <a:t>↔</a:t>
            </a:r>
            <a:r>
              <a:rPr lang="en-US" sz="2200" i="1" dirty="0">
                <a:latin typeface="Cambria Math" pitchFamily="18" charset="0"/>
                <a:ea typeface="Cambria Math" pitchFamily="18" charset="0"/>
              </a:rPr>
              <a:t>q</a:t>
            </a:r>
            <a:r>
              <a:rPr lang="en-US" sz="2200" dirty="0"/>
              <a:t>   denotes “I am at home if and only if it is raining.”</a:t>
            </a:r>
          </a:p>
        </p:txBody>
      </p:sp>
      <p:graphicFrame>
        <p:nvGraphicFramePr>
          <p:cNvPr id="13" name="Content Placeholder 3"/>
          <p:cNvGraphicFramePr>
            <a:graphicFrameLocks/>
          </p:cNvGraphicFramePr>
          <p:nvPr/>
        </p:nvGraphicFramePr>
        <p:xfrm>
          <a:off x="3124200" y="3124200"/>
          <a:ext cx="5791200" cy="1828800"/>
        </p:xfrm>
        <a:graphic>
          <a:graphicData uri="http://schemas.openxmlformats.org/drawingml/2006/table">
            <a:tbl>
              <a:tblPr firstRow="1" bandRow="1">
                <a:tableStyleId>{5C22544A-7EE6-4342-B048-85BDC9FD1C3A}</a:tableStyleId>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tblGrid>
              <a:tr h="299720">
                <a:tc>
                  <a:txBody>
                    <a:bodyPr/>
                    <a:lstStyle/>
                    <a:p>
                      <a:r>
                        <a:rPr lang="en-US" sz="1800" i="1" dirty="0">
                          <a:latin typeface="Cambria Math" pitchFamily="18" charset="0"/>
                          <a:ea typeface="Cambria Math" pitchFamily="18" charset="0"/>
                        </a:rPr>
                        <a:t>p</a:t>
                      </a:r>
                      <a:endParaRPr lang="en-US" dirty="0"/>
                    </a:p>
                  </a:txBody>
                  <a:tcPr marL="91441" marR="91441"/>
                </a:tc>
                <a:tc>
                  <a:txBody>
                    <a:bodyPr/>
                    <a:lstStyle/>
                    <a:p>
                      <a:r>
                        <a:rPr lang="en-US" sz="1800" i="1" dirty="0">
                          <a:latin typeface="Cambria Math" pitchFamily="18" charset="0"/>
                          <a:ea typeface="Cambria Math" pitchFamily="18" charset="0"/>
                        </a:rPr>
                        <a:t>q</a:t>
                      </a:r>
                      <a:endParaRPr lang="en-US" dirty="0"/>
                    </a:p>
                  </a:txBody>
                  <a:tcPr marL="91441" marR="91441"/>
                </a:tc>
                <a:tc>
                  <a:txBody>
                    <a:bodyPr/>
                    <a:lstStyle/>
                    <a:p>
                      <a:r>
                        <a:rPr lang="en-US" sz="1800" i="1" dirty="0">
                          <a:latin typeface="Cambria Math" pitchFamily="18" charset="0"/>
                          <a:ea typeface="Cambria Math" pitchFamily="18" charset="0"/>
                        </a:rPr>
                        <a:t>p </a:t>
                      </a:r>
                      <a:r>
                        <a:rPr lang="en-US" sz="1800" dirty="0">
                          <a:latin typeface="Cambria Math"/>
                          <a:ea typeface="Cambria Math"/>
                        </a:rPr>
                        <a:t>↔</a:t>
                      </a:r>
                      <a:r>
                        <a:rPr lang="en-US" sz="1800" i="1" dirty="0">
                          <a:latin typeface="Cambria Math" pitchFamily="18" charset="0"/>
                          <a:ea typeface="Cambria Math" pitchFamily="18" charset="0"/>
                        </a:rPr>
                        <a:t>q</a:t>
                      </a:r>
                      <a:r>
                        <a:rPr lang="en-US" sz="1800" dirty="0"/>
                        <a:t> </a:t>
                      </a:r>
                      <a:endParaRPr lang="en-US" dirty="0"/>
                    </a:p>
                  </a:txBody>
                  <a:tcPr marL="91441" marR="91441"/>
                </a:tc>
                <a:extLst>
                  <a:ext uri="{0D108BD9-81ED-4DB2-BD59-A6C34878D82A}">
                    <a16:rowId xmlns:a16="http://schemas.microsoft.com/office/drawing/2014/main" val="10000"/>
                  </a:ext>
                </a:extLst>
              </a:tr>
              <a:tr h="299720">
                <a:tc>
                  <a:txBody>
                    <a:bodyPr/>
                    <a:lstStyle/>
                    <a:p>
                      <a:r>
                        <a:rPr lang="en-US" dirty="0"/>
                        <a:t>T</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1"/>
                  </a:ext>
                </a:extLst>
              </a:tr>
              <a:tr h="299720">
                <a:tc>
                  <a:txBody>
                    <a:bodyPr/>
                    <a:lstStyle/>
                    <a:p>
                      <a:r>
                        <a:rPr lang="en-US" dirty="0"/>
                        <a:t>T</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2"/>
                  </a:ext>
                </a:extLst>
              </a:tr>
              <a:tr h="299720">
                <a:tc>
                  <a:txBody>
                    <a:bodyPr/>
                    <a:lstStyle/>
                    <a:p>
                      <a:r>
                        <a:rPr lang="en-US" dirty="0"/>
                        <a:t>F</a:t>
                      </a:r>
                    </a:p>
                  </a:txBody>
                  <a:tcPr marL="91441" marR="91441"/>
                </a:tc>
                <a:tc>
                  <a:txBody>
                    <a:bodyPr/>
                    <a:lstStyle/>
                    <a:p>
                      <a:r>
                        <a:rPr lang="en-US" dirty="0"/>
                        <a:t>T</a:t>
                      </a:r>
                    </a:p>
                  </a:txBody>
                  <a:tcPr marL="91441" marR="91441"/>
                </a:tc>
                <a:tc>
                  <a:txBody>
                    <a:bodyPr/>
                    <a:lstStyle/>
                    <a:p>
                      <a:r>
                        <a:rPr lang="en-US" dirty="0"/>
                        <a:t>F</a:t>
                      </a:r>
                    </a:p>
                  </a:txBody>
                  <a:tcPr marL="91441" marR="91441"/>
                </a:tc>
                <a:extLst>
                  <a:ext uri="{0D108BD9-81ED-4DB2-BD59-A6C34878D82A}">
                    <a16:rowId xmlns:a16="http://schemas.microsoft.com/office/drawing/2014/main" val="10003"/>
                  </a:ext>
                </a:extLst>
              </a:tr>
              <a:tr h="299720">
                <a:tc>
                  <a:txBody>
                    <a:bodyPr/>
                    <a:lstStyle/>
                    <a:p>
                      <a:r>
                        <a:rPr lang="en-US" dirty="0"/>
                        <a:t>F</a:t>
                      </a:r>
                    </a:p>
                  </a:txBody>
                  <a:tcPr marL="91441" marR="91441"/>
                </a:tc>
                <a:tc>
                  <a:txBody>
                    <a:bodyPr/>
                    <a:lstStyle/>
                    <a:p>
                      <a:r>
                        <a:rPr lang="en-US" dirty="0"/>
                        <a:t>F</a:t>
                      </a:r>
                    </a:p>
                  </a:txBody>
                  <a:tcPr marL="91441" marR="91441"/>
                </a:tc>
                <a:tc>
                  <a:txBody>
                    <a:bodyPr/>
                    <a:lstStyle/>
                    <a:p>
                      <a:r>
                        <a:rPr lang="en-US" dirty="0"/>
                        <a:t>T</a:t>
                      </a:r>
                    </a:p>
                  </a:txBody>
                  <a:tcPr marL="91441" marR="91441"/>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98B20B05-0254-417D-BB72-7EEB10DDBE9A}"/>
              </a:ext>
            </a:extLst>
          </p:cNvPr>
          <p:cNvSpPr>
            <a:spLocks noGrp="1"/>
          </p:cNvSpPr>
          <p:nvPr>
            <p:ph type="sldNum" sz="quarter" idx="12"/>
          </p:nvPr>
        </p:nvSpPr>
        <p:spPr/>
        <p:txBody>
          <a:bodyPr/>
          <a:lstStyle/>
          <a:p>
            <a:fld id="{9CA217EF-0505-4C33-BB20-8A8DF2039023}" type="slidenum">
              <a:rPr lang="en-US" smtClean="0"/>
              <a:pPr/>
              <a:t>16</a:t>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Arguments </a:t>
            </a:r>
          </a:p>
        </p:txBody>
      </p:sp>
      <p:sp>
        <p:nvSpPr>
          <p:cNvPr id="3" name="Content Placeholder 2"/>
          <p:cNvSpPr>
            <a:spLocks noGrp="1"/>
          </p:cNvSpPr>
          <p:nvPr>
            <p:ph idx="1"/>
          </p:nvPr>
        </p:nvSpPr>
        <p:spPr/>
        <p:txBody>
          <a:bodyPr/>
          <a:lstStyle/>
          <a:p>
            <a:pPr marL="514350" indent="-514350"/>
            <a:r>
              <a:rPr lang="en-US" dirty="0"/>
              <a:t>We will show how to construct valid arguments in two stages; first for propositional logic and then for predicate logic. The rules of inference are the essential building block in the construction of valid arguments. </a:t>
            </a:r>
          </a:p>
          <a:p>
            <a:pPr marL="880110" lvl="1" indent="-514350">
              <a:buFont typeface="+mj-lt"/>
              <a:buAutoNum type="arabicPeriod"/>
            </a:pPr>
            <a:r>
              <a:rPr lang="en-US" dirty="0"/>
              <a:t>Propositional Logic</a:t>
            </a:r>
          </a:p>
          <a:p>
            <a:pPr marL="1188720" lvl="2" indent="-514350">
              <a:buNone/>
            </a:pPr>
            <a:r>
              <a:rPr lang="en-US" dirty="0"/>
              <a:t>Inference Rules</a:t>
            </a:r>
          </a:p>
          <a:p>
            <a:pPr marL="880110" lvl="1" indent="-514350">
              <a:buFont typeface="+mj-lt"/>
              <a:buAutoNum type="arabicPeriod"/>
            </a:pPr>
            <a:r>
              <a:rPr lang="en-US" dirty="0"/>
              <a:t>Predicate Logic</a:t>
            </a:r>
          </a:p>
          <a:p>
            <a:pPr marL="1188720" lvl="2" indent="-514350">
              <a:buNone/>
            </a:pPr>
            <a:r>
              <a:rPr lang="en-US" dirty="0"/>
              <a:t>Inference rules for propositional logic plus additional inference rules to handle variables and quantifiers.</a:t>
            </a:r>
          </a:p>
        </p:txBody>
      </p:sp>
      <p:sp>
        <p:nvSpPr>
          <p:cNvPr id="5" name="灯片编号占位符 4">
            <a:extLst>
              <a:ext uri="{FF2B5EF4-FFF2-40B4-BE49-F238E27FC236}">
                <a16:creationId xmlns:a16="http://schemas.microsoft.com/office/drawing/2014/main" id="{770E2CA4-CBA1-4004-9E75-4B60112DABDE}"/>
              </a:ext>
            </a:extLst>
          </p:cNvPr>
          <p:cNvSpPr>
            <a:spLocks noGrp="1"/>
          </p:cNvSpPr>
          <p:nvPr>
            <p:ph type="sldNum" sz="quarter" idx="12"/>
          </p:nvPr>
        </p:nvSpPr>
        <p:spPr/>
        <p:txBody>
          <a:bodyPr/>
          <a:lstStyle/>
          <a:p>
            <a:fld id="{9CA217EF-0505-4C33-BB20-8A8DF2039023}" type="slidenum">
              <a:rPr lang="en-US" smtClean="0"/>
              <a:pPr/>
              <a:t>160</a:t>
            </a:fld>
            <a:endParaRPr lang="en-US"/>
          </a:p>
        </p:txBody>
      </p:sp>
    </p:spTree>
    <p:extLst>
      <p:ext uri="{BB962C8B-B14F-4D97-AF65-F5344CB8AC3E}">
        <p14:creationId xmlns:p14="http://schemas.microsoft.com/office/powerpoint/2010/main" val="13238227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Arguments in Propositional Logic</a:t>
            </a:r>
          </a:p>
        </p:txBody>
      </p:sp>
      <p:sp>
        <p:nvSpPr>
          <p:cNvPr id="3" name="Content Placeholder 2"/>
          <p:cNvSpPr>
            <a:spLocks noGrp="1"/>
          </p:cNvSpPr>
          <p:nvPr>
            <p:ph idx="1"/>
          </p:nvPr>
        </p:nvSpPr>
        <p:spPr/>
        <p:txBody>
          <a:bodyPr>
            <a:normAutofit fontScale="92500"/>
          </a:bodyPr>
          <a:lstStyle/>
          <a:p>
            <a:r>
              <a:rPr lang="en-US" dirty="0"/>
              <a:t>A </a:t>
            </a:r>
            <a:r>
              <a:rPr lang="en-US" i="1" dirty="0"/>
              <a:t>argument </a:t>
            </a:r>
            <a:r>
              <a:rPr lang="en-US" dirty="0"/>
              <a:t>in propositional logic is a sequence of propositions. All but the final proposition are called </a:t>
            </a:r>
            <a:r>
              <a:rPr lang="en-US" i="1" dirty="0"/>
              <a:t>premises</a:t>
            </a:r>
            <a:r>
              <a:rPr lang="en-US" dirty="0"/>
              <a:t>. The last statement is the </a:t>
            </a:r>
            <a:r>
              <a:rPr lang="en-US" i="1" dirty="0"/>
              <a:t>conclusion</a:t>
            </a:r>
            <a:r>
              <a:rPr lang="en-US" dirty="0"/>
              <a:t>. </a:t>
            </a:r>
          </a:p>
          <a:p>
            <a:r>
              <a:rPr lang="en-US" dirty="0"/>
              <a:t>The argument is valid if the premises imply the conclusion.  An </a:t>
            </a:r>
            <a:r>
              <a:rPr lang="en-US" i="1" dirty="0"/>
              <a:t>argument form</a:t>
            </a:r>
            <a:r>
              <a:rPr lang="en-US" dirty="0"/>
              <a:t>   is  an argument that is valid no matter what propositions are substituted into its propositional variables.    </a:t>
            </a:r>
          </a:p>
          <a:p>
            <a:r>
              <a:rPr lang="en-US" dirty="0"/>
              <a:t>If the premises are  </a:t>
            </a:r>
            <a:r>
              <a:rPr lang="en-US" i="1" dirty="0">
                <a:latin typeface="Cambria Math" pitchFamily="18" charset="0"/>
                <a:ea typeface="Cambria Math" pitchFamily="18" charset="0"/>
              </a:rPr>
              <a:t>p</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a:t>
            </a:r>
            <a:r>
              <a:rPr lang="en-US" i="1" dirty="0">
                <a:latin typeface="Cambria Math" pitchFamily="18" charset="0"/>
                <a:ea typeface="Cambria Math" pitchFamily="18" charset="0"/>
              </a:rPr>
              <a:t>p</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p</a:t>
            </a:r>
            <a:r>
              <a:rPr lang="en-US" i="1" baseline="-25000" dirty="0" err="1">
                <a:latin typeface="Cambria Math" pitchFamily="18" charset="0"/>
                <a:ea typeface="Cambria Math" pitchFamily="18" charset="0"/>
              </a:rPr>
              <a:t>n</a:t>
            </a:r>
            <a:r>
              <a:rPr lang="en-US" dirty="0">
                <a:latin typeface="Cambria Math" pitchFamily="18" charset="0"/>
                <a:ea typeface="Cambria Math" pitchFamily="18" charset="0"/>
              </a:rPr>
              <a:t>  </a:t>
            </a:r>
            <a:r>
              <a:rPr lang="en-US" dirty="0"/>
              <a:t>and the conclusion is </a:t>
            </a:r>
            <a:r>
              <a:rPr lang="en-US" i="1" dirty="0">
                <a:latin typeface="Cambria Math" pitchFamily="18" charset="0"/>
                <a:ea typeface="Cambria Math" pitchFamily="18" charset="0"/>
              </a:rPr>
              <a:t>q</a:t>
            </a:r>
            <a:r>
              <a:rPr lang="en-US" dirty="0"/>
              <a:t>  then               </a:t>
            </a:r>
          </a:p>
          <a:p>
            <a:pPr>
              <a:buNone/>
            </a:pPr>
            <a:r>
              <a:rPr lang="en-US" dirty="0"/>
              <a:t>        (</a:t>
            </a:r>
            <a:r>
              <a:rPr lang="en-US" i="1" dirty="0">
                <a:latin typeface="Cambria Math" pitchFamily="18" charset="0"/>
                <a:ea typeface="Cambria Math" pitchFamily="18" charset="0"/>
              </a:rPr>
              <a:t>p</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p</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 ∧ </a:t>
            </a:r>
            <a:r>
              <a:rPr lang="en-US" i="1" dirty="0" err="1">
                <a:latin typeface="Cambria Math" pitchFamily="18" charset="0"/>
                <a:ea typeface="Cambria Math" pitchFamily="18" charset="0"/>
              </a:rPr>
              <a:t>p</a:t>
            </a:r>
            <a:r>
              <a:rPr lang="en-US" i="1" baseline="-25000" dirty="0" err="1">
                <a:latin typeface="Cambria Math" pitchFamily="18" charset="0"/>
                <a:ea typeface="Cambria Math" pitchFamily="18" charset="0"/>
              </a:rPr>
              <a:t>n</a:t>
            </a:r>
            <a:r>
              <a:rPr lang="en-US" dirty="0"/>
              <a:t> ) </a:t>
            </a:r>
            <a:r>
              <a:rPr lang="en-US" dirty="0">
                <a:latin typeface="Cambria Math"/>
                <a:ea typeface="Cambria Math"/>
              </a:rPr>
              <a:t>→</a:t>
            </a:r>
            <a:r>
              <a:rPr lang="en-US" i="1" dirty="0">
                <a:latin typeface="Cambria Math" pitchFamily="18" charset="0"/>
                <a:ea typeface="Cambria Math" pitchFamily="18" charset="0"/>
              </a:rPr>
              <a:t> q </a:t>
            </a:r>
            <a:r>
              <a:rPr lang="en-US" dirty="0"/>
              <a:t> is a tautology.</a:t>
            </a:r>
            <a:r>
              <a:rPr lang="en-US" i="1" dirty="0">
                <a:latin typeface="Cambria Math" pitchFamily="18" charset="0"/>
                <a:ea typeface="Cambria Math" pitchFamily="18" charset="0"/>
              </a:rPr>
              <a:t> </a:t>
            </a:r>
            <a:endParaRPr lang="en-US" dirty="0"/>
          </a:p>
          <a:p>
            <a:r>
              <a:rPr lang="en-US" dirty="0"/>
              <a:t>Inference rules are all argument simple argument forms that will be used to construct more complex argument forms.</a:t>
            </a:r>
          </a:p>
          <a:p>
            <a:pPr>
              <a:buNone/>
            </a:pPr>
            <a:r>
              <a:rPr lang="en-US" dirty="0"/>
              <a:t>      </a:t>
            </a:r>
          </a:p>
        </p:txBody>
      </p:sp>
      <p:sp>
        <p:nvSpPr>
          <p:cNvPr id="5" name="灯片编号占位符 4">
            <a:extLst>
              <a:ext uri="{FF2B5EF4-FFF2-40B4-BE49-F238E27FC236}">
                <a16:creationId xmlns:a16="http://schemas.microsoft.com/office/drawing/2014/main" id="{D4749116-4810-4BC4-B76D-D18C79353F66}"/>
              </a:ext>
            </a:extLst>
          </p:cNvPr>
          <p:cNvSpPr>
            <a:spLocks noGrp="1"/>
          </p:cNvSpPr>
          <p:nvPr>
            <p:ph type="sldNum" sz="quarter" idx="12"/>
          </p:nvPr>
        </p:nvSpPr>
        <p:spPr/>
        <p:txBody>
          <a:bodyPr/>
          <a:lstStyle/>
          <a:p>
            <a:fld id="{9CA217EF-0505-4C33-BB20-8A8DF2039023}" type="slidenum">
              <a:rPr lang="en-US" smtClean="0"/>
              <a:pPr/>
              <a:t>161</a:t>
            </a:fld>
            <a:endParaRPr lang="en-US"/>
          </a:p>
        </p:txBody>
      </p:sp>
    </p:spTree>
    <p:extLst>
      <p:ext uri="{BB962C8B-B14F-4D97-AF65-F5344CB8AC3E}">
        <p14:creationId xmlns:p14="http://schemas.microsoft.com/office/powerpoint/2010/main" val="41367677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of Inference for Propositional Logic: Modus Ponens</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pic>
        <p:nvPicPr>
          <p:cNvPr id="17" name="Picture 16" descr="addin_tmp.png"/>
          <p:cNvPicPr>
            <a:picLocks noChangeAspect="1"/>
          </p:cNvPicPr>
          <p:nvPr>
            <p:custDataLst>
              <p:tags r:id="rId1"/>
            </p:custDataLst>
          </p:nvPr>
        </p:nvPicPr>
        <p:blipFill>
          <a:blip r:embed="rId3" cstate="print"/>
          <a:stretch>
            <a:fillRect/>
          </a:stretch>
        </p:blipFill>
        <p:spPr>
          <a:xfrm>
            <a:off x="2743201" y="2438401"/>
            <a:ext cx="1345883" cy="1194435"/>
          </a:xfrm>
          <a:prstGeom prst="rect">
            <a:avLst/>
          </a:prstGeom>
        </p:spPr>
      </p:pic>
      <p:sp>
        <p:nvSpPr>
          <p:cNvPr id="7" name="TextBox 6"/>
          <p:cNvSpPr txBox="1"/>
          <p:nvPr/>
        </p:nvSpPr>
        <p:spPr>
          <a:xfrm>
            <a:off x="4191000" y="3962401"/>
            <a:ext cx="5257800" cy="2585323"/>
          </a:xfrm>
          <a:prstGeom prst="rect">
            <a:avLst/>
          </a:prstGeom>
          <a:noFill/>
        </p:spPr>
        <p:txBody>
          <a:bodyPr wrap="square" rtlCol="0">
            <a:spAutoFit/>
          </a:bodyPr>
          <a:lstStyle/>
          <a:p>
            <a:r>
              <a:rPr lang="en-US" b="1" dirty="0"/>
              <a:t>Example:</a:t>
            </a:r>
          </a:p>
          <a:p>
            <a:r>
              <a:rPr lang="en-US" dirty="0"/>
              <a:t>Let </a:t>
            </a:r>
            <a:r>
              <a:rPr lang="en-US" i="1" dirty="0"/>
              <a:t>p</a:t>
            </a:r>
            <a:r>
              <a:rPr lang="en-US" dirty="0"/>
              <a:t> be “It is snowing.”</a:t>
            </a:r>
          </a:p>
          <a:p>
            <a:r>
              <a:rPr lang="en-US" dirty="0"/>
              <a:t>Let </a:t>
            </a:r>
            <a:r>
              <a:rPr lang="en-US" i="1" dirty="0"/>
              <a:t>q</a:t>
            </a:r>
            <a:r>
              <a:rPr lang="en-US" dirty="0"/>
              <a:t> be “I will study discrete math.”</a:t>
            </a:r>
          </a:p>
          <a:p>
            <a:endParaRPr lang="en-US" dirty="0"/>
          </a:p>
          <a:p>
            <a:r>
              <a:rPr lang="en-US" dirty="0"/>
              <a:t>“If it is snowing,  then I will study discrete math.”</a:t>
            </a:r>
          </a:p>
          <a:p>
            <a:r>
              <a:rPr lang="en-US" dirty="0"/>
              <a:t>“It is snowing.”</a:t>
            </a:r>
          </a:p>
          <a:p>
            <a:endParaRPr lang="en-US" dirty="0"/>
          </a:p>
          <a:p>
            <a:r>
              <a:rPr lang="en-US" dirty="0"/>
              <a:t>“Therefore , I will  study discrete math.”</a:t>
            </a:r>
          </a:p>
          <a:p>
            <a:endParaRPr lang="en-US" dirty="0"/>
          </a:p>
        </p:txBody>
      </p:sp>
      <p:sp>
        <p:nvSpPr>
          <p:cNvPr id="8" name="TextBox 7"/>
          <p:cNvSpPr txBox="1"/>
          <p:nvPr/>
        </p:nvSpPr>
        <p:spPr>
          <a:xfrm>
            <a:off x="5334000" y="2209801"/>
            <a:ext cx="4038600" cy="646331"/>
          </a:xfrm>
          <a:prstGeom prst="rect">
            <a:avLst/>
          </a:prstGeom>
          <a:noFill/>
        </p:spPr>
        <p:txBody>
          <a:bodyPr wrap="square" rtlCol="0">
            <a:spAutoFit/>
          </a:bodyPr>
          <a:lstStyle/>
          <a:p>
            <a:r>
              <a:rPr lang="en-US" b="1" dirty="0"/>
              <a:t>Corresponding Tautology:</a:t>
            </a:r>
            <a:r>
              <a:rPr lang="en-US" dirty="0"/>
              <a:t> </a:t>
            </a:r>
          </a:p>
          <a:p>
            <a:r>
              <a:rPr lang="en-US" dirty="0"/>
              <a:t>       (</a:t>
            </a:r>
            <a:r>
              <a:rPr lang="en-US" i="1" dirty="0"/>
              <a:t>p </a:t>
            </a:r>
            <a:r>
              <a:rPr lang="en-US" dirty="0">
                <a:latin typeface="Cambria Math"/>
                <a:ea typeface="Cambria Math"/>
              </a:rPr>
              <a:t>∧ (</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 → </a:t>
            </a:r>
            <a:r>
              <a:rPr lang="en-US" i="1" dirty="0">
                <a:latin typeface="Cambria Math"/>
                <a:ea typeface="Cambria Math"/>
              </a:rPr>
              <a:t>q</a:t>
            </a:r>
            <a:endParaRPr lang="en-US" i="1" dirty="0"/>
          </a:p>
        </p:txBody>
      </p:sp>
      <p:sp>
        <p:nvSpPr>
          <p:cNvPr id="5" name="灯片编号占位符 4">
            <a:extLst>
              <a:ext uri="{FF2B5EF4-FFF2-40B4-BE49-F238E27FC236}">
                <a16:creationId xmlns:a16="http://schemas.microsoft.com/office/drawing/2014/main" id="{4342DE2C-B55C-45CD-BF52-8834FBDB1F9E}"/>
              </a:ext>
            </a:extLst>
          </p:cNvPr>
          <p:cNvSpPr>
            <a:spLocks noGrp="1"/>
          </p:cNvSpPr>
          <p:nvPr>
            <p:ph type="sldNum" sz="quarter" idx="12"/>
          </p:nvPr>
        </p:nvSpPr>
        <p:spPr/>
        <p:txBody>
          <a:bodyPr/>
          <a:lstStyle/>
          <a:p>
            <a:fld id="{9CA217EF-0505-4C33-BB20-8A8DF2039023}" type="slidenum">
              <a:rPr lang="en-US" smtClean="0"/>
              <a:pPr/>
              <a:t>162</a:t>
            </a:fld>
            <a:endParaRPr lang="en-US"/>
          </a:p>
        </p:txBody>
      </p:sp>
    </p:spTree>
    <p:extLst>
      <p:ext uri="{BB962C8B-B14F-4D97-AF65-F5344CB8AC3E}">
        <p14:creationId xmlns:p14="http://schemas.microsoft.com/office/powerpoint/2010/main" val="40782361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Modus </a:t>
            </a:r>
            <a:r>
              <a:rPr lang="en-US" dirty="0" err="1"/>
              <a:t>Tollens</a:t>
            </a:r>
            <a:endParaRPr lang="en-US" dirty="0"/>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pic>
        <p:nvPicPr>
          <p:cNvPr id="9" name="Picture 8" descr="addin_tmp.png"/>
          <p:cNvPicPr>
            <a:picLocks noChangeAspect="1"/>
          </p:cNvPicPr>
          <p:nvPr>
            <p:custDataLst>
              <p:tags r:id="rId1"/>
            </p:custDataLst>
          </p:nvPr>
        </p:nvPicPr>
        <p:blipFill>
          <a:blip r:embed="rId3" cstate="print"/>
          <a:stretch>
            <a:fillRect/>
          </a:stretch>
        </p:blipFill>
        <p:spPr>
          <a:xfrm>
            <a:off x="2819401" y="2362201"/>
            <a:ext cx="1345883" cy="1194435"/>
          </a:xfrm>
          <a:prstGeom prst="rect">
            <a:avLst/>
          </a:prstGeom>
        </p:spPr>
      </p:pic>
      <p:sp>
        <p:nvSpPr>
          <p:cNvPr id="7" name="TextBox 6"/>
          <p:cNvSpPr txBox="1"/>
          <p:nvPr/>
        </p:nvSpPr>
        <p:spPr>
          <a:xfrm>
            <a:off x="4191000" y="4114801"/>
            <a:ext cx="5943600" cy="2585323"/>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“it is snowing.”</a:t>
            </a:r>
          </a:p>
          <a:p>
            <a:r>
              <a:rPr lang="en-US" dirty="0"/>
              <a:t>Let </a:t>
            </a:r>
            <a:r>
              <a:rPr lang="en-US" i="1" dirty="0"/>
              <a:t>q</a:t>
            </a:r>
            <a:r>
              <a:rPr lang="en-US" dirty="0"/>
              <a:t> be “I will study discrete math.”</a:t>
            </a:r>
          </a:p>
          <a:p>
            <a:endParaRPr lang="en-US" dirty="0"/>
          </a:p>
          <a:p>
            <a:r>
              <a:rPr lang="en-US" dirty="0"/>
              <a:t>“If it is snowing,  then I will study discrete math.”</a:t>
            </a:r>
          </a:p>
          <a:p>
            <a:r>
              <a:rPr lang="en-US" dirty="0"/>
              <a:t>“I will not study discrete math.”</a:t>
            </a:r>
          </a:p>
          <a:p>
            <a:endParaRPr lang="en-US" dirty="0"/>
          </a:p>
          <a:p>
            <a:r>
              <a:rPr lang="en-US" dirty="0"/>
              <a:t>“Therefore , it is not snowing.”</a:t>
            </a:r>
          </a:p>
          <a:p>
            <a:endParaRPr lang="en-US" dirty="0"/>
          </a:p>
        </p:txBody>
      </p:sp>
      <p:sp>
        <p:nvSpPr>
          <p:cNvPr id="10" name="TextBox 9"/>
          <p:cNvSpPr txBox="1"/>
          <p:nvPr/>
        </p:nvSpPr>
        <p:spPr>
          <a:xfrm>
            <a:off x="6096000" y="2209801"/>
            <a:ext cx="3352800" cy="646331"/>
          </a:xfrm>
          <a:prstGeom prst="rect">
            <a:avLst/>
          </a:prstGeom>
          <a:noFill/>
        </p:spPr>
        <p:txBody>
          <a:bodyPr wrap="square" rtlCol="0">
            <a:spAutoFit/>
          </a:bodyPr>
          <a:lstStyle/>
          <a:p>
            <a:r>
              <a:rPr lang="en-US" b="1" dirty="0"/>
              <a:t>Corresponding Tautology:</a:t>
            </a:r>
            <a:r>
              <a:rPr lang="en-US" dirty="0"/>
              <a:t> </a:t>
            </a:r>
          </a:p>
          <a:p>
            <a:r>
              <a:rPr lang="en-US" dirty="0"/>
              <a:t>       (</a:t>
            </a:r>
            <a:r>
              <a:rPr lang="en-US" dirty="0">
                <a:latin typeface="Cambria Math"/>
                <a:ea typeface="Cambria Math"/>
              </a:rPr>
              <a:t>¬</a:t>
            </a:r>
            <a:r>
              <a:rPr lang="en-US" i="1" dirty="0"/>
              <a:t>p</a:t>
            </a:r>
            <a:r>
              <a:rPr lang="en-US" dirty="0">
                <a:latin typeface="Cambria Math"/>
                <a:ea typeface="Cambria Math"/>
              </a:rPr>
              <a:t>∧(</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a:t>
            </a:r>
            <a:r>
              <a:rPr lang="en-US" i="1" dirty="0">
                <a:latin typeface="Cambria Math"/>
                <a:ea typeface="Cambria Math"/>
              </a:rPr>
              <a:t>q</a:t>
            </a:r>
            <a:endParaRPr lang="en-US" i="1" dirty="0"/>
          </a:p>
        </p:txBody>
      </p:sp>
      <p:sp>
        <p:nvSpPr>
          <p:cNvPr id="5" name="灯片编号占位符 4">
            <a:extLst>
              <a:ext uri="{FF2B5EF4-FFF2-40B4-BE49-F238E27FC236}">
                <a16:creationId xmlns:a16="http://schemas.microsoft.com/office/drawing/2014/main" id="{B0AAE91F-65F2-43FB-A49F-7F206E2250E3}"/>
              </a:ext>
            </a:extLst>
          </p:cNvPr>
          <p:cNvSpPr>
            <a:spLocks noGrp="1"/>
          </p:cNvSpPr>
          <p:nvPr>
            <p:ph type="sldNum" sz="quarter" idx="12"/>
          </p:nvPr>
        </p:nvSpPr>
        <p:spPr/>
        <p:txBody>
          <a:bodyPr/>
          <a:lstStyle/>
          <a:p>
            <a:fld id="{9CA217EF-0505-4C33-BB20-8A8DF2039023}" type="slidenum">
              <a:rPr lang="en-US" smtClean="0"/>
              <a:pPr/>
              <a:t>163</a:t>
            </a:fld>
            <a:endParaRPr lang="en-US"/>
          </a:p>
        </p:txBody>
      </p:sp>
    </p:spTree>
    <p:extLst>
      <p:ext uri="{BB962C8B-B14F-4D97-AF65-F5344CB8AC3E}">
        <p14:creationId xmlns:p14="http://schemas.microsoft.com/office/powerpoint/2010/main" val="4945344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Hypothetical Syllogism</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pic>
        <p:nvPicPr>
          <p:cNvPr id="6" name="Picture 5" descr="addin_tmp.png"/>
          <p:cNvPicPr>
            <a:picLocks noChangeAspect="1"/>
          </p:cNvPicPr>
          <p:nvPr>
            <p:custDataLst>
              <p:tags r:id="rId1"/>
            </p:custDataLst>
          </p:nvPr>
        </p:nvPicPr>
        <p:blipFill>
          <a:blip r:embed="rId3" cstate="print"/>
          <a:stretch>
            <a:fillRect/>
          </a:stretch>
        </p:blipFill>
        <p:spPr>
          <a:xfrm>
            <a:off x="2514600" y="2514601"/>
            <a:ext cx="1703070" cy="1194435"/>
          </a:xfrm>
          <a:prstGeom prst="rect">
            <a:avLst/>
          </a:prstGeom>
        </p:spPr>
      </p:pic>
      <p:sp>
        <p:nvSpPr>
          <p:cNvPr id="9" name="TextBox 8"/>
          <p:cNvSpPr txBox="1"/>
          <p:nvPr/>
        </p:nvSpPr>
        <p:spPr>
          <a:xfrm>
            <a:off x="4191000" y="3886201"/>
            <a:ext cx="5638800" cy="2585323"/>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“it snows.”</a:t>
            </a:r>
          </a:p>
          <a:p>
            <a:r>
              <a:rPr lang="en-US" dirty="0"/>
              <a:t>Let </a:t>
            </a:r>
            <a:r>
              <a:rPr lang="en-US" i="1" dirty="0"/>
              <a:t>q</a:t>
            </a:r>
            <a:r>
              <a:rPr lang="en-US" dirty="0"/>
              <a:t> be “I will study discrete math.”</a:t>
            </a:r>
          </a:p>
          <a:p>
            <a:r>
              <a:rPr lang="en-US" dirty="0"/>
              <a:t>Let </a:t>
            </a:r>
            <a:r>
              <a:rPr lang="en-US" i="1" dirty="0"/>
              <a:t>r </a:t>
            </a:r>
            <a:r>
              <a:rPr lang="en-US" dirty="0"/>
              <a:t>be “I will get an A.”</a:t>
            </a:r>
          </a:p>
          <a:p>
            <a:endParaRPr lang="en-US" dirty="0"/>
          </a:p>
          <a:p>
            <a:r>
              <a:rPr lang="en-US" dirty="0"/>
              <a:t>“If it snows,  then I will study discrete math.”</a:t>
            </a:r>
          </a:p>
          <a:p>
            <a:r>
              <a:rPr lang="en-US" dirty="0"/>
              <a:t>“If I study discrete math, I will get an A.”</a:t>
            </a:r>
          </a:p>
          <a:p>
            <a:endParaRPr lang="en-US" dirty="0"/>
          </a:p>
          <a:p>
            <a:r>
              <a:rPr lang="en-US" dirty="0"/>
              <a:t>“Therefore , If it snows, I will get an A.”</a:t>
            </a:r>
          </a:p>
        </p:txBody>
      </p:sp>
      <p:sp>
        <p:nvSpPr>
          <p:cNvPr id="10" name="TextBox 9"/>
          <p:cNvSpPr txBox="1"/>
          <p:nvPr/>
        </p:nvSpPr>
        <p:spPr>
          <a:xfrm>
            <a:off x="5791200" y="2286000"/>
            <a:ext cx="4191000" cy="923330"/>
          </a:xfrm>
          <a:prstGeom prst="rect">
            <a:avLst/>
          </a:prstGeom>
          <a:noFill/>
        </p:spPr>
        <p:txBody>
          <a:bodyPr wrap="square" rtlCol="0">
            <a:spAutoFit/>
          </a:bodyPr>
          <a:lstStyle/>
          <a:p>
            <a:r>
              <a:rPr lang="en-US" b="1" dirty="0"/>
              <a:t>Corresponding Tautology:</a:t>
            </a:r>
            <a:r>
              <a:rPr lang="en-US" dirty="0"/>
              <a:t> </a:t>
            </a:r>
          </a:p>
          <a:p>
            <a:r>
              <a:rPr lang="en-US" dirty="0"/>
              <a:t>(</a:t>
            </a:r>
            <a:r>
              <a:rPr lang="en-US" dirty="0">
                <a:latin typeface="Cambria Math"/>
                <a:ea typeface="Cambria Math"/>
              </a:rPr>
              <a:t>(</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 ∧</a:t>
            </a:r>
            <a:r>
              <a:rPr lang="en-US" dirty="0"/>
              <a:t> (</a:t>
            </a:r>
            <a:r>
              <a:rPr lang="en-US" dirty="0" err="1">
                <a:latin typeface="Cambria Math"/>
                <a:ea typeface="Cambria Math"/>
              </a:rPr>
              <a:t>q→</a:t>
            </a:r>
            <a:r>
              <a:rPr lang="en-US" i="1" dirty="0" err="1">
                <a:latin typeface="Cambria Math"/>
                <a:ea typeface="Cambria Math"/>
              </a:rPr>
              <a:t>r</a:t>
            </a:r>
            <a:r>
              <a:rPr lang="en-US" dirty="0">
                <a:latin typeface="Cambria Math"/>
                <a:ea typeface="Cambria Math"/>
              </a:rPr>
              <a:t>))→(</a:t>
            </a:r>
            <a:r>
              <a:rPr lang="en-US" i="1" dirty="0">
                <a:latin typeface="Cambria Math"/>
                <a:ea typeface="Cambria Math"/>
              </a:rPr>
              <a:t>p</a:t>
            </a:r>
            <a:r>
              <a:rPr lang="en-US" dirty="0">
                <a:latin typeface="Cambria Math"/>
                <a:ea typeface="Cambria Math"/>
              </a:rPr>
              <a:t>→ </a:t>
            </a:r>
            <a:r>
              <a:rPr lang="en-US" i="1" dirty="0">
                <a:latin typeface="Cambria Math"/>
                <a:ea typeface="Cambria Math"/>
              </a:rPr>
              <a:t>r</a:t>
            </a:r>
            <a:r>
              <a:rPr lang="en-US" dirty="0">
                <a:latin typeface="Cambria Math"/>
                <a:ea typeface="Cambria Math"/>
              </a:rPr>
              <a:t>)</a:t>
            </a:r>
            <a:endParaRPr lang="en-US" i="1" dirty="0"/>
          </a:p>
          <a:p>
            <a:r>
              <a:rPr lang="en-US" dirty="0">
                <a:latin typeface="Cambria Math"/>
                <a:ea typeface="Cambria Math"/>
              </a:rPr>
              <a:t> </a:t>
            </a:r>
            <a:endParaRPr lang="en-US" i="1" dirty="0"/>
          </a:p>
        </p:txBody>
      </p:sp>
      <p:sp>
        <p:nvSpPr>
          <p:cNvPr id="5" name="灯片编号占位符 4">
            <a:extLst>
              <a:ext uri="{FF2B5EF4-FFF2-40B4-BE49-F238E27FC236}">
                <a16:creationId xmlns:a16="http://schemas.microsoft.com/office/drawing/2014/main" id="{C52268FF-DF1C-464B-B7CE-2EDF6F140955}"/>
              </a:ext>
            </a:extLst>
          </p:cNvPr>
          <p:cNvSpPr>
            <a:spLocks noGrp="1"/>
          </p:cNvSpPr>
          <p:nvPr>
            <p:ph type="sldNum" sz="quarter" idx="12"/>
          </p:nvPr>
        </p:nvSpPr>
        <p:spPr/>
        <p:txBody>
          <a:bodyPr/>
          <a:lstStyle/>
          <a:p>
            <a:fld id="{9CA217EF-0505-4C33-BB20-8A8DF2039023}" type="slidenum">
              <a:rPr lang="en-US" smtClean="0"/>
              <a:pPr/>
              <a:t>164</a:t>
            </a:fld>
            <a:endParaRPr lang="en-US"/>
          </a:p>
        </p:txBody>
      </p:sp>
    </p:spTree>
    <p:extLst>
      <p:ext uri="{BB962C8B-B14F-4D97-AF65-F5344CB8AC3E}">
        <p14:creationId xmlns:p14="http://schemas.microsoft.com/office/powerpoint/2010/main" val="34659734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Disjunctive Syllogism</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pic>
        <p:nvPicPr>
          <p:cNvPr id="6" name="Picture 5" descr="addin_tmp.png"/>
          <p:cNvPicPr>
            <a:picLocks noChangeAspect="1"/>
          </p:cNvPicPr>
          <p:nvPr>
            <p:custDataLst>
              <p:tags r:id="rId1"/>
            </p:custDataLst>
          </p:nvPr>
        </p:nvPicPr>
        <p:blipFill>
          <a:blip r:embed="rId3" cstate="print"/>
          <a:stretch>
            <a:fillRect/>
          </a:stretch>
        </p:blipFill>
        <p:spPr>
          <a:xfrm>
            <a:off x="3200400" y="2514600"/>
            <a:ext cx="1177290" cy="1225868"/>
          </a:xfrm>
          <a:prstGeom prst="rect">
            <a:avLst/>
          </a:prstGeom>
        </p:spPr>
      </p:pic>
      <p:sp>
        <p:nvSpPr>
          <p:cNvPr id="7" name="TextBox 6"/>
          <p:cNvSpPr txBox="1"/>
          <p:nvPr/>
        </p:nvSpPr>
        <p:spPr>
          <a:xfrm>
            <a:off x="3810000" y="3962400"/>
            <a:ext cx="6400800" cy="2308324"/>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 will study discrete math.”</a:t>
            </a:r>
          </a:p>
          <a:p>
            <a:r>
              <a:rPr lang="en-US" dirty="0"/>
              <a:t>Let </a:t>
            </a:r>
            <a:r>
              <a:rPr lang="en-US" i="1" dirty="0"/>
              <a:t>q</a:t>
            </a:r>
            <a:r>
              <a:rPr lang="en-US" dirty="0"/>
              <a:t> be “I will study English literature.”</a:t>
            </a:r>
          </a:p>
          <a:p>
            <a:endParaRPr lang="en-US" dirty="0"/>
          </a:p>
          <a:p>
            <a:r>
              <a:rPr lang="en-US" dirty="0"/>
              <a:t>“I will study discrete math or I will study English literature.”</a:t>
            </a:r>
          </a:p>
          <a:p>
            <a:r>
              <a:rPr lang="en-US" dirty="0"/>
              <a:t>“I will not study discrete math.”</a:t>
            </a:r>
          </a:p>
          <a:p>
            <a:endParaRPr lang="en-US" dirty="0"/>
          </a:p>
          <a:p>
            <a:r>
              <a:rPr lang="en-US" dirty="0"/>
              <a:t>“Therefore , I will study English literature.”</a:t>
            </a:r>
          </a:p>
        </p:txBody>
      </p:sp>
      <p:sp>
        <p:nvSpPr>
          <p:cNvPr id="9" name="TextBox 8"/>
          <p:cNvSpPr txBox="1"/>
          <p:nvPr/>
        </p:nvSpPr>
        <p:spPr>
          <a:xfrm>
            <a:off x="5486400" y="2590801"/>
            <a:ext cx="3429000" cy="646331"/>
          </a:xfrm>
          <a:prstGeom prst="rect">
            <a:avLst/>
          </a:prstGeom>
          <a:noFill/>
        </p:spPr>
        <p:txBody>
          <a:bodyPr wrap="square" rtlCol="0">
            <a:spAutoFit/>
          </a:bodyPr>
          <a:lstStyle/>
          <a:p>
            <a:r>
              <a:rPr lang="en-US" b="1" dirty="0"/>
              <a:t>Corresponding Tautology:</a:t>
            </a:r>
            <a:r>
              <a:rPr lang="en-US" dirty="0"/>
              <a:t> </a:t>
            </a:r>
          </a:p>
          <a:p>
            <a:r>
              <a:rPr lang="en-US" dirty="0"/>
              <a:t>(</a:t>
            </a:r>
            <a:r>
              <a:rPr lang="en-US" dirty="0">
                <a:latin typeface="Cambria Math"/>
                <a:ea typeface="Cambria Math"/>
              </a:rPr>
              <a:t>¬</a:t>
            </a:r>
            <a:r>
              <a:rPr lang="en-US" i="1" dirty="0"/>
              <a:t>p</a:t>
            </a:r>
            <a:r>
              <a:rPr lang="en-US" dirty="0">
                <a:latin typeface="Cambria Math"/>
                <a:ea typeface="Cambria Math"/>
              </a:rPr>
              <a:t>∧(</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a:t>
            </a:r>
            <a:r>
              <a:rPr lang="en-US" i="1" dirty="0">
                <a:latin typeface="Cambria Math"/>
                <a:ea typeface="Cambria Math"/>
              </a:rPr>
              <a:t>q</a:t>
            </a:r>
            <a:endParaRPr lang="en-US" i="1" dirty="0"/>
          </a:p>
        </p:txBody>
      </p:sp>
      <p:sp>
        <p:nvSpPr>
          <p:cNvPr id="5" name="灯片编号占位符 4">
            <a:extLst>
              <a:ext uri="{FF2B5EF4-FFF2-40B4-BE49-F238E27FC236}">
                <a16:creationId xmlns:a16="http://schemas.microsoft.com/office/drawing/2014/main" id="{467F625C-BD2A-4E35-9630-8FBE014F8571}"/>
              </a:ext>
            </a:extLst>
          </p:cNvPr>
          <p:cNvSpPr>
            <a:spLocks noGrp="1"/>
          </p:cNvSpPr>
          <p:nvPr>
            <p:ph type="sldNum" sz="quarter" idx="12"/>
          </p:nvPr>
        </p:nvSpPr>
        <p:spPr/>
        <p:txBody>
          <a:bodyPr/>
          <a:lstStyle/>
          <a:p>
            <a:fld id="{9CA217EF-0505-4C33-BB20-8A8DF2039023}" type="slidenum">
              <a:rPr lang="en-US" smtClean="0"/>
              <a:pPr/>
              <a:t>165</a:t>
            </a:fld>
            <a:endParaRPr lang="en-US"/>
          </a:p>
        </p:txBody>
      </p:sp>
    </p:spTree>
    <p:extLst>
      <p:ext uri="{BB962C8B-B14F-4D97-AF65-F5344CB8AC3E}">
        <p14:creationId xmlns:p14="http://schemas.microsoft.com/office/powerpoint/2010/main" val="18987136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352800" y="2667001"/>
            <a:ext cx="1534478" cy="714375"/>
          </a:xfrm>
          <a:prstGeom prst="rect">
            <a:avLst/>
          </a:prstGeom>
        </p:spPr>
      </p:pic>
      <p:sp>
        <p:nvSpPr>
          <p:cNvPr id="18" name="TextBox 17"/>
          <p:cNvSpPr txBox="1"/>
          <p:nvPr/>
        </p:nvSpPr>
        <p:spPr>
          <a:xfrm>
            <a:off x="4495800" y="3810001"/>
            <a:ext cx="5638800" cy="2585323"/>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 will study discrete math.”</a:t>
            </a:r>
          </a:p>
          <a:p>
            <a:r>
              <a:rPr lang="en-US" dirty="0"/>
              <a:t>Let </a:t>
            </a:r>
            <a:r>
              <a:rPr lang="en-US" i="1" dirty="0"/>
              <a:t>q</a:t>
            </a:r>
            <a:r>
              <a:rPr lang="en-US" dirty="0"/>
              <a:t> be “I will visit Las Vegas.”</a:t>
            </a:r>
          </a:p>
          <a:p>
            <a:endParaRPr lang="en-US" dirty="0"/>
          </a:p>
          <a:p>
            <a:r>
              <a:rPr lang="en-US" dirty="0"/>
              <a:t>“I will study discrete math.”</a:t>
            </a:r>
          </a:p>
          <a:p>
            <a:endParaRPr lang="en-US" dirty="0"/>
          </a:p>
          <a:p>
            <a:r>
              <a:rPr lang="en-US" dirty="0"/>
              <a:t>“Therefore, I will  study discrete math or I will visit </a:t>
            </a:r>
          </a:p>
          <a:p>
            <a:r>
              <a:rPr lang="en-US" dirty="0"/>
              <a:t>Las Vegas.”</a:t>
            </a:r>
          </a:p>
          <a:p>
            <a:endParaRPr lang="en-US" dirty="0"/>
          </a:p>
        </p:txBody>
      </p:sp>
      <p:sp>
        <p:nvSpPr>
          <p:cNvPr id="10" name="TextBox 9"/>
          <p:cNvSpPr txBox="1"/>
          <p:nvPr/>
        </p:nvSpPr>
        <p:spPr>
          <a:xfrm>
            <a:off x="6172200" y="2514601"/>
            <a:ext cx="3657600" cy="646331"/>
          </a:xfrm>
          <a:prstGeom prst="rect">
            <a:avLst/>
          </a:prstGeom>
          <a:noFill/>
        </p:spPr>
        <p:txBody>
          <a:bodyPr wrap="square" rtlCol="0">
            <a:spAutoFit/>
          </a:bodyPr>
          <a:lstStyle/>
          <a:p>
            <a:r>
              <a:rPr lang="en-US" b="1" dirty="0"/>
              <a:t>Corresponding Tautology:</a:t>
            </a:r>
            <a:r>
              <a:rPr lang="en-US" dirty="0"/>
              <a:t> </a:t>
            </a:r>
          </a:p>
          <a:p>
            <a:r>
              <a:rPr lang="en-US" i="1" dirty="0"/>
              <a:t>            p</a:t>
            </a:r>
            <a:r>
              <a:rPr lang="en-US" dirty="0">
                <a:latin typeface="Cambria Math"/>
                <a:ea typeface="Cambria Math"/>
              </a:rPr>
              <a:t> →(</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a:t>
            </a:r>
            <a:endParaRPr lang="en-US" i="1" dirty="0"/>
          </a:p>
        </p:txBody>
      </p:sp>
      <p:sp>
        <p:nvSpPr>
          <p:cNvPr id="5" name="灯片编号占位符 4">
            <a:extLst>
              <a:ext uri="{FF2B5EF4-FFF2-40B4-BE49-F238E27FC236}">
                <a16:creationId xmlns:a16="http://schemas.microsoft.com/office/drawing/2014/main" id="{63B9C18F-4561-442D-A5E0-06C5A7E922BA}"/>
              </a:ext>
            </a:extLst>
          </p:cNvPr>
          <p:cNvSpPr>
            <a:spLocks noGrp="1"/>
          </p:cNvSpPr>
          <p:nvPr>
            <p:ph type="sldNum" sz="quarter" idx="12"/>
          </p:nvPr>
        </p:nvSpPr>
        <p:spPr/>
        <p:txBody>
          <a:bodyPr/>
          <a:lstStyle/>
          <a:p>
            <a:fld id="{9CA217EF-0505-4C33-BB20-8A8DF2039023}" type="slidenum">
              <a:rPr lang="en-US" smtClean="0"/>
              <a:pPr/>
              <a:t>166</a:t>
            </a:fld>
            <a:endParaRPr lang="en-US"/>
          </a:p>
        </p:txBody>
      </p:sp>
    </p:spTree>
    <p:extLst>
      <p:ext uri="{BB962C8B-B14F-4D97-AF65-F5344CB8AC3E}">
        <p14:creationId xmlns:p14="http://schemas.microsoft.com/office/powerpoint/2010/main" val="35755681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Simplification</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sp>
        <p:nvSpPr>
          <p:cNvPr id="18" name="TextBox 17"/>
          <p:cNvSpPr txBox="1"/>
          <p:nvPr/>
        </p:nvSpPr>
        <p:spPr>
          <a:xfrm>
            <a:off x="3733800" y="3962400"/>
            <a:ext cx="5257800" cy="2308324"/>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 will study discrete math.”</a:t>
            </a:r>
          </a:p>
          <a:p>
            <a:r>
              <a:rPr lang="en-US" dirty="0"/>
              <a:t>Let </a:t>
            </a:r>
            <a:r>
              <a:rPr lang="en-US" i="1" dirty="0"/>
              <a:t>q</a:t>
            </a:r>
            <a:r>
              <a:rPr lang="en-US" dirty="0"/>
              <a:t> be “I will study English literature.”</a:t>
            </a:r>
          </a:p>
          <a:p>
            <a:endParaRPr lang="en-US" dirty="0"/>
          </a:p>
          <a:p>
            <a:r>
              <a:rPr lang="en-US" dirty="0"/>
              <a:t>“I will study discrete math and English literature”</a:t>
            </a:r>
          </a:p>
          <a:p>
            <a:endParaRPr lang="en-US" dirty="0"/>
          </a:p>
          <a:p>
            <a:r>
              <a:rPr lang="en-US" dirty="0"/>
              <a:t>“Therefore, I will study discrete math.”</a:t>
            </a:r>
          </a:p>
          <a:p>
            <a:endParaRPr lang="en-US" dirty="0"/>
          </a:p>
        </p:txBody>
      </p:sp>
      <p:pic>
        <p:nvPicPr>
          <p:cNvPr id="10" name="Picture 9" descr="addin_tmp.png"/>
          <p:cNvPicPr>
            <a:picLocks noChangeAspect="1"/>
          </p:cNvPicPr>
          <p:nvPr>
            <p:custDataLst>
              <p:tags r:id="rId1"/>
            </p:custDataLst>
          </p:nvPr>
        </p:nvPicPr>
        <p:blipFill>
          <a:blip r:embed="rId3" cstate="print"/>
          <a:stretch>
            <a:fillRect/>
          </a:stretch>
        </p:blipFill>
        <p:spPr>
          <a:xfrm>
            <a:off x="2971800" y="2667001"/>
            <a:ext cx="1177290" cy="771525"/>
          </a:xfrm>
          <a:prstGeom prst="rect">
            <a:avLst/>
          </a:prstGeom>
        </p:spPr>
      </p:pic>
      <p:sp>
        <p:nvSpPr>
          <p:cNvPr id="11" name="TextBox 10"/>
          <p:cNvSpPr txBox="1"/>
          <p:nvPr/>
        </p:nvSpPr>
        <p:spPr>
          <a:xfrm>
            <a:off x="5867400" y="2743201"/>
            <a:ext cx="3657600" cy="646331"/>
          </a:xfrm>
          <a:prstGeom prst="rect">
            <a:avLst/>
          </a:prstGeom>
          <a:noFill/>
        </p:spPr>
        <p:txBody>
          <a:bodyPr wrap="square" rtlCol="0">
            <a:spAutoFit/>
          </a:bodyPr>
          <a:lstStyle/>
          <a:p>
            <a:r>
              <a:rPr lang="en-US" b="1" dirty="0"/>
              <a:t>Corresponding Tautology: </a:t>
            </a:r>
          </a:p>
          <a:p>
            <a:r>
              <a:rPr lang="en-US" dirty="0"/>
              <a:t>         (</a:t>
            </a:r>
            <a:r>
              <a:rPr lang="en-US" i="1" dirty="0" err="1"/>
              <a:t>p</a:t>
            </a:r>
            <a:r>
              <a:rPr lang="en-US" dirty="0" err="1">
                <a:latin typeface="Cambria Math"/>
                <a:ea typeface="Cambria Math"/>
              </a:rPr>
              <a:t>∧</a:t>
            </a:r>
            <a:r>
              <a:rPr lang="en-US" i="1" dirty="0" err="1">
                <a:latin typeface="Cambria Math"/>
                <a:ea typeface="Cambria Math"/>
              </a:rPr>
              <a:t>q</a:t>
            </a:r>
            <a:r>
              <a:rPr lang="en-US" dirty="0">
                <a:latin typeface="Cambria Math"/>
                <a:ea typeface="Cambria Math"/>
              </a:rPr>
              <a:t>) →</a:t>
            </a:r>
            <a:r>
              <a:rPr lang="en-US" i="1" dirty="0">
                <a:latin typeface="Cambria Math"/>
                <a:ea typeface="Cambria Math"/>
              </a:rPr>
              <a:t>p</a:t>
            </a:r>
            <a:endParaRPr lang="en-US" i="1" dirty="0"/>
          </a:p>
        </p:txBody>
      </p:sp>
      <p:sp>
        <p:nvSpPr>
          <p:cNvPr id="5" name="灯片编号占位符 4">
            <a:extLst>
              <a:ext uri="{FF2B5EF4-FFF2-40B4-BE49-F238E27FC236}">
                <a16:creationId xmlns:a16="http://schemas.microsoft.com/office/drawing/2014/main" id="{5D53CE73-2E9F-4994-920B-A335AD594E6E}"/>
              </a:ext>
            </a:extLst>
          </p:cNvPr>
          <p:cNvSpPr>
            <a:spLocks noGrp="1"/>
          </p:cNvSpPr>
          <p:nvPr>
            <p:ph type="sldNum" sz="quarter" idx="12"/>
          </p:nvPr>
        </p:nvSpPr>
        <p:spPr/>
        <p:txBody>
          <a:bodyPr/>
          <a:lstStyle/>
          <a:p>
            <a:fld id="{9CA217EF-0505-4C33-BB20-8A8DF2039023}" type="slidenum">
              <a:rPr lang="en-US" smtClean="0"/>
              <a:pPr/>
              <a:t>167</a:t>
            </a:fld>
            <a:endParaRPr lang="en-US"/>
          </a:p>
        </p:txBody>
      </p:sp>
    </p:spTree>
    <p:extLst>
      <p:ext uri="{BB962C8B-B14F-4D97-AF65-F5344CB8AC3E}">
        <p14:creationId xmlns:p14="http://schemas.microsoft.com/office/powerpoint/2010/main" val="38593209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Conjunction</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sp>
        <p:nvSpPr>
          <p:cNvPr id="18" name="TextBox 17"/>
          <p:cNvSpPr txBox="1"/>
          <p:nvPr/>
        </p:nvSpPr>
        <p:spPr>
          <a:xfrm>
            <a:off x="3886200" y="3581400"/>
            <a:ext cx="6019800" cy="2862322"/>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 will study discrete math.”</a:t>
            </a:r>
          </a:p>
          <a:p>
            <a:r>
              <a:rPr lang="en-US" dirty="0"/>
              <a:t>Let </a:t>
            </a:r>
            <a:r>
              <a:rPr lang="en-US" i="1" dirty="0"/>
              <a:t>q</a:t>
            </a:r>
            <a:r>
              <a:rPr lang="en-US" dirty="0"/>
              <a:t> be “I will study English literature.”</a:t>
            </a:r>
          </a:p>
          <a:p>
            <a:endParaRPr lang="en-US" dirty="0"/>
          </a:p>
          <a:p>
            <a:endParaRPr lang="en-US" dirty="0"/>
          </a:p>
          <a:p>
            <a:r>
              <a:rPr lang="en-US" dirty="0"/>
              <a:t>“I will study discrete math.”</a:t>
            </a:r>
          </a:p>
          <a:p>
            <a:r>
              <a:rPr lang="en-US" dirty="0"/>
              <a:t>“I will study  English literature.”</a:t>
            </a:r>
          </a:p>
          <a:p>
            <a:endParaRPr lang="en-US" dirty="0"/>
          </a:p>
          <a:p>
            <a:r>
              <a:rPr lang="en-US" dirty="0"/>
              <a:t>“Therefore, I will study discrete math and I will study English literature.”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2895600" y="2133600"/>
            <a:ext cx="1534478" cy="1168718"/>
          </a:xfrm>
          <a:prstGeom prst="rect">
            <a:avLst/>
          </a:prstGeom>
        </p:spPr>
      </p:pic>
      <p:sp>
        <p:nvSpPr>
          <p:cNvPr id="9" name="TextBox 8"/>
          <p:cNvSpPr txBox="1"/>
          <p:nvPr/>
        </p:nvSpPr>
        <p:spPr>
          <a:xfrm>
            <a:off x="6324600" y="2362201"/>
            <a:ext cx="3429000" cy="646331"/>
          </a:xfrm>
          <a:prstGeom prst="rect">
            <a:avLst/>
          </a:prstGeom>
          <a:noFill/>
        </p:spPr>
        <p:txBody>
          <a:bodyPr wrap="square" rtlCol="0">
            <a:spAutoFit/>
          </a:bodyPr>
          <a:lstStyle/>
          <a:p>
            <a:r>
              <a:rPr lang="en-US" b="1" dirty="0"/>
              <a:t>Corresponding Tautology:</a:t>
            </a:r>
          </a:p>
          <a:p>
            <a:r>
              <a:rPr lang="en-US" dirty="0"/>
              <a:t> (</a:t>
            </a:r>
            <a:r>
              <a:rPr lang="en-US" dirty="0">
                <a:latin typeface="Cambria Math"/>
                <a:ea typeface="Cambria Math"/>
              </a:rPr>
              <a:t>(</a:t>
            </a:r>
            <a:r>
              <a:rPr lang="en-US" i="1" dirty="0"/>
              <a:t>p</a:t>
            </a:r>
            <a:r>
              <a:rPr lang="en-US" dirty="0"/>
              <a:t>)</a:t>
            </a:r>
            <a:r>
              <a:rPr lang="en-US" i="1" dirty="0"/>
              <a:t> </a:t>
            </a:r>
            <a:r>
              <a:rPr lang="en-US" dirty="0">
                <a:latin typeface="Cambria Math"/>
                <a:ea typeface="Cambria Math"/>
              </a:rPr>
              <a:t>∧ (</a:t>
            </a:r>
            <a:r>
              <a:rPr lang="en-US" i="1" dirty="0">
                <a:latin typeface="Cambria Math"/>
                <a:ea typeface="Cambria Math"/>
              </a:rPr>
              <a:t>q</a:t>
            </a:r>
            <a:r>
              <a:rPr lang="en-US" dirty="0">
                <a:latin typeface="Cambria Math"/>
                <a:ea typeface="Cambria Math"/>
              </a:rPr>
              <a:t>)) →(</a:t>
            </a:r>
            <a:r>
              <a:rPr lang="en-US" i="1" dirty="0">
                <a:latin typeface="Cambria Math"/>
                <a:ea typeface="Cambria Math"/>
              </a:rPr>
              <a:t>p </a:t>
            </a:r>
            <a:r>
              <a:rPr lang="en-US" dirty="0">
                <a:latin typeface="Cambria Math"/>
                <a:ea typeface="Cambria Math"/>
              </a:rPr>
              <a:t>∧ </a:t>
            </a:r>
            <a:r>
              <a:rPr lang="en-US" i="1" dirty="0">
                <a:latin typeface="Cambria Math"/>
                <a:ea typeface="Cambria Math"/>
              </a:rPr>
              <a:t>q</a:t>
            </a:r>
            <a:r>
              <a:rPr lang="en-US" dirty="0">
                <a:latin typeface="Cambria Math"/>
                <a:ea typeface="Cambria Math"/>
              </a:rPr>
              <a:t>)</a:t>
            </a:r>
            <a:endParaRPr lang="en-US" i="1" dirty="0"/>
          </a:p>
        </p:txBody>
      </p:sp>
      <p:sp>
        <p:nvSpPr>
          <p:cNvPr id="5" name="灯片编号占位符 4">
            <a:extLst>
              <a:ext uri="{FF2B5EF4-FFF2-40B4-BE49-F238E27FC236}">
                <a16:creationId xmlns:a16="http://schemas.microsoft.com/office/drawing/2014/main" id="{0DB2B062-03B5-494E-A8BA-4668DCE2B8E5}"/>
              </a:ext>
            </a:extLst>
          </p:cNvPr>
          <p:cNvSpPr>
            <a:spLocks noGrp="1"/>
          </p:cNvSpPr>
          <p:nvPr>
            <p:ph type="sldNum" sz="quarter" idx="12"/>
          </p:nvPr>
        </p:nvSpPr>
        <p:spPr/>
        <p:txBody>
          <a:bodyPr/>
          <a:lstStyle/>
          <a:p>
            <a:fld id="{9CA217EF-0505-4C33-BB20-8A8DF2039023}" type="slidenum">
              <a:rPr lang="en-US" smtClean="0"/>
              <a:pPr/>
              <a:t>168</a:t>
            </a:fld>
            <a:endParaRPr lang="en-US"/>
          </a:p>
        </p:txBody>
      </p:sp>
    </p:spTree>
    <p:extLst>
      <p:ext uri="{BB962C8B-B14F-4D97-AF65-F5344CB8AC3E}">
        <p14:creationId xmlns:p14="http://schemas.microsoft.com/office/powerpoint/2010/main" val="5729053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Resolution</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sp>
        <p:nvSpPr>
          <p:cNvPr id="18" name="TextBox 17"/>
          <p:cNvSpPr txBox="1"/>
          <p:nvPr/>
        </p:nvSpPr>
        <p:spPr>
          <a:xfrm>
            <a:off x="3505200" y="3657601"/>
            <a:ext cx="6477000" cy="2585323"/>
          </a:xfrm>
          <a:prstGeom prst="rect">
            <a:avLst/>
          </a:prstGeom>
          <a:noFill/>
        </p:spPr>
        <p:txBody>
          <a:bodyPr wrap="square" rtlCol="0">
            <a:spAutoFit/>
          </a:bodyPr>
          <a:lstStyle/>
          <a:p>
            <a:r>
              <a:rPr lang="en-US" b="1" dirty="0"/>
              <a:t>Example</a:t>
            </a:r>
            <a:r>
              <a:rPr lang="en-US" dirty="0"/>
              <a:t>:</a:t>
            </a:r>
          </a:p>
          <a:p>
            <a:r>
              <a:rPr lang="en-US" dirty="0"/>
              <a:t>Let </a:t>
            </a:r>
            <a:r>
              <a:rPr lang="en-US" i="1" dirty="0"/>
              <a:t>p</a:t>
            </a:r>
            <a:r>
              <a:rPr lang="en-US" dirty="0"/>
              <a:t> be “I will study discrete math.”</a:t>
            </a:r>
          </a:p>
          <a:p>
            <a:r>
              <a:rPr lang="en-US" dirty="0"/>
              <a:t>Let </a:t>
            </a:r>
            <a:r>
              <a:rPr lang="en-US" i="1" dirty="0"/>
              <a:t>r</a:t>
            </a:r>
            <a:r>
              <a:rPr lang="en-US" dirty="0"/>
              <a:t> be “I will study English literature.”</a:t>
            </a:r>
          </a:p>
          <a:p>
            <a:r>
              <a:rPr lang="en-US" dirty="0"/>
              <a:t>Let q be “I will study databases.”</a:t>
            </a:r>
          </a:p>
          <a:p>
            <a:endParaRPr lang="en-US" dirty="0"/>
          </a:p>
          <a:p>
            <a:r>
              <a:rPr lang="en-US" dirty="0"/>
              <a:t>“I will not study discrete math or I will study English literature.”</a:t>
            </a:r>
          </a:p>
          <a:p>
            <a:r>
              <a:rPr lang="en-US" dirty="0"/>
              <a:t>“I will study  discrete math or I will study databases.”</a:t>
            </a:r>
          </a:p>
          <a:p>
            <a:endParaRPr lang="en-US" dirty="0"/>
          </a:p>
          <a:p>
            <a:r>
              <a:rPr lang="en-US" dirty="0"/>
              <a:t>“Therefore, I will study databases or I will English literature.”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2514601" y="2209800"/>
            <a:ext cx="1525905" cy="1225868"/>
          </a:xfrm>
          <a:prstGeom prst="rect">
            <a:avLst/>
          </a:prstGeom>
        </p:spPr>
      </p:pic>
      <p:sp>
        <p:nvSpPr>
          <p:cNvPr id="10" name="TextBox 9"/>
          <p:cNvSpPr txBox="1"/>
          <p:nvPr/>
        </p:nvSpPr>
        <p:spPr>
          <a:xfrm>
            <a:off x="5638800" y="2438401"/>
            <a:ext cx="4114800" cy="646331"/>
          </a:xfrm>
          <a:prstGeom prst="rect">
            <a:avLst/>
          </a:prstGeom>
          <a:noFill/>
        </p:spPr>
        <p:txBody>
          <a:bodyPr wrap="square" rtlCol="0">
            <a:spAutoFit/>
          </a:bodyPr>
          <a:lstStyle/>
          <a:p>
            <a:r>
              <a:rPr lang="en-US" b="1" dirty="0"/>
              <a:t>Corresponding Tautology:</a:t>
            </a:r>
            <a:r>
              <a:rPr lang="en-US" dirty="0"/>
              <a:t> </a:t>
            </a:r>
          </a:p>
          <a:p>
            <a:r>
              <a:rPr lang="en-US" dirty="0"/>
              <a:t> ((</a:t>
            </a:r>
            <a:r>
              <a:rPr lang="en-US" dirty="0">
                <a:latin typeface="Cambria Math"/>
                <a:ea typeface="Cambria Math"/>
              </a:rPr>
              <a:t>¬</a:t>
            </a:r>
            <a:r>
              <a:rPr lang="en-US" i="1" dirty="0"/>
              <a:t>p </a:t>
            </a:r>
            <a:r>
              <a:rPr lang="en-US" dirty="0">
                <a:latin typeface="Cambria Math"/>
                <a:ea typeface="Cambria Math"/>
              </a:rPr>
              <a:t>∨ </a:t>
            </a:r>
            <a:r>
              <a:rPr lang="en-US" i="1" dirty="0">
                <a:latin typeface="Cambria Math"/>
                <a:ea typeface="Cambria Math"/>
              </a:rPr>
              <a:t>r</a:t>
            </a:r>
            <a:r>
              <a:rPr lang="en-US" dirty="0">
                <a:latin typeface="Cambria Math"/>
                <a:ea typeface="Cambria Math"/>
              </a:rPr>
              <a:t> )</a:t>
            </a:r>
            <a:r>
              <a:rPr lang="en-US" i="1" dirty="0">
                <a:latin typeface="Cambria Math"/>
                <a:ea typeface="Cambria Math"/>
              </a:rPr>
              <a:t> </a:t>
            </a:r>
            <a:r>
              <a:rPr lang="en-US" dirty="0">
                <a:latin typeface="Cambria Math"/>
                <a:ea typeface="Cambria Math"/>
              </a:rPr>
              <a:t>∧ (</a:t>
            </a:r>
            <a:r>
              <a:rPr lang="en-US" i="1" dirty="0">
                <a:latin typeface="Cambria Math"/>
                <a:ea typeface="Cambria Math"/>
              </a:rPr>
              <a:t>p </a:t>
            </a:r>
            <a:r>
              <a:rPr lang="en-US" dirty="0">
                <a:latin typeface="Cambria Math"/>
                <a:ea typeface="Cambria Math"/>
              </a:rPr>
              <a:t>∨ </a:t>
            </a:r>
            <a:r>
              <a:rPr lang="en-US" i="1" dirty="0">
                <a:latin typeface="Cambria Math"/>
                <a:ea typeface="Cambria Math"/>
              </a:rPr>
              <a:t>q</a:t>
            </a:r>
            <a:r>
              <a:rPr lang="en-US" dirty="0">
                <a:latin typeface="Cambria Math"/>
                <a:ea typeface="Cambria Math"/>
              </a:rPr>
              <a:t>)) →(</a:t>
            </a:r>
            <a:r>
              <a:rPr lang="en-US" i="1" dirty="0">
                <a:latin typeface="Cambria Math"/>
                <a:ea typeface="Cambria Math"/>
              </a:rPr>
              <a:t>q </a:t>
            </a:r>
            <a:r>
              <a:rPr lang="en-US" dirty="0">
                <a:latin typeface="Cambria Math"/>
                <a:ea typeface="Cambria Math"/>
              </a:rPr>
              <a:t>∨ </a:t>
            </a:r>
            <a:r>
              <a:rPr lang="en-US" i="1" dirty="0">
                <a:latin typeface="Cambria Math"/>
                <a:ea typeface="Cambria Math"/>
              </a:rPr>
              <a:t>r</a:t>
            </a:r>
            <a:r>
              <a:rPr lang="en-US" dirty="0">
                <a:latin typeface="Cambria Math"/>
                <a:ea typeface="Cambria Math"/>
              </a:rPr>
              <a:t>)</a:t>
            </a:r>
            <a:endParaRPr lang="en-US" i="1" dirty="0"/>
          </a:p>
        </p:txBody>
      </p:sp>
      <p:sp>
        <p:nvSpPr>
          <p:cNvPr id="11" name="TextBox 10"/>
          <p:cNvSpPr txBox="1"/>
          <p:nvPr/>
        </p:nvSpPr>
        <p:spPr>
          <a:xfrm>
            <a:off x="5943600" y="1371601"/>
            <a:ext cx="3733800" cy="646331"/>
          </a:xfrm>
          <a:prstGeom prst="rect">
            <a:avLst/>
          </a:prstGeom>
          <a:noFill/>
        </p:spPr>
        <p:txBody>
          <a:bodyPr wrap="square" rtlCol="0">
            <a:spAutoFit/>
          </a:bodyPr>
          <a:lstStyle/>
          <a:p>
            <a:r>
              <a:rPr lang="en-US" dirty="0"/>
              <a:t>Resolution plays an important role in AI and is used in Prolog.</a:t>
            </a:r>
          </a:p>
        </p:txBody>
      </p:sp>
      <p:sp>
        <p:nvSpPr>
          <p:cNvPr id="5" name="灯片编号占位符 4">
            <a:extLst>
              <a:ext uri="{FF2B5EF4-FFF2-40B4-BE49-F238E27FC236}">
                <a16:creationId xmlns:a16="http://schemas.microsoft.com/office/drawing/2014/main" id="{C73340BA-D590-40D7-A509-E1FA4FF949B2}"/>
              </a:ext>
            </a:extLst>
          </p:cNvPr>
          <p:cNvSpPr>
            <a:spLocks noGrp="1"/>
          </p:cNvSpPr>
          <p:nvPr>
            <p:ph type="sldNum" sz="quarter" idx="12"/>
          </p:nvPr>
        </p:nvSpPr>
        <p:spPr/>
        <p:txBody>
          <a:bodyPr/>
          <a:lstStyle/>
          <a:p>
            <a:fld id="{9CA217EF-0505-4C33-BB20-8A8DF2039023}" type="slidenum">
              <a:rPr lang="en-US" smtClean="0"/>
              <a:pPr/>
              <a:t>169</a:t>
            </a:fld>
            <a:endParaRPr lang="en-US"/>
          </a:p>
        </p:txBody>
      </p:sp>
    </p:spTree>
    <p:extLst>
      <p:ext uri="{BB962C8B-B14F-4D97-AF65-F5344CB8AC3E}">
        <p14:creationId xmlns:p14="http://schemas.microsoft.com/office/powerpoint/2010/main" val="104434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Biconditional</a:t>
            </a:r>
            <a:r>
              <a:rPr lang="en-US" altLang="zh-CN" dirty="0"/>
              <a:t> </a:t>
            </a:r>
            <a:r>
              <a:rPr lang="en-US" altLang="zh-CN" dirty="0" err="1"/>
              <a:t>exampe</a:t>
            </a:r>
            <a:endParaRPr lang="zh-CN" altLang="en-US" dirty="0"/>
          </a:p>
        </p:txBody>
      </p:sp>
      <p:sp>
        <p:nvSpPr>
          <p:cNvPr id="3" name="内容占位符 2"/>
          <p:cNvSpPr>
            <a:spLocks noGrp="1"/>
          </p:cNvSpPr>
          <p:nvPr>
            <p:ph idx="1"/>
          </p:nvPr>
        </p:nvSpPr>
        <p:spPr/>
        <p:txBody>
          <a:bodyPr/>
          <a:lstStyle/>
          <a:p>
            <a:r>
              <a:rPr lang="en-US" altLang="zh-CN" sz="2800" dirty="0">
                <a:latin typeface="Tahoma" panose="020B0604030504040204" pitchFamily="34" charset="0"/>
              </a:rPr>
              <a:t>p</a:t>
            </a:r>
            <a:r>
              <a:rPr lang="en-US" altLang="zh-CN" sz="2800" dirty="0"/>
              <a:t> : the radius of the two circle are the same </a:t>
            </a:r>
          </a:p>
          <a:p>
            <a:r>
              <a:rPr lang="en-US" altLang="zh-CN" sz="2800" dirty="0">
                <a:latin typeface="Tahoma" panose="020B0604030504040204" pitchFamily="34" charset="0"/>
              </a:rPr>
              <a:t>q</a:t>
            </a:r>
            <a:r>
              <a:rPr lang="en-US" altLang="zh-CN" sz="2800" dirty="0"/>
              <a:t> : the square of the </a:t>
            </a:r>
            <a:r>
              <a:rPr lang="en-US" altLang="zh-CN" sz="2800" dirty="0" err="1"/>
              <a:t>the</a:t>
            </a:r>
            <a:r>
              <a:rPr lang="en-US" altLang="zh-CN" sz="2800" dirty="0"/>
              <a:t> two circle are equivalent </a:t>
            </a:r>
          </a:p>
          <a:p>
            <a:endParaRPr lang="en-US" altLang="zh-CN" sz="2800" i="1" dirty="0">
              <a:latin typeface="Times New Roman" panose="02020603050405020304" pitchFamily="18" charset="0"/>
            </a:endParaRPr>
          </a:p>
          <a:p>
            <a:r>
              <a:rPr lang="en-US" altLang="zh-CN" sz="2800" i="1" dirty="0">
                <a:latin typeface="Times New Roman" panose="02020603050405020304" pitchFamily="18" charset="0"/>
              </a:rPr>
              <a:t>p</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 </a:t>
            </a:r>
            <a:r>
              <a:rPr lang="en-US" altLang="zh-CN" sz="2800" i="1" dirty="0">
                <a:latin typeface="Times New Roman" panose="02020603050405020304" pitchFamily="18" charset="0"/>
              </a:rPr>
              <a:t>q: </a:t>
            </a:r>
            <a:r>
              <a:rPr lang="en-US" altLang="zh-CN" sz="2800" dirty="0"/>
              <a:t>the radius of the two circle are the same if and only if the square of the </a:t>
            </a:r>
            <a:r>
              <a:rPr lang="en-US" altLang="zh-CN" sz="2800" dirty="0" err="1"/>
              <a:t>the</a:t>
            </a:r>
            <a:r>
              <a:rPr lang="en-US" altLang="zh-CN" sz="2800" dirty="0"/>
              <a:t> two circle are equivalent</a:t>
            </a:r>
            <a:r>
              <a:rPr lang="en-US" altLang="zh-CN" dirty="0"/>
              <a:t> </a:t>
            </a:r>
          </a:p>
          <a:p>
            <a:endParaRPr lang="zh-CN" altLang="en-US" dirty="0"/>
          </a:p>
        </p:txBody>
      </p:sp>
      <p:sp>
        <p:nvSpPr>
          <p:cNvPr id="5" name="灯片编号占位符 4">
            <a:extLst>
              <a:ext uri="{FF2B5EF4-FFF2-40B4-BE49-F238E27FC236}">
                <a16:creationId xmlns:a16="http://schemas.microsoft.com/office/drawing/2014/main" id="{0A755B09-6FF2-49EA-8537-41F294BF6B54}"/>
              </a:ext>
            </a:extLst>
          </p:cNvPr>
          <p:cNvSpPr>
            <a:spLocks noGrp="1"/>
          </p:cNvSpPr>
          <p:nvPr>
            <p:ph type="sldNum" sz="quarter" idx="12"/>
          </p:nvPr>
        </p:nvSpPr>
        <p:spPr/>
        <p:txBody>
          <a:bodyPr/>
          <a:lstStyle/>
          <a:p>
            <a:fld id="{9CA217EF-0505-4C33-BB20-8A8DF2039023}" type="slidenum">
              <a:rPr lang="en-US" smtClean="0"/>
              <a:pPr/>
              <a:t>17</a:t>
            </a:fld>
            <a:endParaRPr lang="en-US"/>
          </a:p>
        </p:txBody>
      </p:sp>
    </p:spTree>
    <p:extLst>
      <p:ext uri="{BB962C8B-B14F-4D97-AF65-F5344CB8AC3E}">
        <p14:creationId xmlns:p14="http://schemas.microsoft.com/office/powerpoint/2010/main" val="10306397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Rules of Inference to Build Valid Arguments</a:t>
            </a:r>
          </a:p>
        </p:txBody>
      </p:sp>
      <p:sp>
        <p:nvSpPr>
          <p:cNvPr id="3" name="Content Placeholder 2"/>
          <p:cNvSpPr>
            <a:spLocks noGrp="1"/>
          </p:cNvSpPr>
          <p:nvPr>
            <p:ph idx="1"/>
          </p:nvPr>
        </p:nvSpPr>
        <p:spPr/>
        <p:txBody>
          <a:bodyPr>
            <a:normAutofit fontScale="85000" lnSpcReduction="20000"/>
          </a:bodyPr>
          <a:lstStyle/>
          <a:p>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r>
              <a:rPr lang="en-US" dirty="0"/>
              <a:t>A valid argument takes the following form:</a:t>
            </a:r>
          </a:p>
          <a:p>
            <a:pPr>
              <a:buNone/>
            </a:pPr>
            <a:r>
              <a:rPr lang="en-US" dirty="0"/>
              <a:t>              	         S</a:t>
            </a:r>
            <a:r>
              <a:rPr lang="en-US" sz="2400" baseline="-25000" dirty="0">
                <a:latin typeface="Cambria Math" pitchFamily="18" charset="0"/>
                <a:ea typeface="Cambria Math" pitchFamily="18" charset="0"/>
              </a:rPr>
              <a:t>1</a:t>
            </a:r>
          </a:p>
          <a:p>
            <a:pPr>
              <a:buNone/>
            </a:pPr>
            <a:r>
              <a:rPr lang="en-US" sz="2400" dirty="0"/>
              <a:t>			</a:t>
            </a:r>
            <a:r>
              <a:rPr lang="en-US" dirty="0"/>
              <a:t>         S</a:t>
            </a:r>
            <a:r>
              <a:rPr lang="en-US" sz="2400" baseline="-25000" dirty="0">
                <a:latin typeface="Cambria Math" pitchFamily="18" charset="0"/>
                <a:ea typeface="Cambria Math" pitchFamily="18" charset="0"/>
              </a:rPr>
              <a:t>2</a:t>
            </a:r>
          </a:p>
          <a:p>
            <a:pPr>
              <a:buNone/>
            </a:pPr>
            <a:r>
              <a:rPr lang="en-US" sz="2400" dirty="0"/>
              <a:t>                                       .</a:t>
            </a:r>
          </a:p>
          <a:p>
            <a:pPr>
              <a:buNone/>
            </a:pPr>
            <a:r>
              <a:rPr lang="en-US" sz="2400" dirty="0"/>
              <a:t>                                       .</a:t>
            </a:r>
          </a:p>
          <a:p>
            <a:pPr>
              <a:buNone/>
            </a:pPr>
            <a:r>
              <a:rPr lang="en-US" sz="2400" dirty="0"/>
              <a:t>                                       .</a:t>
            </a:r>
          </a:p>
          <a:p>
            <a:pPr>
              <a:buNone/>
            </a:pPr>
            <a:r>
              <a:rPr lang="en-US" dirty="0"/>
              <a:t>                                  </a:t>
            </a:r>
            <a:r>
              <a:rPr lang="en-US" dirty="0" err="1"/>
              <a:t>S</a:t>
            </a:r>
            <a:r>
              <a:rPr lang="en-US" sz="2800" i="1" baseline="-25000" dirty="0" err="1"/>
              <a:t>n</a:t>
            </a:r>
            <a:endParaRPr lang="en-US" sz="2800" i="1" baseline="-25000" dirty="0"/>
          </a:p>
          <a:p>
            <a:pPr>
              <a:buNone/>
            </a:pPr>
            <a:endParaRPr lang="en-US" sz="2800" dirty="0"/>
          </a:p>
          <a:p>
            <a:pPr>
              <a:buNone/>
            </a:pPr>
            <a:r>
              <a:rPr lang="en-US" sz="2800" dirty="0"/>
              <a:t>                               C</a:t>
            </a:r>
            <a:r>
              <a:rPr lang="en-US" sz="2400" dirty="0"/>
              <a:t> </a:t>
            </a:r>
          </a:p>
          <a:p>
            <a:pPr>
              <a:buNone/>
            </a:pPr>
            <a:r>
              <a:rPr lang="en-US" sz="2400"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4038600" y="5486400"/>
            <a:ext cx="231458" cy="205740"/>
          </a:xfrm>
          <a:prstGeom prst="rect">
            <a:avLst/>
          </a:prstGeom>
        </p:spPr>
      </p:pic>
      <p:sp>
        <p:nvSpPr>
          <p:cNvPr id="6" name="灯片编号占位符 5">
            <a:extLst>
              <a:ext uri="{FF2B5EF4-FFF2-40B4-BE49-F238E27FC236}">
                <a16:creationId xmlns:a16="http://schemas.microsoft.com/office/drawing/2014/main" id="{1A43C3E2-8B80-417E-8523-5CB74F466BC0}"/>
              </a:ext>
            </a:extLst>
          </p:cNvPr>
          <p:cNvSpPr>
            <a:spLocks noGrp="1"/>
          </p:cNvSpPr>
          <p:nvPr>
            <p:ph type="sldNum" sz="quarter" idx="12"/>
          </p:nvPr>
        </p:nvSpPr>
        <p:spPr/>
        <p:txBody>
          <a:bodyPr/>
          <a:lstStyle/>
          <a:p>
            <a:fld id="{9CA217EF-0505-4C33-BB20-8A8DF2039023}" type="slidenum">
              <a:rPr lang="en-US" smtClean="0"/>
              <a:pPr/>
              <a:t>170</a:t>
            </a:fld>
            <a:endParaRPr lang="en-US"/>
          </a:p>
        </p:txBody>
      </p:sp>
    </p:spTree>
    <p:extLst>
      <p:ext uri="{BB962C8B-B14F-4D97-AF65-F5344CB8AC3E}">
        <p14:creationId xmlns:p14="http://schemas.microsoft.com/office/powerpoint/2010/main" val="36321451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Arguments</a:t>
            </a:r>
          </a:p>
        </p:txBody>
      </p:sp>
      <p:pic>
        <p:nvPicPr>
          <p:cNvPr id="7" name="Picture 6" descr="addin_tmp.png"/>
          <p:cNvPicPr>
            <a:picLocks noChangeAspect="1"/>
          </p:cNvPicPr>
          <p:nvPr>
            <p:custDataLst>
              <p:tags r:id="rId1"/>
            </p:custDataLst>
          </p:nvPr>
        </p:nvPicPr>
        <p:blipFill>
          <a:blip r:embed="rId4" cstate="print"/>
          <a:stretch>
            <a:fillRect/>
          </a:stretch>
        </p:blipFill>
        <p:spPr>
          <a:xfrm>
            <a:off x="1981200" y="3962400"/>
            <a:ext cx="8126730" cy="2185988"/>
          </a:xfrm>
          <a:prstGeom prst="rect">
            <a:avLst/>
          </a:prstGeom>
        </p:spPr>
      </p:pic>
      <p:sp>
        <p:nvSpPr>
          <p:cNvPr id="4" name="Rectangle 3"/>
          <p:cNvSpPr/>
          <p:nvPr/>
        </p:nvSpPr>
        <p:spPr>
          <a:xfrm>
            <a:off x="1981200" y="1905001"/>
            <a:ext cx="6553200" cy="1384995"/>
          </a:xfrm>
          <a:prstGeom prst="rect">
            <a:avLst/>
          </a:prstGeom>
        </p:spPr>
        <p:txBody>
          <a:bodyPr wrap="square">
            <a:spAutoFit/>
          </a:bodyPr>
          <a:lstStyle/>
          <a:p>
            <a:r>
              <a:rPr lang="en-US" sz="2400" b="1" dirty="0"/>
              <a:t>Example </a:t>
            </a:r>
            <a:r>
              <a:rPr lang="en-US" sz="2400" b="1" dirty="0">
                <a:latin typeface="Cambria Math" pitchFamily="18" charset="0"/>
                <a:ea typeface="Cambria Math" pitchFamily="18" charset="0"/>
              </a:rPr>
              <a:t>1</a:t>
            </a:r>
            <a:r>
              <a:rPr lang="en-US" sz="2400" dirty="0"/>
              <a:t>: From the single proposition </a:t>
            </a:r>
            <a:endParaRPr lang="en-US" dirty="0"/>
          </a:p>
          <a:p>
            <a:endParaRPr lang="en-US" dirty="0"/>
          </a:p>
          <a:p>
            <a:endParaRPr lang="en-US" dirty="0"/>
          </a:p>
          <a:p>
            <a:pPr>
              <a:buNone/>
            </a:pPr>
            <a:r>
              <a:rPr lang="en-US" dirty="0"/>
              <a:t> </a:t>
            </a:r>
            <a:r>
              <a:rPr lang="en-US" sz="2400" dirty="0"/>
              <a:t>Show that </a:t>
            </a:r>
            <a:r>
              <a:rPr lang="en-US" sz="2400" i="1" dirty="0"/>
              <a:t>q</a:t>
            </a:r>
            <a:r>
              <a:rPr lang="en-US" sz="2400" dirty="0"/>
              <a:t> is a conclusion.</a:t>
            </a:r>
          </a:p>
        </p:txBody>
      </p:sp>
      <p:pic>
        <p:nvPicPr>
          <p:cNvPr id="5" name="Picture 4" descr="addin_tmp.png"/>
          <p:cNvPicPr>
            <a:picLocks noChangeAspect="1"/>
          </p:cNvPicPr>
          <p:nvPr>
            <p:custDataLst>
              <p:tags r:id="rId2"/>
            </p:custDataLst>
          </p:nvPr>
        </p:nvPicPr>
        <p:blipFill>
          <a:blip r:embed="rId5" cstate="print"/>
          <a:stretch>
            <a:fillRect/>
          </a:stretch>
        </p:blipFill>
        <p:spPr>
          <a:xfrm>
            <a:off x="4343401" y="2362201"/>
            <a:ext cx="1848803" cy="382905"/>
          </a:xfrm>
          <a:prstGeom prst="rect">
            <a:avLst/>
          </a:prstGeom>
        </p:spPr>
      </p:pic>
      <p:sp>
        <p:nvSpPr>
          <p:cNvPr id="6" name="TextBox 5"/>
          <p:cNvSpPr txBox="1"/>
          <p:nvPr/>
        </p:nvSpPr>
        <p:spPr>
          <a:xfrm>
            <a:off x="1905000" y="3276601"/>
            <a:ext cx="1905000" cy="461665"/>
          </a:xfrm>
          <a:prstGeom prst="rect">
            <a:avLst/>
          </a:prstGeom>
          <a:noFill/>
        </p:spPr>
        <p:txBody>
          <a:bodyPr wrap="square" rtlCol="0">
            <a:spAutoFit/>
          </a:bodyPr>
          <a:lstStyle/>
          <a:p>
            <a:r>
              <a:rPr lang="en-US" sz="2400" b="1" dirty="0"/>
              <a:t>Solution</a:t>
            </a:r>
            <a:r>
              <a:rPr lang="en-US" dirty="0"/>
              <a:t>:</a:t>
            </a:r>
          </a:p>
        </p:txBody>
      </p:sp>
      <p:sp>
        <p:nvSpPr>
          <p:cNvPr id="8" name="灯片编号占位符 7">
            <a:extLst>
              <a:ext uri="{FF2B5EF4-FFF2-40B4-BE49-F238E27FC236}">
                <a16:creationId xmlns:a16="http://schemas.microsoft.com/office/drawing/2014/main" id="{9233A13C-E9E7-43D4-9AF5-DA1BA0760B11}"/>
              </a:ext>
            </a:extLst>
          </p:cNvPr>
          <p:cNvSpPr>
            <a:spLocks noGrp="1"/>
          </p:cNvSpPr>
          <p:nvPr>
            <p:ph type="sldNum" sz="quarter" idx="12"/>
          </p:nvPr>
        </p:nvSpPr>
        <p:spPr/>
        <p:txBody>
          <a:bodyPr/>
          <a:lstStyle/>
          <a:p>
            <a:fld id="{9CA217EF-0505-4C33-BB20-8A8DF2039023}" type="slidenum">
              <a:rPr lang="en-US" smtClean="0"/>
              <a:pPr/>
              <a:t>171</a:t>
            </a:fld>
            <a:endParaRPr lang="en-US"/>
          </a:p>
        </p:txBody>
      </p:sp>
    </p:spTree>
    <p:extLst>
      <p:ext uri="{BB962C8B-B14F-4D97-AF65-F5344CB8AC3E}">
        <p14:creationId xmlns:p14="http://schemas.microsoft.com/office/powerpoint/2010/main" val="1211934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 Arguments</a:t>
            </a:r>
          </a:p>
        </p:txBody>
      </p:sp>
      <p:sp>
        <p:nvSpPr>
          <p:cNvPr id="3" name="Content Placeholder 2"/>
          <p:cNvSpPr>
            <a:spLocks noGrp="1"/>
          </p:cNvSpPr>
          <p:nvPr>
            <p:ph idx="1"/>
          </p:nvPr>
        </p:nvSpPr>
        <p:spPr/>
        <p:txBody>
          <a:bodyPr>
            <a:normAutofit/>
          </a:bodyPr>
          <a:lstStyle/>
          <a:p>
            <a:pPr>
              <a:buNone/>
            </a:pPr>
            <a:r>
              <a:rPr lang="en-US" sz="1500" b="1" dirty="0"/>
              <a:t>Example </a:t>
            </a:r>
            <a:r>
              <a:rPr lang="en-US" sz="1500" b="1" dirty="0">
                <a:latin typeface="Cambria Math" pitchFamily="18" charset="0"/>
                <a:ea typeface="Cambria Math" pitchFamily="18" charset="0"/>
              </a:rPr>
              <a:t>2</a:t>
            </a:r>
            <a:r>
              <a:rPr lang="en-US" sz="1500" b="1" dirty="0"/>
              <a:t>:</a:t>
            </a:r>
            <a:r>
              <a:rPr lang="en-US" sz="1500" dirty="0"/>
              <a:t> </a:t>
            </a:r>
          </a:p>
          <a:p>
            <a:r>
              <a:rPr lang="en-US" sz="1500" dirty="0"/>
              <a:t>With these hypotheses:</a:t>
            </a:r>
          </a:p>
          <a:p>
            <a:pPr lvl="1">
              <a:buNone/>
            </a:pPr>
            <a:r>
              <a:rPr lang="en-US" sz="1500" dirty="0"/>
              <a:t>“It is not sunny this afternoon and it is colder than yesterday.”</a:t>
            </a:r>
          </a:p>
          <a:p>
            <a:pPr lvl="1">
              <a:buNone/>
            </a:pPr>
            <a:r>
              <a:rPr lang="en-US" sz="1500" dirty="0"/>
              <a:t>“We will go swimming only if it is sunny.”</a:t>
            </a:r>
          </a:p>
          <a:p>
            <a:pPr lvl="1">
              <a:buNone/>
            </a:pPr>
            <a:r>
              <a:rPr lang="en-US" sz="1500" dirty="0"/>
              <a:t>“If we do not go swimming, then we will take a canoe trip.”</a:t>
            </a:r>
          </a:p>
          <a:p>
            <a:pPr lvl="1">
              <a:buNone/>
            </a:pPr>
            <a:r>
              <a:rPr lang="en-US" sz="1500" dirty="0"/>
              <a:t>“If we take a canoe trip, then we will be home by sunset.”</a:t>
            </a:r>
          </a:p>
          <a:p>
            <a:r>
              <a:rPr lang="en-US" sz="1500" dirty="0"/>
              <a:t>Using the inference rules, construct a valid argument for the conclusion:</a:t>
            </a:r>
          </a:p>
          <a:p>
            <a:pPr lvl="1">
              <a:buNone/>
            </a:pPr>
            <a:r>
              <a:rPr lang="en-US" sz="1500" dirty="0"/>
              <a:t>“We will be home by sunset.”</a:t>
            </a:r>
          </a:p>
          <a:p>
            <a:pPr>
              <a:buNone/>
            </a:pPr>
            <a:r>
              <a:rPr lang="en-US" sz="1500" b="1" dirty="0"/>
              <a:t>Solution</a:t>
            </a:r>
            <a:r>
              <a:rPr lang="en-US" sz="1500" dirty="0"/>
              <a:t>: </a:t>
            </a:r>
          </a:p>
          <a:p>
            <a:pPr marL="342900" indent="-342900">
              <a:buFont typeface="+mj-lt"/>
              <a:buAutoNum type="arabicPeriod"/>
            </a:pPr>
            <a:r>
              <a:rPr lang="en-US" sz="1500" dirty="0"/>
              <a:t>  Choose propositional variables:</a:t>
            </a:r>
          </a:p>
          <a:p>
            <a:pPr lvl="1">
              <a:buNone/>
            </a:pPr>
            <a:r>
              <a:rPr lang="en-US" sz="1500" i="1" dirty="0"/>
              <a:t>p</a:t>
            </a:r>
            <a:r>
              <a:rPr lang="en-US" sz="1500" dirty="0"/>
              <a:t> : “It is sunny this afternoon.”      </a:t>
            </a:r>
            <a:r>
              <a:rPr lang="en-US" sz="1500" i="1" dirty="0"/>
              <a:t>r</a:t>
            </a:r>
            <a:r>
              <a:rPr lang="en-US" sz="1500" dirty="0"/>
              <a:t>  : “We will go swimming.”  </a:t>
            </a:r>
            <a:r>
              <a:rPr lang="en-US" sz="1500" i="1" dirty="0"/>
              <a:t>t : </a:t>
            </a:r>
            <a:r>
              <a:rPr lang="en-US" sz="1500" dirty="0"/>
              <a:t>“We will be home by sunset.”</a:t>
            </a:r>
          </a:p>
          <a:p>
            <a:pPr lvl="1">
              <a:buNone/>
            </a:pPr>
            <a:r>
              <a:rPr lang="en-US" sz="1500" i="1" dirty="0"/>
              <a:t>q</a:t>
            </a:r>
            <a:r>
              <a:rPr lang="en-US" sz="1500" dirty="0"/>
              <a:t>  : “It is colder than yesterday.”     </a:t>
            </a:r>
            <a:r>
              <a:rPr lang="en-US" sz="1500" i="1" dirty="0"/>
              <a:t>s  : </a:t>
            </a:r>
            <a:r>
              <a:rPr lang="en-US" sz="1500" dirty="0"/>
              <a:t>“We will take a canoe trip.” </a:t>
            </a:r>
            <a:endParaRPr lang="en-US" sz="1500" i="1" dirty="0"/>
          </a:p>
          <a:p>
            <a:pPr marL="342900" indent="-342900">
              <a:buFont typeface="+mj-lt"/>
              <a:buAutoNum type="arabicPeriod"/>
            </a:pPr>
            <a:r>
              <a:rPr lang="en-US" sz="1500" dirty="0"/>
              <a:t>Translation into propositional logic:</a:t>
            </a:r>
          </a:p>
          <a:p>
            <a:endParaRPr lang="en-US" dirty="0"/>
          </a:p>
          <a:p>
            <a:endParaRPr lang="en-US" dirty="0"/>
          </a:p>
          <a:p>
            <a:pPr lvl="1">
              <a:buNone/>
            </a:pPr>
            <a:endParaRPr lang="en-US" i="1" dirty="0"/>
          </a:p>
          <a:p>
            <a:pPr lvl="1">
              <a:buNone/>
            </a:pPr>
            <a:endParaRPr lang="en-US" i="1" dirty="0"/>
          </a:p>
          <a:p>
            <a:pPr lvl="1">
              <a:buNone/>
            </a:pPr>
            <a:endParaRPr lang="en-US" i="1" dirty="0"/>
          </a:p>
          <a:p>
            <a:pPr lvl="1">
              <a:buNone/>
            </a:pPr>
            <a:endParaRPr lang="en-US" i="1" dirty="0"/>
          </a:p>
          <a:p>
            <a:pPr lvl="1">
              <a:buNone/>
            </a:pPr>
            <a:endParaRPr lang="en-US" i="1" dirty="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4038600" y="5715000"/>
            <a:ext cx="4640580" cy="487680"/>
          </a:xfrm>
          <a:prstGeom prst="rect">
            <a:avLst/>
          </a:prstGeom>
        </p:spPr>
      </p:pic>
      <p:sp>
        <p:nvSpPr>
          <p:cNvPr id="5" name="TextBox 4"/>
          <p:cNvSpPr txBox="1"/>
          <p:nvPr/>
        </p:nvSpPr>
        <p:spPr>
          <a:xfrm>
            <a:off x="6477000" y="62484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
        <p:nvSpPr>
          <p:cNvPr id="7" name="灯片编号占位符 6">
            <a:extLst>
              <a:ext uri="{FF2B5EF4-FFF2-40B4-BE49-F238E27FC236}">
                <a16:creationId xmlns:a16="http://schemas.microsoft.com/office/drawing/2014/main" id="{CFEBC6A1-03A4-48D1-BC2A-F6F7A0F2917A}"/>
              </a:ext>
            </a:extLst>
          </p:cNvPr>
          <p:cNvSpPr>
            <a:spLocks noGrp="1"/>
          </p:cNvSpPr>
          <p:nvPr>
            <p:ph type="sldNum" sz="quarter" idx="12"/>
          </p:nvPr>
        </p:nvSpPr>
        <p:spPr/>
        <p:txBody>
          <a:bodyPr/>
          <a:lstStyle/>
          <a:p>
            <a:fld id="{9CA217EF-0505-4C33-BB20-8A8DF2039023}" type="slidenum">
              <a:rPr lang="en-US" smtClean="0"/>
              <a:pPr/>
              <a:t>172</a:t>
            </a:fld>
            <a:endParaRPr lang="en-US"/>
          </a:p>
        </p:txBody>
      </p:sp>
    </p:spTree>
    <p:extLst>
      <p:ext uri="{BB962C8B-B14F-4D97-AF65-F5344CB8AC3E}">
        <p14:creationId xmlns:p14="http://schemas.microsoft.com/office/powerpoint/2010/main" val="19969555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Arguments</a:t>
            </a:r>
          </a:p>
        </p:txBody>
      </p:sp>
      <p:pic>
        <p:nvPicPr>
          <p:cNvPr id="7" name="Picture 6" descr="addin_tmp.png"/>
          <p:cNvPicPr>
            <a:picLocks noChangeAspect="1"/>
          </p:cNvPicPr>
          <p:nvPr>
            <p:custDataLst>
              <p:tags r:id="rId1"/>
            </p:custDataLst>
          </p:nvPr>
        </p:nvPicPr>
        <p:blipFill>
          <a:blip r:embed="rId4" cstate="print"/>
          <a:stretch>
            <a:fillRect/>
          </a:stretch>
        </p:blipFill>
        <p:spPr>
          <a:xfrm>
            <a:off x="2438400" y="2362201"/>
            <a:ext cx="7432358" cy="4009073"/>
          </a:xfrm>
          <a:prstGeom prst="rect">
            <a:avLst/>
          </a:prstGeom>
        </p:spPr>
      </p:pic>
      <p:sp>
        <p:nvSpPr>
          <p:cNvPr id="4" name="TextBox 3"/>
          <p:cNvSpPr txBox="1"/>
          <p:nvPr/>
        </p:nvSpPr>
        <p:spPr>
          <a:xfrm>
            <a:off x="2286001" y="1905000"/>
            <a:ext cx="3510385" cy="369332"/>
          </a:xfrm>
          <a:prstGeom prst="rect">
            <a:avLst/>
          </a:prstGeom>
          <a:noFill/>
          <a:ln>
            <a:solidFill>
              <a:schemeClr val="bg1"/>
            </a:solidFill>
          </a:ln>
        </p:spPr>
        <p:txBody>
          <a:bodyPr wrap="none" rtlCol="0">
            <a:spAutoFit/>
          </a:bodyPr>
          <a:lstStyle/>
          <a:p>
            <a:r>
              <a:rPr lang="en-US" dirty="0">
                <a:solidFill>
                  <a:schemeClr val="accent1"/>
                </a:solidFill>
              </a:rPr>
              <a:t>3.  </a:t>
            </a:r>
            <a:r>
              <a:rPr lang="en-US" dirty="0"/>
              <a:t>Construct the Valid Argument </a:t>
            </a:r>
          </a:p>
        </p:txBody>
      </p:sp>
      <p:sp>
        <p:nvSpPr>
          <p:cNvPr id="5" name="灯片编号占位符 4">
            <a:extLst>
              <a:ext uri="{FF2B5EF4-FFF2-40B4-BE49-F238E27FC236}">
                <a16:creationId xmlns:a16="http://schemas.microsoft.com/office/drawing/2014/main" id="{6CD123AE-D289-4514-A18E-9DC45BCC4ED3}"/>
              </a:ext>
            </a:extLst>
          </p:cNvPr>
          <p:cNvSpPr>
            <a:spLocks noGrp="1"/>
          </p:cNvSpPr>
          <p:nvPr>
            <p:ph type="sldNum" sz="quarter" idx="12"/>
          </p:nvPr>
        </p:nvSpPr>
        <p:spPr/>
        <p:txBody>
          <a:bodyPr/>
          <a:lstStyle/>
          <a:p>
            <a:fld id="{9CA217EF-0505-4C33-BB20-8A8DF2039023}" type="slidenum">
              <a:rPr lang="en-US" smtClean="0"/>
              <a:pPr/>
              <a:t>173</a:t>
            </a:fld>
            <a:endParaRPr lang="en-US"/>
          </a:p>
        </p:txBody>
      </p:sp>
    </p:spTree>
    <p:extLst>
      <p:ext uri="{BB962C8B-B14F-4D97-AF65-F5344CB8AC3E}">
        <p14:creationId xmlns:p14="http://schemas.microsoft.com/office/powerpoint/2010/main" val="37094826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Quantified Statements</a:t>
            </a:r>
          </a:p>
        </p:txBody>
      </p:sp>
      <p:sp>
        <p:nvSpPr>
          <p:cNvPr id="3" name="Content Placeholder 2"/>
          <p:cNvSpPr>
            <a:spLocks noGrp="1"/>
          </p:cNvSpPr>
          <p:nvPr>
            <p:ph idx="1"/>
          </p:nvPr>
        </p:nvSpPr>
        <p:spPr/>
        <p:txBody>
          <a:bodyPr/>
          <a:lstStyle/>
          <a:p>
            <a:r>
              <a:rPr lang="en-US" dirty="0"/>
              <a:t>Valid arguments for quantified statements are a sequence of statements. Each statement is either a premise or follows from previous statements by  rules of inference which include:</a:t>
            </a:r>
          </a:p>
          <a:p>
            <a:pPr lvl="1"/>
            <a:r>
              <a:rPr lang="en-US" dirty="0"/>
              <a:t>Rules of Inference for Propositional Logic</a:t>
            </a:r>
          </a:p>
          <a:p>
            <a:pPr lvl="1"/>
            <a:r>
              <a:rPr lang="en-US" dirty="0"/>
              <a:t>Rules of Inference for Quantified Statements</a:t>
            </a:r>
          </a:p>
          <a:p>
            <a:r>
              <a:rPr lang="en-US" dirty="0"/>
              <a:t>The rules of inference for quantified statements are introduced in the next several slides.</a:t>
            </a:r>
          </a:p>
          <a:p>
            <a:endParaRPr lang="en-US" dirty="0"/>
          </a:p>
        </p:txBody>
      </p:sp>
      <p:sp>
        <p:nvSpPr>
          <p:cNvPr id="5" name="灯片编号占位符 4">
            <a:extLst>
              <a:ext uri="{FF2B5EF4-FFF2-40B4-BE49-F238E27FC236}">
                <a16:creationId xmlns:a16="http://schemas.microsoft.com/office/drawing/2014/main" id="{23BE8FB0-1639-4573-939D-3F9A4145571A}"/>
              </a:ext>
            </a:extLst>
          </p:cNvPr>
          <p:cNvSpPr>
            <a:spLocks noGrp="1"/>
          </p:cNvSpPr>
          <p:nvPr>
            <p:ph type="sldNum" sz="quarter" idx="12"/>
          </p:nvPr>
        </p:nvSpPr>
        <p:spPr/>
        <p:txBody>
          <a:bodyPr/>
          <a:lstStyle/>
          <a:p>
            <a:fld id="{9CA217EF-0505-4C33-BB20-8A8DF2039023}" type="slidenum">
              <a:rPr lang="en-US" smtClean="0"/>
              <a:pPr/>
              <a:t>174</a:t>
            </a:fld>
            <a:endParaRPr lang="en-US"/>
          </a:p>
        </p:txBody>
      </p:sp>
    </p:spTree>
    <p:extLst>
      <p:ext uri="{BB962C8B-B14F-4D97-AF65-F5344CB8AC3E}">
        <p14:creationId xmlns:p14="http://schemas.microsoft.com/office/powerpoint/2010/main" val="14839124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Universal Instantiation (UI)</a:t>
            </a:r>
          </a:p>
        </p:txBody>
      </p:sp>
      <p:sp>
        <p:nvSpPr>
          <p:cNvPr id="3" name="Content Placeholder 2"/>
          <p:cNvSpPr>
            <a:spLocks noGrp="1"/>
          </p:cNvSpPr>
          <p:nvPr>
            <p:ph idx="1"/>
          </p:nvPr>
        </p:nvSpPr>
        <p:spPr/>
        <p:txBody>
          <a:bodyPr/>
          <a:lstStyle/>
          <a:p>
            <a:pPr>
              <a:buNone/>
            </a:pPr>
            <a:r>
              <a:rPr lang="en-US" dirty="0"/>
              <a:t>          </a:t>
            </a:r>
            <a:endParaRPr lang="en-US" sz="3200" dirty="0"/>
          </a:p>
          <a:p>
            <a:pPr>
              <a:buNone/>
            </a:pPr>
            <a:r>
              <a:rPr lang="en-US" dirty="0"/>
              <a:t>                        </a:t>
            </a:r>
          </a:p>
        </p:txBody>
      </p:sp>
      <p:sp>
        <p:nvSpPr>
          <p:cNvPr id="18" name="TextBox 17"/>
          <p:cNvSpPr txBox="1"/>
          <p:nvPr/>
        </p:nvSpPr>
        <p:spPr>
          <a:xfrm>
            <a:off x="3200400" y="4038600"/>
            <a:ext cx="7010400" cy="2308324"/>
          </a:xfrm>
          <a:prstGeom prst="rect">
            <a:avLst/>
          </a:prstGeom>
          <a:noFill/>
        </p:spPr>
        <p:txBody>
          <a:bodyPr wrap="square" rtlCol="0">
            <a:spAutoFit/>
          </a:bodyPr>
          <a:lstStyle/>
          <a:p>
            <a:r>
              <a:rPr lang="en-US" b="1" dirty="0"/>
              <a:t>Example</a:t>
            </a:r>
            <a:r>
              <a:rPr lang="en-US" dirty="0"/>
              <a:t>:</a:t>
            </a:r>
          </a:p>
          <a:p>
            <a:endParaRPr lang="en-US" dirty="0"/>
          </a:p>
          <a:p>
            <a:r>
              <a:rPr lang="en-US" dirty="0"/>
              <a:t>Our domain consists of all dogs and Fido is a dog.</a:t>
            </a:r>
          </a:p>
          <a:p>
            <a:endParaRPr lang="en-US" dirty="0"/>
          </a:p>
          <a:p>
            <a:r>
              <a:rPr lang="en-US" dirty="0"/>
              <a:t>“All dogs are cuddly.”</a:t>
            </a:r>
          </a:p>
          <a:p>
            <a:endParaRPr lang="en-US" dirty="0"/>
          </a:p>
          <a:p>
            <a:r>
              <a:rPr lang="en-US" dirty="0"/>
              <a:t>“Therefore,  Fido is cuddly.”</a:t>
            </a:r>
          </a:p>
          <a:p>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4572002" y="2667001"/>
            <a:ext cx="1617345" cy="854393"/>
          </a:xfrm>
          <a:prstGeom prst="rect">
            <a:avLst/>
          </a:prstGeom>
        </p:spPr>
      </p:pic>
      <p:sp>
        <p:nvSpPr>
          <p:cNvPr id="5" name="灯片编号占位符 4">
            <a:extLst>
              <a:ext uri="{FF2B5EF4-FFF2-40B4-BE49-F238E27FC236}">
                <a16:creationId xmlns:a16="http://schemas.microsoft.com/office/drawing/2014/main" id="{5F7E5D78-5DFC-4E7F-9B79-FD31169EFA83}"/>
              </a:ext>
            </a:extLst>
          </p:cNvPr>
          <p:cNvSpPr>
            <a:spLocks noGrp="1"/>
          </p:cNvSpPr>
          <p:nvPr>
            <p:ph type="sldNum" sz="quarter" idx="12"/>
          </p:nvPr>
        </p:nvSpPr>
        <p:spPr/>
        <p:txBody>
          <a:bodyPr/>
          <a:lstStyle/>
          <a:p>
            <a:fld id="{9CA217EF-0505-4C33-BB20-8A8DF2039023}" type="slidenum">
              <a:rPr lang="en-US" smtClean="0"/>
              <a:pPr/>
              <a:t>175</a:t>
            </a:fld>
            <a:endParaRPr lang="en-US"/>
          </a:p>
        </p:txBody>
      </p:sp>
    </p:spTree>
    <p:extLst>
      <p:ext uri="{BB962C8B-B14F-4D97-AF65-F5344CB8AC3E}">
        <p14:creationId xmlns:p14="http://schemas.microsoft.com/office/powerpoint/2010/main" val="23835490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Universal Generalization (UG)</a:t>
            </a:r>
          </a:p>
        </p:txBody>
      </p:sp>
      <p:sp>
        <p:nvSpPr>
          <p:cNvPr id="3" name="Content Placeholder 2"/>
          <p:cNvSpPr>
            <a:spLocks noGrp="1"/>
          </p:cNvSpPr>
          <p:nvPr>
            <p:ph idx="1"/>
          </p:nvPr>
        </p:nvSpPr>
        <p:spPr>
          <a:xfrm>
            <a:off x="1981200" y="1905000"/>
            <a:ext cx="8229600" cy="4389120"/>
          </a:xfrm>
        </p:spPr>
        <p:txBody>
          <a:bodyPr/>
          <a:lstStyle/>
          <a:p>
            <a:pPr>
              <a:buNone/>
            </a:pPr>
            <a:endParaRPr lang="en-US" sz="3200" dirty="0"/>
          </a:p>
          <a:p>
            <a:pPr>
              <a:buNone/>
            </a:pPr>
            <a:r>
              <a:rPr lang="en-US" dirty="0"/>
              <a:t>                        </a:t>
            </a:r>
          </a:p>
        </p:txBody>
      </p:sp>
      <p:pic>
        <p:nvPicPr>
          <p:cNvPr id="9" name="Picture 8" descr="addin_tmp.png"/>
          <p:cNvPicPr>
            <a:picLocks noChangeAspect="1"/>
          </p:cNvPicPr>
          <p:nvPr>
            <p:custDataLst>
              <p:tags r:id="rId1"/>
            </p:custDataLst>
          </p:nvPr>
        </p:nvPicPr>
        <p:blipFill>
          <a:blip r:embed="rId3" cstate="print"/>
          <a:stretch>
            <a:fillRect/>
          </a:stretch>
        </p:blipFill>
        <p:spPr>
          <a:xfrm>
            <a:off x="4572002" y="2667001"/>
            <a:ext cx="4154805" cy="854393"/>
          </a:xfrm>
          <a:prstGeom prst="rect">
            <a:avLst/>
          </a:prstGeom>
        </p:spPr>
      </p:pic>
      <p:sp>
        <p:nvSpPr>
          <p:cNvPr id="8" name="TextBox 7"/>
          <p:cNvSpPr txBox="1"/>
          <p:nvPr/>
        </p:nvSpPr>
        <p:spPr>
          <a:xfrm>
            <a:off x="4038600" y="4419601"/>
            <a:ext cx="5257800" cy="646331"/>
          </a:xfrm>
          <a:prstGeom prst="rect">
            <a:avLst/>
          </a:prstGeom>
          <a:noFill/>
        </p:spPr>
        <p:txBody>
          <a:bodyPr wrap="square" rtlCol="0">
            <a:spAutoFit/>
          </a:bodyPr>
          <a:lstStyle/>
          <a:p>
            <a:endParaRPr lang="en-US" dirty="0"/>
          </a:p>
          <a:p>
            <a:r>
              <a:rPr lang="en-US" dirty="0"/>
              <a:t>Used often implicitly in Mathematical Proofs. </a:t>
            </a:r>
          </a:p>
        </p:txBody>
      </p:sp>
      <p:sp>
        <p:nvSpPr>
          <p:cNvPr id="5" name="灯片编号占位符 4">
            <a:extLst>
              <a:ext uri="{FF2B5EF4-FFF2-40B4-BE49-F238E27FC236}">
                <a16:creationId xmlns:a16="http://schemas.microsoft.com/office/drawing/2014/main" id="{3B6B008A-B663-4702-BDB2-BD181C4BE257}"/>
              </a:ext>
            </a:extLst>
          </p:cNvPr>
          <p:cNvSpPr>
            <a:spLocks noGrp="1"/>
          </p:cNvSpPr>
          <p:nvPr>
            <p:ph type="sldNum" sz="quarter" idx="12"/>
          </p:nvPr>
        </p:nvSpPr>
        <p:spPr/>
        <p:txBody>
          <a:bodyPr/>
          <a:lstStyle/>
          <a:p>
            <a:fld id="{9CA217EF-0505-4C33-BB20-8A8DF2039023}" type="slidenum">
              <a:rPr lang="en-US" smtClean="0"/>
              <a:pPr/>
              <a:t>176</a:t>
            </a:fld>
            <a:endParaRPr lang="en-US"/>
          </a:p>
        </p:txBody>
      </p:sp>
    </p:spTree>
    <p:extLst>
      <p:ext uri="{BB962C8B-B14F-4D97-AF65-F5344CB8AC3E}">
        <p14:creationId xmlns:p14="http://schemas.microsoft.com/office/powerpoint/2010/main" val="12367431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Existential Instantiation (EI)</a:t>
            </a:r>
          </a:p>
        </p:txBody>
      </p:sp>
      <p:sp>
        <p:nvSpPr>
          <p:cNvPr id="3" name="Content Placeholder 2"/>
          <p:cNvSpPr>
            <a:spLocks noGrp="1"/>
          </p:cNvSpPr>
          <p:nvPr>
            <p:ph idx="1"/>
          </p:nvPr>
        </p:nvSpPr>
        <p:spPr/>
        <p:txBody>
          <a:bodyPr/>
          <a:lstStyle/>
          <a:p>
            <a:pPr>
              <a:buNone/>
            </a:pPr>
            <a:r>
              <a:rPr lang="en-US" sz="3200" dirty="0"/>
              <a:t>       </a:t>
            </a:r>
          </a:p>
          <a:p>
            <a:pPr>
              <a:buNone/>
            </a:pPr>
            <a:r>
              <a:rPr lang="en-US" dirty="0"/>
              <a:t>                        </a:t>
            </a:r>
          </a:p>
        </p:txBody>
      </p:sp>
      <p:sp>
        <p:nvSpPr>
          <p:cNvPr id="18" name="TextBox 17"/>
          <p:cNvSpPr txBox="1"/>
          <p:nvPr/>
        </p:nvSpPr>
        <p:spPr>
          <a:xfrm>
            <a:off x="3276600" y="4419600"/>
            <a:ext cx="7010400" cy="1477328"/>
          </a:xfrm>
          <a:prstGeom prst="rect">
            <a:avLst/>
          </a:prstGeom>
          <a:noFill/>
        </p:spPr>
        <p:txBody>
          <a:bodyPr wrap="square" rtlCol="0">
            <a:spAutoFit/>
          </a:bodyPr>
          <a:lstStyle/>
          <a:p>
            <a:r>
              <a:rPr lang="en-US" b="1" dirty="0"/>
              <a:t>Example</a:t>
            </a:r>
            <a:r>
              <a:rPr lang="en-US" dirty="0"/>
              <a:t>:</a:t>
            </a:r>
          </a:p>
          <a:p>
            <a:endParaRPr lang="en-US" dirty="0"/>
          </a:p>
          <a:p>
            <a:r>
              <a:rPr lang="en-US" dirty="0"/>
              <a:t>“There is someone who got an A in the course.”</a:t>
            </a:r>
          </a:p>
          <a:p>
            <a:r>
              <a:rPr lang="en-US" dirty="0"/>
              <a:t>“Let’s call her </a:t>
            </a:r>
            <a:r>
              <a:rPr lang="en-US" i="1" dirty="0"/>
              <a:t>a</a:t>
            </a:r>
            <a:r>
              <a:rPr lang="en-US" dirty="0"/>
              <a:t> and say that </a:t>
            </a:r>
            <a:r>
              <a:rPr lang="en-US" i="1" dirty="0"/>
              <a:t>a</a:t>
            </a:r>
            <a:r>
              <a:rPr lang="en-US" dirty="0"/>
              <a:t> got an A”</a:t>
            </a:r>
          </a:p>
          <a:p>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4495800" y="2438402"/>
            <a:ext cx="4723448" cy="854393"/>
          </a:xfrm>
          <a:prstGeom prst="rect">
            <a:avLst/>
          </a:prstGeom>
        </p:spPr>
      </p:pic>
      <p:sp>
        <p:nvSpPr>
          <p:cNvPr id="5" name="灯片编号占位符 4">
            <a:extLst>
              <a:ext uri="{FF2B5EF4-FFF2-40B4-BE49-F238E27FC236}">
                <a16:creationId xmlns:a16="http://schemas.microsoft.com/office/drawing/2014/main" id="{19B606B9-EB17-4CC1-AF46-4CD2C7134BA8}"/>
              </a:ext>
            </a:extLst>
          </p:cNvPr>
          <p:cNvSpPr>
            <a:spLocks noGrp="1"/>
          </p:cNvSpPr>
          <p:nvPr>
            <p:ph type="sldNum" sz="quarter" idx="12"/>
          </p:nvPr>
        </p:nvSpPr>
        <p:spPr/>
        <p:txBody>
          <a:bodyPr/>
          <a:lstStyle/>
          <a:p>
            <a:fld id="{9CA217EF-0505-4C33-BB20-8A8DF2039023}" type="slidenum">
              <a:rPr lang="en-US" smtClean="0"/>
              <a:pPr/>
              <a:t>177</a:t>
            </a:fld>
            <a:endParaRPr lang="en-US"/>
          </a:p>
        </p:txBody>
      </p:sp>
    </p:spTree>
    <p:extLst>
      <p:ext uri="{BB962C8B-B14F-4D97-AF65-F5344CB8AC3E}">
        <p14:creationId xmlns:p14="http://schemas.microsoft.com/office/powerpoint/2010/main" val="37846115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Existential Generalization (EG)</a:t>
            </a:r>
          </a:p>
        </p:txBody>
      </p:sp>
      <p:sp>
        <p:nvSpPr>
          <p:cNvPr id="3" name="Content Placeholder 2"/>
          <p:cNvSpPr>
            <a:spLocks noGrp="1"/>
          </p:cNvSpPr>
          <p:nvPr>
            <p:ph idx="1"/>
          </p:nvPr>
        </p:nvSpPr>
        <p:spPr/>
        <p:txBody>
          <a:bodyPr/>
          <a:lstStyle/>
          <a:p>
            <a:pPr>
              <a:buNone/>
            </a:pPr>
            <a:endParaRPr lang="en-US" dirty="0"/>
          </a:p>
          <a:p>
            <a:pPr>
              <a:buNone/>
            </a:pPr>
            <a:r>
              <a:rPr lang="en-US" dirty="0"/>
              <a:t>                        </a:t>
            </a:r>
          </a:p>
        </p:txBody>
      </p:sp>
      <p:sp>
        <p:nvSpPr>
          <p:cNvPr id="18" name="TextBox 17"/>
          <p:cNvSpPr txBox="1"/>
          <p:nvPr/>
        </p:nvSpPr>
        <p:spPr>
          <a:xfrm>
            <a:off x="3276600" y="4419600"/>
            <a:ext cx="7010400" cy="1477328"/>
          </a:xfrm>
          <a:prstGeom prst="rect">
            <a:avLst/>
          </a:prstGeom>
          <a:noFill/>
        </p:spPr>
        <p:txBody>
          <a:bodyPr wrap="square" rtlCol="0">
            <a:spAutoFit/>
          </a:bodyPr>
          <a:lstStyle/>
          <a:p>
            <a:r>
              <a:rPr lang="en-US" b="1" dirty="0"/>
              <a:t>Example</a:t>
            </a:r>
            <a:r>
              <a:rPr lang="en-US" dirty="0"/>
              <a:t>:</a:t>
            </a:r>
          </a:p>
          <a:p>
            <a:endParaRPr lang="en-US" dirty="0"/>
          </a:p>
          <a:p>
            <a:r>
              <a:rPr lang="en-US" dirty="0"/>
              <a:t>“Michelle got an A in the class.”</a:t>
            </a:r>
          </a:p>
          <a:p>
            <a:r>
              <a:rPr lang="en-US" dirty="0"/>
              <a:t>“Therefore,  someone got an A in the class.”</a:t>
            </a:r>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4572002" y="2667001"/>
            <a:ext cx="4363403" cy="854393"/>
          </a:xfrm>
          <a:prstGeom prst="rect">
            <a:avLst/>
          </a:prstGeom>
        </p:spPr>
      </p:pic>
      <p:sp>
        <p:nvSpPr>
          <p:cNvPr id="5" name="灯片编号占位符 4">
            <a:extLst>
              <a:ext uri="{FF2B5EF4-FFF2-40B4-BE49-F238E27FC236}">
                <a16:creationId xmlns:a16="http://schemas.microsoft.com/office/drawing/2014/main" id="{F5D09CAF-E735-462C-979C-67EE44C2F618}"/>
              </a:ext>
            </a:extLst>
          </p:cNvPr>
          <p:cNvSpPr>
            <a:spLocks noGrp="1"/>
          </p:cNvSpPr>
          <p:nvPr>
            <p:ph type="sldNum" sz="quarter" idx="12"/>
          </p:nvPr>
        </p:nvSpPr>
        <p:spPr/>
        <p:txBody>
          <a:bodyPr/>
          <a:lstStyle/>
          <a:p>
            <a:fld id="{9CA217EF-0505-4C33-BB20-8A8DF2039023}" type="slidenum">
              <a:rPr lang="en-US" smtClean="0"/>
              <a:pPr/>
              <a:t>178</a:t>
            </a:fld>
            <a:endParaRPr lang="en-US"/>
          </a:p>
        </p:txBody>
      </p:sp>
    </p:spTree>
    <p:extLst>
      <p:ext uri="{BB962C8B-B14F-4D97-AF65-F5344CB8AC3E}">
        <p14:creationId xmlns:p14="http://schemas.microsoft.com/office/powerpoint/2010/main" val="754298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Rules of Inference</a:t>
            </a:r>
          </a:p>
        </p:txBody>
      </p:sp>
      <p:sp>
        <p:nvSpPr>
          <p:cNvPr id="3" name="Content Placeholder 2"/>
          <p:cNvSpPr>
            <a:spLocks noGrp="1"/>
          </p:cNvSpPr>
          <p:nvPr>
            <p:ph idx="1"/>
          </p:nvPr>
        </p:nvSpPr>
        <p:spPr/>
        <p:txBody>
          <a:bodyPr>
            <a:normAutofit fontScale="85000" lnSpcReduction="20000"/>
          </a:bodyPr>
          <a:lstStyle/>
          <a:p>
            <a:pPr>
              <a:buNone/>
            </a:pPr>
            <a:r>
              <a:rPr lang="en-US" b="1" dirty="0"/>
              <a:t>Example </a:t>
            </a:r>
            <a:r>
              <a:rPr lang="en-US" b="1" dirty="0">
                <a:latin typeface="Cambria Math" pitchFamily="18" charset="0"/>
                <a:ea typeface="Cambria Math" pitchFamily="18" charset="0"/>
              </a:rPr>
              <a:t>1</a:t>
            </a:r>
            <a:r>
              <a:rPr lang="en-US" dirty="0"/>
              <a:t>: Using the rules of inference, construct a valid argument to show that</a:t>
            </a:r>
          </a:p>
          <a:p>
            <a:pPr lvl="1">
              <a:buNone/>
            </a:pPr>
            <a:r>
              <a:rPr lang="en-US" dirty="0"/>
              <a:t>“John Smith has two legs”</a:t>
            </a:r>
          </a:p>
          <a:p>
            <a:pPr>
              <a:buNone/>
            </a:pPr>
            <a:r>
              <a:rPr lang="en-US" dirty="0"/>
              <a:t>    is a consequence of the premises:</a:t>
            </a:r>
          </a:p>
          <a:p>
            <a:pPr lvl="1">
              <a:buNone/>
            </a:pPr>
            <a:r>
              <a:rPr lang="en-US" dirty="0"/>
              <a:t>“Every man has two legs.” “John Smith is a man.”</a:t>
            </a:r>
          </a:p>
          <a:p>
            <a:pPr>
              <a:buNone/>
            </a:pPr>
            <a:r>
              <a:rPr lang="en-US" b="1" dirty="0"/>
              <a:t>Solution</a:t>
            </a:r>
            <a:r>
              <a:rPr lang="en-US" dirty="0"/>
              <a:t>: Let </a:t>
            </a:r>
            <a:r>
              <a:rPr lang="en-US" i="1" dirty="0"/>
              <a:t>M</a:t>
            </a:r>
            <a:r>
              <a:rPr lang="en-US" dirty="0"/>
              <a:t>(</a:t>
            </a:r>
            <a:r>
              <a:rPr lang="en-US" i="1" dirty="0"/>
              <a:t>x</a:t>
            </a:r>
            <a:r>
              <a:rPr lang="en-US" dirty="0"/>
              <a:t>) denote  “</a:t>
            </a:r>
            <a:r>
              <a:rPr lang="en-US" i="1" dirty="0"/>
              <a:t>x</a:t>
            </a:r>
            <a:r>
              <a:rPr lang="en-US" dirty="0"/>
              <a:t> is a man” and </a:t>
            </a:r>
            <a:r>
              <a:rPr lang="en-US" i="1" dirty="0"/>
              <a:t>L</a:t>
            </a:r>
            <a:r>
              <a:rPr lang="en-US" dirty="0"/>
              <a:t>(</a:t>
            </a:r>
            <a:r>
              <a:rPr lang="en-US" i="1" dirty="0"/>
              <a:t>x</a:t>
            </a:r>
            <a:r>
              <a:rPr lang="en-US" dirty="0"/>
              <a:t>) “ </a:t>
            </a:r>
            <a:r>
              <a:rPr lang="en-US" i="1" dirty="0"/>
              <a:t>x</a:t>
            </a:r>
            <a:r>
              <a:rPr lang="en-US" dirty="0"/>
              <a:t> has two legs” and let John Smith be a member of the domain. </a:t>
            </a:r>
          </a:p>
          <a:p>
            <a:pPr lvl="1">
              <a:buNone/>
            </a:pPr>
            <a:r>
              <a:rPr lang="en-US" b="1" dirty="0"/>
              <a:t>Valid Argument</a:t>
            </a:r>
            <a:r>
              <a:rPr lang="en-US" dirty="0"/>
              <a:t>:</a:t>
            </a:r>
          </a:p>
          <a:p>
            <a:pPr lvl="1">
              <a:buNone/>
            </a:pPr>
            <a:r>
              <a:rPr lang="en-US" b="1" dirty="0"/>
              <a:t>   </a:t>
            </a:r>
          </a:p>
          <a:p>
            <a:pPr lvl="1">
              <a:buNone/>
            </a:pPr>
            <a:r>
              <a:rPr lang="en-US" b="1" dirty="0"/>
              <a:t>   </a:t>
            </a:r>
          </a:p>
          <a:p>
            <a:pPr lvl="1">
              <a:buNone/>
            </a:pPr>
            <a:r>
              <a:rPr lang="en-US" b="1" dirty="0"/>
              <a:t>    </a:t>
            </a:r>
          </a:p>
          <a:p>
            <a:pPr lvl="1">
              <a:buNone/>
            </a:pPr>
            <a:r>
              <a:rPr lang="en-US" b="1" dirty="0"/>
              <a:t>   </a:t>
            </a:r>
          </a:p>
          <a:p>
            <a:pPr lvl="1">
              <a:buNone/>
            </a:pPr>
            <a:r>
              <a:rPr lang="en-US" b="1" dirty="0"/>
              <a:t>    </a:t>
            </a:r>
          </a:p>
          <a:p>
            <a:pPr lvl="1">
              <a:buNone/>
            </a:pPr>
            <a:r>
              <a:rPr lang="en-US" b="1" dirty="0"/>
              <a:t>  </a:t>
            </a:r>
          </a:p>
          <a:p>
            <a:pPr lvl="1"/>
            <a:endParaRPr lang="en-US" b="1" dirty="0"/>
          </a:p>
          <a:p>
            <a:pPr lvl="1">
              <a:buNone/>
            </a:pPr>
            <a:endParaRPr lang="en-US" b="1"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4648200" y="4495800"/>
            <a:ext cx="4888230" cy="1756410"/>
          </a:xfrm>
          <a:prstGeom prst="rect">
            <a:avLst/>
          </a:prstGeom>
        </p:spPr>
      </p:pic>
      <p:sp>
        <p:nvSpPr>
          <p:cNvPr id="6" name="灯片编号占位符 5">
            <a:extLst>
              <a:ext uri="{FF2B5EF4-FFF2-40B4-BE49-F238E27FC236}">
                <a16:creationId xmlns:a16="http://schemas.microsoft.com/office/drawing/2014/main" id="{A7C26F81-6C22-4455-B82A-91BF8AF2117E}"/>
              </a:ext>
            </a:extLst>
          </p:cNvPr>
          <p:cNvSpPr>
            <a:spLocks noGrp="1"/>
          </p:cNvSpPr>
          <p:nvPr>
            <p:ph type="sldNum" sz="quarter" idx="12"/>
          </p:nvPr>
        </p:nvSpPr>
        <p:spPr/>
        <p:txBody>
          <a:bodyPr/>
          <a:lstStyle/>
          <a:p>
            <a:fld id="{9CA217EF-0505-4C33-BB20-8A8DF2039023}" type="slidenum">
              <a:rPr lang="en-US" smtClean="0"/>
              <a:pPr/>
              <a:t>179</a:t>
            </a:fld>
            <a:endParaRPr lang="en-US"/>
          </a:p>
        </p:txBody>
      </p:sp>
    </p:spTree>
    <p:extLst>
      <p:ext uri="{BB962C8B-B14F-4D97-AF65-F5344CB8AC3E}">
        <p14:creationId xmlns:p14="http://schemas.microsoft.com/office/powerpoint/2010/main" val="182211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Expressing the </a:t>
            </a:r>
            <a:r>
              <a:rPr lang="en-US" dirty="0" err="1"/>
              <a:t>Biconditional</a:t>
            </a:r>
            <a:endParaRPr lang="en-US" dirty="0"/>
          </a:p>
        </p:txBody>
      </p:sp>
      <p:sp>
        <p:nvSpPr>
          <p:cNvPr id="3" name="Content Placeholder 2"/>
          <p:cNvSpPr>
            <a:spLocks noGrp="1"/>
          </p:cNvSpPr>
          <p:nvPr>
            <p:ph idx="1"/>
          </p:nvPr>
        </p:nvSpPr>
        <p:spPr/>
        <p:txBody>
          <a:bodyPr/>
          <a:lstStyle/>
          <a:p>
            <a:r>
              <a:rPr lang="en-US" dirty="0"/>
              <a:t>Some alternative ways “</a:t>
            </a:r>
            <a:r>
              <a:rPr lang="en-US" i="1" dirty="0"/>
              <a:t>p</a:t>
            </a:r>
            <a:r>
              <a:rPr lang="en-US" dirty="0"/>
              <a:t> if and only if </a:t>
            </a:r>
            <a:r>
              <a:rPr lang="en-US" i="1" dirty="0"/>
              <a:t>q</a:t>
            </a:r>
            <a:r>
              <a:rPr lang="en-US" dirty="0"/>
              <a:t>” is expressed in English:</a:t>
            </a:r>
          </a:p>
          <a:p>
            <a:pPr>
              <a:buNone/>
            </a:pPr>
            <a:endParaRPr lang="en-US" dirty="0"/>
          </a:p>
          <a:p>
            <a:pPr lvl="1"/>
            <a:r>
              <a:rPr lang="en-US" dirty="0"/>
              <a:t>  </a:t>
            </a:r>
            <a:r>
              <a:rPr lang="en-US" i="1" dirty="0"/>
              <a:t>p</a:t>
            </a:r>
            <a:r>
              <a:rPr lang="en-US" dirty="0"/>
              <a:t> </a:t>
            </a:r>
            <a:r>
              <a:rPr lang="en-US" b="1" dirty="0"/>
              <a:t>is necessary and sufficient for </a:t>
            </a:r>
            <a:r>
              <a:rPr lang="en-US" i="1" dirty="0"/>
              <a:t>q</a:t>
            </a:r>
            <a:endParaRPr lang="en-US" dirty="0"/>
          </a:p>
          <a:p>
            <a:pPr lvl="1"/>
            <a:r>
              <a:rPr lang="en-US" dirty="0"/>
              <a:t>  </a:t>
            </a:r>
            <a:r>
              <a:rPr lang="en-US" b="1" dirty="0"/>
              <a:t>if</a:t>
            </a:r>
            <a:r>
              <a:rPr lang="en-US" dirty="0"/>
              <a:t> </a:t>
            </a:r>
            <a:r>
              <a:rPr lang="en-US" i="1" dirty="0"/>
              <a:t>p</a:t>
            </a:r>
            <a:r>
              <a:rPr lang="en-US" dirty="0"/>
              <a:t> </a:t>
            </a:r>
            <a:r>
              <a:rPr lang="en-US" b="1" dirty="0"/>
              <a:t>then</a:t>
            </a:r>
            <a:r>
              <a:rPr lang="en-US" dirty="0"/>
              <a:t> </a:t>
            </a:r>
            <a:r>
              <a:rPr lang="en-US" i="1" dirty="0"/>
              <a:t>q</a:t>
            </a:r>
            <a:r>
              <a:rPr lang="en-US" dirty="0"/>
              <a:t> , </a:t>
            </a:r>
            <a:r>
              <a:rPr lang="en-US" b="1" dirty="0"/>
              <a:t>and conversely</a:t>
            </a:r>
          </a:p>
          <a:p>
            <a:pPr lvl="1"/>
            <a:r>
              <a:rPr lang="en-US" dirty="0"/>
              <a:t>  </a:t>
            </a:r>
            <a:r>
              <a:rPr lang="en-US" i="1" dirty="0"/>
              <a:t>p</a:t>
            </a:r>
            <a:r>
              <a:rPr lang="en-US" dirty="0"/>
              <a:t> </a:t>
            </a:r>
            <a:r>
              <a:rPr lang="en-US" b="1" dirty="0" err="1"/>
              <a:t>iff</a:t>
            </a:r>
            <a:r>
              <a:rPr lang="en-US" dirty="0"/>
              <a:t> </a:t>
            </a:r>
            <a:r>
              <a:rPr lang="en-US" i="1" dirty="0"/>
              <a:t>q</a:t>
            </a:r>
            <a:endParaRPr lang="en-US" dirty="0"/>
          </a:p>
        </p:txBody>
      </p:sp>
      <p:sp>
        <p:nvSpPr>
          <p:cNvPr id="5" name="灯片编号占位符 4">
            <a:extLst>
              <a:ext uri="{FF2B5EF4-FFF2-40B4-BE49-F238E27FC236}">
                <a16:creationId xmlns:a16="http://schemas.microsoft.com/office/drawing/2014/main" id="{B6B36B5E-0C05-4D71-AD45-A355A88A2D89}"/>
              </a:ext>
            </a:extLst>
          </p:cNvPr>
          <p:cNvSpPr>
            <a:spLocks noGrp="1"/>
          </p:cNvSpPr>
          <p:nvPr>
            <p:ph type="sldNum" sz="quarter" idx="12"/>
          </p:nvPr>
        </p:nvSpPr>
        <p:spPr/>
        <p:txBody>
          <a:bodyPr/>
          <a:lstStyle/>
          <a:p>
            <a:fld id="{9CA217EF-0505-4C33-BB20-8A8DF2039023}" type="slidenum">
              <a:rPr lang="en-US" smtClean="0"/>
              <a:pPr/>
              <a:t>18</a:t>
            </a:fld>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Rules of Inference</a:t>
            </a:r>
          </a:p>
        </p:txBody>
      </p:sp>
      <p:sp>
        <p:nvSpPr>
          <p:cNvPr id="3" name="Content Placeholder 2"/>
          <p:cNvSpPr>
            <a:spLocks noGrp="1"/>
          </p:cNvSpPr>
          <p:nvPr>
            <p:ph idx="1"/>
          </p:nvPr>
        </p:nvSpPr>
        <p:spPr/>
        <p:txBody>
          <a:bodyPr>
            <a:normAutofit fontScale="77500" lnSpcReduction="20000"/>
          </a:bodyPr>
          <a:lstStyle/>
          <a:p>
            <a:pPr>
              <a:buNone/>
            </a:pPr>
            <a:r>
              <a:rPr lang="en-US" b="1" dirty="0"/>
              <a:t>   Example </a:t>
            </a:r>
            <a:r>
              <a:rPr lang="en-US" b="1" dirty="0">
                <a:latin typeface="Cambria Math" pitchFamily="18" charset="0"/>
                <a:ea typeface="Cambria Math" pitchFamily="18" charset="0"/>
              </a:rPr>
              <a:t>2</a:t>
            </a:r>
            <a:r>
              <a:rPr lang="en-US" dirty="0"/>
              <a:t>: Use the rules of inference to construct a valid argument showing that the conclusion</a:t>
            </a:r>
          </a:p>
          <a:p>
            <a:pPr lvl="1">
              <a:buNone/>
            </a:pPr>
            <a:r>
              <a:rPr lang="en-US" dirty="0"/>
              <a:t>“Someone who passed the first exam has not read the book.”</a:t>
            </a:r>
          </a:p>
          <a:p>
            <a:pPr>
              <a:buNone/>
            </a:pPr>
            <a:r>
              <a:rPr lang="en-US" dirty="0"/>
              <a:t>    follows from the premises</a:t>
            </a:r>
          </a:p>
          <a:p>
            <a:pPr lvl="1">
              <a:buNone/>
            </a:pPr>
            <a:r>
              <a:rPr lang="en-US" dirty="0"/>
              <a:t>“A student in this class has not read the book.”</a:t>
            </a:r>
          </a:p>
          <a:p>
            <a:pPr lvl="1">
              <a:buNone/>
            </a:pPr>
            <a:r>
              <a:rPr lang="en-US" dirty="0"/>
              <a:t>“Everyone in this class passed the first exam.”</a:t>
            </a:r>
          </a:p>
          <a:p>
            <a:pPr>
              <a:buNone/>
            </a:pPr>
            <a:r>
              <a:rPr lang="en-US" b="1" dirty="0"/>
              <a:t>    Solution</a:t>
            </a:r>
            <a:r>
              <a:rPr lang="en-US" dirty="0"/>
              <a:t>: Let </a:t>
            </a:r>
            <a:r>
              <a:rPr lang="en-US" i="1" dirty="0"/>
              <a:t>C</a:t>
            </a:r>
            <a:r>
              <a:rPr lang="en-US" dirty="0"/>
              <a:t>(</a:t>
            </a:r>
            <a:r>
              <a:rPr lang="en-US" i="1" dirty="0"/>
              <a:t>x</a:t>
            </a:r>
            <a:r>
              <a:rPr lang="en-US" dirty="0"/>
              <a:t>) denote  “</a:t>
            </a:r>
            <a:r>
              <a:rPr lang="en-US" i="1" dirty="0"/>
              <a:t>x</a:t>
            </a:r>
            <a:r>
              <a:rPr lang="en-US" dirty="0"/>
              <a:t> is in this class,” </a:t>
            </a:r>
            <a:r>
              <a:rPr lang="en-US" i="1" dirty="0"/>
              <a:t>B</a:t>
            </a:r>
            <a:r>
              <a:rPr lang="en-US" dirty="0"/>
              <a:t>(</a:t>
            </a:r>
            <a:r>
              <a:rPr lang="en-US" i="1" dirty="0"/>
              <a:t>x</a:t>
            </a:r>
            <a:r>
              <a:rPr lang="en-US" dirty="0"/>
              <a:t>) denote  “ </a:t>
            </a:r>
            <a:r>
              <a:rPr lang="en-US" i="1" dirty="0"/>
              <a:t>x</a:t>
            </a:r>
            <a:r>
              <a:rPr lang="en-US" dirty="0"/>
              <a:t> has  read the book,” and </a:t>
            </a:r>
            <a:r>
              <a:rPr lang="en-US" i="1" dirty="0"/>
              <a:t>P</a:t>
            </a:r>
            <a:r>
              <a:rPr lang="en-US" dirty="0"/>
              <a:t>(</a:t>
            </a:r>
            <a:r>
              <a:rPr lang="en-US" i="1" dirty="0"/>
              <a:t>x</a:t>
            </a:r>
            <a:r>
              <a:rPr lang="en-US" dirty="0"/>
              <a:t>) denote   “</a:t>
            </a:r>
            <a:r>
              <a:rPr lang="en-US" i="1" dirty="0"/>
              <a:t>x</a:t>
            </a:r>
            <a:r>
              <a:rPr lang="en-US" dirty="0"/>
              <a:t> passed the first exam.”</a:t>
            </a:r>
          </a:p>
          <a:p>
            <a:pPr lvl="1">
              <a:buNone/>
            </a:pPr>
            <a:r>
              <a:rPr lang="en-US" dirty="0"/>
              <a:t> First we translate the</a:t>
            </a:r>
          </a:p>
          <a:p>
            <a:pPr lvl="1">
              <a:buNone/>
            </a:pPr>
            <a:r>
              <a:rPr lang="en-US" dirty="0"/>
              <a:t> premises and conclusion </a:t>
            </a:r>
          </a:p>
          <a:p>
            <a:pPr lvl="1">
              <a:buNone/>
            </a:pPr>
            <a:r>
              <a:rPr lang="en-US" dirty="0"/>
              <a:t> into symbolic form.</a:t>
            </a:r>
          </a:p>
          <a:p>
            <a:pPr lvl="1">
              <a:buNone/>
            </a:pPr>
            <a:r>
              <a:rPr lang="en-US" dirty="0"/>
              <a:t> </a:t>
            </a:r>
          </a:p>
          <a:p>
            <a:pPr lvl="1">
              <a:buNone/>
            </a:pPr>
            <a:r>
              <a:rPr lang="en-US" dirty="0"/>
              <a:t> </a:t>
            </a:r>
          </a:p>
          <a:p>
            <a:pPr lvl="1">
              <a:buNone/>
            </a:pPr>
            <a:r>
              <a:rPr lang="en-US" dirty="0"/>
              <a:t> </a:t>
            </a:r>
          </a:p>
          <a:p>
            <a:pPr lvl="1">
              <a:buNone/>
            </a:pPr>
            <a:r>
              <a:rPr lang="en-US" dirty="0"/>
              <a:t> </a:t>
            </a:r>
          </a:p>
          <a:p>
            <a:endParaRPr lang="en-US" dirty="0"/>
          </a:p>
          <a:p>
            <a:pPr lvl="1"/>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5334001" y="4724403"/>
            <a:ext cx="3290888" cy="1090613"/>
          </a:xfrm>
          <a:prstGeom prst="rect">
            <a:avLst/>
          </a:prstGeom>
        </p:spPr>
      </p:pic>
      <p:sp>
        <p:nvSpPr>
          <p:cNvPr id="6" name="TextBox 5"/>
          <p:cNvSpPr txBox="1"/>
          <p:nvPr/>
        </p:nvSpPr>
        <p:spPr>
          <a:xfrm>
            <a:off x="34290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
        <p:nvSpPr>
          <p:cNvPr id="5" name="灯片编号占位符 4">
            <a:extLst>
              <a:ext uri="{FF2B5EF4-FFF2-40B4-BE49-F238E27FC236}">
                <a16:creationId xmlns:a16="http://schemas.microsoft.com/office/drawing/2014/main" id="{468F2780-7C8F-4103-AF94-C880EF0E1191}"/>
              </a:ext>
            </a:extLst>
          </p:cNvPr>
          <p:cNvSpPr>
            <a:spLocks noGrp="1"/>
          </p:cNvSpPr>
          <p:nvPr>
            <p:ph type="sldNum" sz="quarter" idx="12"/>
          </p:nvPr>
        </p:nvSpPr>
        <p:spPr/>
        <p:txBody>
          <a:bodyPr/>
          <a:lstStyle/>
          <a:p>
            <a:fld id="{9CA217EF-0505-4C33-BB20-8A8DF2039023}" type="slidenum">
              <a:rPr lang="en-US" smtClean="0"/>
              <a:pPr/>
              <a:t>180</a:t>
            </a:fld>
            <a:endParaRPr lang="en-US"/>
          </a:p>
        </p:txBody>
      </p:sp>
    </p:spTree>
    <p:extLst>
      <p:ext uri="{BB962C8B-B14F-4D97-AF65-F5344CB8AC3E}">
        <p14:creationId xmlns:p14="http://schemas.microsoft.com/office/powerpoint/2010/main" val="8378666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Using Rules of Inference</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895600" y="2514600"/>
            <a:ext cx="6407944" cy="3714750"/>
          </a:xfrm>
          <a:prstGeom prst="rect">
            <a:avLst/>
          </a:prstGeom>
        </p:spPr>
      </p:pic>
      <p:sp>
        <p:nvSpPr>
          <p:cNvPr id="5" name="Rectangle 4"/>
          <p:cNvSpPr/>
          <p:nvPr/>
        </p:nvSpPr>
        <p:spPr>
          <a:xfrm>
            <a:off x="2057401" y="1905000"/>
            <a:ext cx="2411109" cy="369332"/>
          </a:xfrm>
          <a:prstGeom prst="rect">
            <a:avLst/>
          </a:prstGeom>
        </p:spPr>
        <p:txBody>
          <a:bodyPr wrap="none">
            <a:spAutoFit/>
          </a:bodyPr>
          <a:lstStyle/>
          <a:p>
            <a:pPr lvl="1">
              <a:buNone/>
            </a:pPr>
            <a:r>
              <a:rPr lang="en-US" b="1" dirty="0"/>
              <a:t>Valid Argument</a:t>
            </a:r>
            <a:r>
              <a:rPr lang="en-US" dirty="0"/>
              <a:t>:</a:t>
            </a:r>
          </a:p>
        </p:txBody>
      </p:sp>
      <p:sp>
        <p:nvSpPr>
          <p:cNvPr id="6" name="灯片编号占位符 5">
            <a:extLst>
              <a:ext uri="{FF2B5EF4-FFF2-40B4-BE49-F238E27FC236}">
                <a16:creationId xmlns:a16="http://schemas.microsoft.com/office/drawing/2014/main" id="{3DDA0D9F-971A-4913-A155-A67C15FAEFD3}"/>
              </a:ext>
            </a:extLst>
          </p:cNvPr>
          <p:cNvSpPr>
            <a:spLocks noGrp="1"/>
          </p:cNvSpPr>
          <p:nvPr>
            <p:ph type="sldNum" sz="quarter" idx="12"/>
          </p:nvPr>
        </p:nvSpPr>
        <p:spPr/>
        <p:txBody>
          <a:bodyPr/>
          <a:lstStyle/>
          <a:p>
            <a:fld id="{9CA217EF-0505-4C33-BB20-8A8DF2039023}" type="slidenum">
              <a:rPr lang="en-US" smtClean="0"/>
              <a:pPr/>
              <a:t>181</a:t>
            </a:fld>
            <a:endParaRPr lang="en-US"/>
          </a:p>
        </p:txBody>
      </p:sp>
    </p:spTree>
    <p:extLst>
      <p:ext uri="{BB962C8B-B14F-4D97-AF65-F5344CB8AC3E}">
        <p14:creationId xmlns:p14="http://schemas.microsoft.com/office/powerpoint/2010/main" val="23170451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Returning to  the Socrates Example</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4064000" y="2540002"/>
            <a:ext cx="4377690" cy="382905"/>
          </a:xfrm>
          <a:prstGeom prst="rect">
            <a:avLst/>
          </a:prstGeom>
        </p:spPr>
      </p:pic>
      <p:pic>
        <p:nvPicPr>
          <p:cNvPr id="11" name="Content Placeholder 10" descr="addin_tmp.png"/>
          <p:cNvPicPr>
            <a:picLocks noGrp="1" noChangeAspect="1"/>
          </p:cNvPicPr>
          <p:nvPr>
            <p:ph idx="1"/>
            <p:custDataLst>
              <p:tags r:id="rId2"/>
            </p:custDataLst>
          </p:nvPr>
        </p:nvPicPr>
        <p:blipFill>
          <a:blip r:embed="rId6" cstate="print"/>
          <a:stretch>
            <a:fillRect/>
          </a:stretch>
        </p:blipFill>
        <p:spPr>
          <a:xfrm>
            <a:off x="4343400" y="3429002"/>
            <a:ext cx="2560320" cy="382905"/>
          </a:xfrm>
        </p:spPr>
      </p:pic>
      <p:cxnSp>
        <p:nvCxnSpPr>
          <p:cNvPr id="9" name="Straight Connector 8"/>
          <p:cNvCxnSpPr/>
          <p:nvPr/>
        </p:nvCxnSpPr>
        <p:spPr>
          <a:xfrm>
            <a:off x="3581400" y="4038600"/>
            <a:ext cx="4572000"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descr="addin_tmp.png"/>
          <p:cNvPicPr>
            <a:picLocks noChangeAspect="1"/>
          </p:cNvPicPr>
          <p:nvPr>
            <p:custDataLst>
              <p:tags r:id="rId3"/>
            </p:custDataLst>
          </p:nvPr>
        </p:nvPicPr>
        <p:blipFill>
          <a:blip r:embed="rId7" cstate="print"/>
          <a:stretch>
            <a:fillRect/>
          </a:stretch>
        </p:blipFill>
        <p:spPr>
          <a:xfrm>
            <a:off x="3810001" y="4267201"/>
            <a:ext cx="3743325" cy="382905"/>
          </a:xfrm>
          <a:prstGeom prst="rect">
            <a:avLst/>
          </a:prstGeom>
        </p:spPr>
      </p:pic>
      <p:sp>
        <p:nvSpPr>
          <p:cNvPr id="4" name="灯片编号占位符 3">
            <a:extLst>
              <a:ext uri="{FF2B5EF4-FFF2-40B4-BE49-F238E27FC236}">
                <a16:creationId xmlns:a16="http://schemas.microsoft.com/office/drawing/2014/main" id="{D50CE0D0-E4C3-4323-97EC-D83E19760E40}"/>
              </a:ext>
            </a:extLst>
          </p:cNvPr>
          <p:cNvSpPr>
            <a:spLocks noGrp="1"/>
          </p:cNvSpPr>
          <p:nvPr>
            <p:ph type="sldNum" sz="quarter" idx="12"/>
          </p:nvPr>
        </p:nvSpPr>
        <p:spPr/>
        <p:txBody>
          <a:bodyPr/>
          <a:lstStyle/>
          <a:p>
            <a:fld id="{9CA217EF-0505-4C33-BB20-8A8DF2039023}" type="slidenum">
              <a:rPr lang="en-US" smtClean="0"/>
              <a:pPr/>
              <a:t>182</a:t>
            </a:fld>
            <a:endParaRPr lang="en-US"/>
          </a:p>
        </p:txBody>
      </p:sp>
    </p:spTree>
    <p:extLst>
      <p:ext uri="{BB962C8B-B14F-4D97-AF65-F5344CB8AC3E}">
        <p14:creationId xmlns:p14="http://schemas.microsoft.com/office/powerpoint/2010/main" val="30303460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Solution for Socrates Example</a:t>
            </a:r>
          </a:p>
        </p:txBody>
      </p:sp>
      <p:pic>
        <p:nvPicPr>
          <p:cNvPr id="11" name="Picture 10" descr="addin_tmp.png"/>
          <p:cNvPicPr>
            <a:picLocks noChangeAspect="1"/>
          </p:cNvPicPr>
          <p:nvPr>
            <p:custDataLst>
              <p:tags r:id="rId1"/>
            </p:custDataLst>
          </p:nvPr>
        </p:nvPicPr>
        <p:blipFill>
          <a:blip r:embed="rId3" cstate="print"/>
          <a:stretch>
            <a:fillRect/>
          </a:stretch>
        </p:blipFill>
        <p:spPr>
          <a:xfrm>
            <a:off x="1905000" y="3048001"/>
            <a:ext cx="8278464" cy="2376297"/>
          </a:xfrm>
          <a:prstGeom prst="rect">
            <a:avLst/>
          </a:prstGeom>
        </p:spPr>
      </p:pic>
      <p:sp>
        <p:nvSpPr>
          <p:cNvPr id="4" name="TextBox 3"/>
          <p:cNvSpPr txBox="1"/>
          <p:nvPr/>
        </p:nvSpPr>
        <p:spPr>
          <a:xfrm>
            <a:off x="2286000" y="2209801"/>
            <a:ext cx="2971800" cy="461665"/>
          </a:xfrm>
          <a:prstGeom prst="rect">
            <a:avLst/>
          </a:prstGeom>
          <a:noFill/>
        </p:spPr>
        <p:txBody>
          <a:bodyPr wrap="square" rtlCol="0">
            <a:spAutoFit/>
          </a:bodyPr>
          <a:lstStyle/>
          <a:p>
            <a:r>
              <a:rPr lang="en-US" sz="2400" b="1" dirty="0"/>
              <a:t>Valid Argument</a:t>
            </a:r>
          </a:p>
        </p:txBody>
      </p:sp>
      <p:sp>
        <p:nvSpPr>
          <p:cNvPr id="5" name="灯片编号占位符 4">
            <a:extLst>
              <a:ext uri="{FF2B5EF4-FFF2-40B4-BE49-F238E27FC236}">
                <a16:creationId xmlns:a16="http://schemas.microsoft.com/office/drawing/2014/main" id="{2C5EC163-6045-4AB8-9309-1E4B2D7C9D87}"/>
              </a:ext>
            </a:extLst>
          </p:cNvPr>
          <p:cNvSpPr>
            <a:spLocks noGrp="1"/>
          </p:cNvSpPr>
          <p:nvPr>
            <p:ph type="sldNum" sz="quarter" idx="12"/>
          </p:nvPr>
        </p:nvSpPr>
        <p:spPr/>
        <p:txBody>
          <a:bodyPr/>
          <a:lstStyle/>
          <a:p>
            <a:fld id="{9CA217EF-0505-4C33-BB20-8A8DF2039023}" type="slidenum">
              <a:rPr lang="en-US" smtClean="0"/>
              <a:pPr/>
              <a:t>183</a:t>
            </a:fld>
            <a:endParaRPr lang="en-US"/>
          </a:p>
        </p:txBody>
      </p:sp>
    </p:spTree>
    <p:extLst>
      <p:ext uri="{BB962C8B-B14F-4D97-AF65-F5344CB8AC3E}">
        <p14:creationId xmlns:p14="http://schemas.microsoft.com/office/powerpoint/2010/main" val="37444469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Modus Ponens</a:t>
            </a:r>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505201" y="3886201"/>
            <a:ext cx="5092065" cy="1765935"/>
          </a:xfrm>
        </p:spPr>
      </p:pic>
      <p:sp>
        <p:nvSpPr>
          <p:cNvPr id="8" name="TextBox 7"/>
          <p:cNvSpPr txBox="1"/>
          <p:nvPr/>
        </p:nvSpPr>
        <p:spPr>
          <a:xfrm>
            <a:off x="3276600" y="2362201"/>
            <a:ext cx="6324600" cy="830997"/>
          </a:xfrm>
          <a:prstGeom prst="rect">
            <a:avLst/>
          </a:prstGeom>
          <a:noFill/>
        </p:spPr>
        <p:txBody>
          <a:bodyPr wrap="square" rtlCol="0">
            <a:spAutoFit/>
          </a:bodyPr>
          <a:lstStyle/>
          <a:p>
            <a:r>
              <a:rPr lang="en-US" sz="2400" dirty="0"/>
              <a:t>Universal Modus Ponens combines universal instantiation and modus ponens into one rule. </a:t>
            </a:r>
          </a:p>
        </p:txBody>
      </p:sp>
      <p:sp>
        <p:nvSpPr>
          <p:cNvPr id="5" name="TextBox 4"/>
          <p:cNvSpPr txBox="1"/>
          <p:nvPr/>
        </p:nvSpPr>
        <p:spPr>
          <a:xfrm>
            <a:off x="3124200" y="5791201"/>
            <a:ext cx="6781800" cy="461665"/>
          </a:xfrm>
          <a:prstGeom prst="rect">
            <a:avLst/>
          </a:prstGeom>
          <a:noFill/>
        </p:spPr>
        <p:txBody>
          <a:bodyPr wrap="square" rtlCol="0">
            <a:spAutoFit/>
          </a:bodyPr>
          <a:lstStyle/>
          <a:p>
            <a:r>
              <a:rPr lang="en-US" sz="2400" dirty="0"/>
              <a:t> This rule could be used in the Socrates example.</a:t>
            </a:r>
          </a:p>
        </p:txBody>
      </p:sp>
      <p:sp>
        <p:nvSpPr>
          <p:cNvPr id="4" name="灯片编号占位符 3">
            <a:extLst>
              <a:ext uri="{FF2B5EF4-FFF2-40B4-BE49-F238E27FC236}">
                <a16:creationId xmlns:a16="http://schemas.microsoft.com/office/drawing/2014/main" id="{A284704D-B55D-4A76-8EE4-7CE6D65F3111}"/>
              </a:ext>
            </a:extLst>
          </p:cNvPr>
          <p:cNvSpPr>
            <a:spLocks noGrp="1"/>
          </p:cNvSpPr>
          <p:nvPr>
            <p:ph type="sldNum" sz="quarter" idx="12"/>
          </p:nvPr>
        </p:nvSpPr>
        <p:spPr/>
        <p:txBody>
          <a:bodyPr/>
          <a:lstStyle/>
          <a:p>
            <a:fld id="{9CA217EF-0505-4C33-BB20-8A8DF2039023}" type="slidenum">
              <a:rPr lang="en-US" smtClean="0"/>
              <a:pPr/>
              <a:t>184</a:t>
            </a:fld>
            <a:endParaRPr lang="en-US"/>
          </a:p>
        </p:txBody>
      </p:sp>
    </p:spTree>
    <p:extLst>
      <p:ext uri="{BB962C8B-B14F-4D97-AF65-F5344CB8AC3E}">
        <p14:creationId xmlns:p14="http://schemas.microsoft.com/office/powerpoint/2010/main" val="16491040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7</a:t>
            </a:r>
            <a:r>
              <a:rPr lang="en-US" altLang="zh-CN" baseline="30000" dirty="0">
                <a:ea typeface="宋体" pitchFamily="2" charset="-122"/>
              </a:rPr>
              <a:t>th</a:t>
            </a:r>
            <a:r>
              <a:rPr lang="en-US" altLang="zh-CN" dirty="0">
                <a:ea typeface="宋体" pitchFamily="2" charset="-122"/>
              </a:rPr>
              <a:t> edition</a:t>
            </a:r>
          </a:p>
          <a:p>
            <a:endParaRPr lang="en-US" altLang="zh-CN" dirty="0">
              <a:ea typeface="宋体" pitchFamily="2" charset="-122"/>
            </a:endParaRPr>
          </a:p>
          <a:p>
            <a:r>
              <a:rPr lang="en-US" altLang="zh-CN" dirty="0">
                <a:ea typeface="宋体" pitchFamily="2" charset="-122"/>
              </a:rPr>
              <a:t>P78-80   11, 15,29.         </a:t>
            </a:r>
          </a:p>
          <a:p>
            <a:endParaRPr lang="zh-CN" altLang="en-US" dirty="0"/>
          </a:p>
        </p:txBody>
      </p:sp>
      <p:sp>
        <p:nvSpPr>
          <p:cNvPr id="5" name="灯片编号占位符 4">
            <a:extLst>
              <a:ext uri="{FF2B5EF4-FFF2-40B4-BE49-F238E27FC236}">
                <a16:creationId xmlns:a16="http://schemas.microsoft.com/office/drawing/2014/main" id="{8749CC34-55BB-419A-A97C-0FA9B09B134C}"/>
              </a:ext>
            </a:extLst>
          </p:cNvPr>
          <p:cNvSpPr>
            <a:spLocks noGrp="1"/>
          </p:cNvSpPr>
          <p:nvPr>
            <p:ph type="sldNum" sz="quarter" idx="12"/>
          </p:nvPr>
        </p:nvSpPr>
        <p:spPr/>
        <p:txBody>
          <a:bodyPr/>
          <a:lstStyle/>
          <a:p>
            <a:fld id="{9CA217EF-0505-4C33-BB20-8A8DF2039023}" type="slidenum">
              <a:rPr lang="en-US" smtClean="0"/>
              <a:pPr/>
              <a:t>185</a:t>
            </a:fld>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Proofs</a:t>
            </a:r>
          </a:p>
        </p:txBody>
      </p:sp>
      <p:sp>
        <p:nvSpPr>
          <p:cNvPr id="3" name="Subtitle 2"/>
          <p:cNvSpPr>
            <a:spLocks noGrp="1"/>
          </p:cNvSpPr>
          <p:nvPr>
            <p:ph type="subTitle" idx="1"/>
          </p:nvPr>
        </p:nvSpPr>
        <p:spPr/>
        <p:txBody>
          <a:bodyPr/>
          <a:lstStyle/>
          <a:p>
            <a:r>
              <a:rPr lang="en-US" dirty="0"/>
              <a:t>Section 1.7</a:t>
            </a:r>
          </a:p>
        </p:txBody>
      </p:sp>
      <p:sp>
        <p:nvSpPr>
          <p:cNvPr id="5" name="灯片编号占位符 4">
            <a:extLst>
              <a:ext uri="{FF2B5EF4-FFF2-40B4-BE49-F238E27FC236}">
                <a16:creationId xmlns:a16="http://schemas.microsoft.com/office/drawing/2014/main" id="{67AC3308-70AF-4762-B9A5-ED2C35B3AC3D}"/>
              </a:ext>
            </a:extLst>
          </p:cNvPr>
          <p:cNvSpPr>
            <a:spLocks noGrp="1"/>
          </p:cNvSpPr>
          <p:nvPr>
            <p:ph type="sldNum" sz="quarter" idx="12"/>
          </p:nvPr>
        </p:nvSpPr>
        <p:spPr/>
        <p:txBody>
          <a:bodyPr/>
          <a:lstStyle/>
          <a:p>
            <a:r>
              <a:rPr lang="en-US"/>
              <a:t>111</a:t>
            </a:r>
            <a:endParaRPr lang="en-US" dirty="0"/>
          </a:p>
        </p:txBody>
      </p:sp>
    </p:spTree>
    <p:extLst>
      <p:ext uri="{BB962C8B-B14F-4D97-AF65-F5344CB8AC3E}">
        <p14:creationId xmlns:p14="http://schemas.microsoft.com/office/powerpoint/2010/main" val="11487895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Mathematical Proofs</a:t>
            </a:r>
          </a:p>
          <a:p>
            <a:r>
              <a:rPr lang="en-US" dirty="0"/>
              <a:t>Forms of Theorems</a:t>
            </a:r>
          </a:p>
          <a:p>
            <a:r>
              <a:rPr lang="en-US" dirty="0"/>
              <a:t>Direct Proofs</a:t>
            </a:r>
          </a:p>
          <a:p>
            <a:r>
              <a:rPr lang="en-US" dirty="0"/>
              <a:t>Indirect Proofs</a:t>
            </a:r>
          </a:p>
          <a:p>
            <a:pPr lvl="1"/>
            <a:r>
              <a:rPr lang="en-US" dirty="0"/>
              <a:t>Proof of the </a:t>
            </a:r>
            <a:r>
              <a:rPr lang="en-US" dirty="0" err="1"/>
              <a:t>Contrapositive</a:t>
            </a:r>
            <a:endParaRPr lang="en-US" dirty="0"/>
          </a:p>
          <a:p>
            <a:pPr lvl="1"/>
            <a:r>
              <a:rPr lang="en-US" dirty="0"/>
              <a:t>Proof by Contradiction</a:t>
            </a:r>
          </a:p>
          <a:p>
            <a:pPr>
              <a:buNone/>
            </a:pPr>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F9A4835F-EA2B-4E12-A784-8810CD377860}"/>
              </a:ext>
            </a:extLst>
          </p:cNvPr>
          <p:cNvSpPr>
            <a:spLocks noGrp="1"/>
          </p:cNvSpPr>
          <p:nvPr>
            <p:ph type="sldNum" sz="quarter" idx="12"/>
          </p:nvPr>
        </p:nvSpPr>
        <p:spPr/>
        <p:txBody>
          <a:bodyPr/>
          <a:lstStyle/>
          <a:p>
            <a:fld id="{9CA217EF-0505-4C33-BB20-8A8DF2039023}" type="slidenum">
              <a:rPr lang="en-US" smtClean="0"/>
              <a:pPr/>
              <a:t>187</a:t>
            </a:fld>
            <a:endParaRPr lang="en-US"/>
          </a:p>
        </p:txBody>
      </p:sp>
    </p:spTree>
    <p:extLst>
      <p:ext uri="{BB962C8B-B14F-4D97-AF65-F5344CB8AC3E}">
        <p14:creationId xmlns:p14="http://schemas.microsoft.com/office/powerpoint/2010/main" val="8103700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Proofs of Mathematical Statements</a:t>
            </a:r>
          </a:p>
        </p:txBody>
      </p:sp>
      <p:sp>
        <p:nvSpPr>
          <p:cNvPr id="3" name="Content Placeholder 2"/>
          <p:cNvSpPr>
            <a:spLocks noGrp="1"/>
          </p:cNvSpPr>
          <p:nvPr>
            <p:ph idx="1"/>
          </p:nvPr>
        </p:nvSpPr>
        <p:spPr/>
        <p:txBody>
          <a:bodyPr>
            <a:normAutofit fontScale="85000" lnSpcReduction="20000"/>
          </a:bodyPr>
          <a:lstStyle/>
          <a:p>
            <a:r>
              <a:rPr lang="en-US" dirty="0"/>
              <a:t>A </a:t>
            </a:r>
            <a:r>
              <a:rPr lang="en-US" i="1" dirty="0"/>
              <a:t>proof</a:t>
            </a:r>
            <a:r>
              <a:rPr lang="en-US" dirty="0"/>
              <a:t> is a valid argument that establishes the truth of a statement.</a:t>
            </a:r>
          </a:p>
          <a:p>
            <a:r>
              <a:rPr lang="en-US" dirty="0"/>
              <a:t>In math, CS,  and other disciplines, informal proofs  which are generally shorter, are generally used.</a:t>
            </a:r>
          </a:p>
          <a:p>
            <a:pPr lvl="1"/>
            <a:r>
              <a:rPr lang="en-US" dirty="0"/>
              <a:t>More than one rule of inference are often used in a step. </a:t>
            </a:r>
          </a:p>
          <a:p>
            <a:pPr lvl="1"/>
            <a:r>
              <a:rPr lang="en-US" dirty="0"/>
              <a:t>Steps may be skipped.</a:t>
            </a:r>
          </a:p>
          <a:p>
            <a:pPr lvl="1"/>
            <a:r>
              <a:rPr lang="en-US" dirty="0"/>
              <a:t>The rules of inference used are not explicitly stated. </a:t>
            </a:r>
          </a:p>
          <a:p>
            <a:pPr lvl="1"/>
            <a:r>
              <a:rPr lang="en-US" dirty="0"/>
              <a:t>Easier for to understand and to explain to people. </a:t>
            </a:r>
          </a:p>
          <a:p>
            <a:pPr lvl="1"/>
            <a:r>
              <a:rPr lang="en-US" dirty="0"/>
              <a:t>But it is also easier to introduce errors. </a:t>
            </a:r>
          </a:p>
          <a:p>
            <a:r>
              <a:rPr lang="en-US" dirty="0"/>
              <a:t>Proofs have many practical applications:</a:t>
            </a:r>
          </a:p>
          <a:p>
            <a:pPr lvl="1"/>
            <a:r>
              <a:rPr lang="en-US" dirty="0"/>
              <a:t>verification that computer programs are correct </a:t>
            </a:r>
          </a:p>
          <a:p>
            <a:pPr lvl="1"/>
            <a:r>
              <a:rPr lang="en-US" dirty="0"/>
              <a:t>establishing that operating systems are secure </a:t>
            </a:r>
          </a:p>
          <a:p>
            <a:pPr lvl="1"/>
            <a:r>
              <a:rPr lang="en-US" dirty="0"/>
              <a:t>enabling programs to make inferences in artificial intelligence </a:t>
            </a:r>
          </a:p>
          <a:p>
            <a:pPr lvl="1"/>
            <a:r>
              <a:rPr lang="en-US" dirty="0"/>
              <a:t>showing that system specifications are consistent</a:t>
            </a:r>
          </a:p>
          <a:p>
            <a:pPr>
              <a:buNone/>
            </a:pPr>
            <a:endParaRPr lang="en-US" dirty="0"/>
          </a:p>
        </p:txBody>
      </p:sp>
      <p:sp>
        <p:nvSpPr>
          <p:cNvPr id="5" name="灯片编号占位符 4">
            <a:extLst>
              <a:ext uri="{FF2B5EF4-FFF2-40B4-BE49-F238E27FC236}">
                <a16:creationId xmlns:a16="http://schemas.microsoft.com/office/drawing/2014/main" id="{4F3A94DE-C805-41E4-AFFA-8D5E76A175E3}"/>
              </a:ext>
            </a:extLst>
          </p:cNvPr>
          <p:cNvSpPr>
            <a:spLocks noGrp="1"/>
          </p:cNvSpPr>
          <p:nvPr>
            <p:ph type="sldNum" sz="quarter" idx="12"/>
          </p:nvPr>
        </p:nvSpPr>
        <p:spPr/>
        <p:txBody>
          <a:bodyPr/>
          <a:lstStyle/>
          <a:p>
            <a:fld id="{9CA217EF-0505-4C33-BB20-8A8DF2039023}" type="slidenum">
              <a:rPr lang="en-US" smtClean="0"/>
              <a:pPr/>
              <a:t>188</a:t>
            </a:fld>
            <a:endParaRPr lang="en-US"/>
          </a:p>
        </p:txBody>
      </p:sp>
    </p:spTree>
    <p:extLst>
      <p:ext uri="{BB962C8B-B14F-4D97-AF65-F5344CB8AC3E}">
        <p14:creationId xmlns:p14="http://schemas.microsoft.com/office/powerpoint/2010/main" val="269917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92500"/>
          </a:bodyPr>
          <a:lstStyle/>
          <a:p>
            <a:r>
              <a:rPr lang="en-US" dirty="0"/>
              <a:t>A </a:t>
            </a:r>
            <a:r>
              <a:rPr lang="en-US" i="1" dirty="0"/>
              <a:t>theorem</a:t>
            </a:r>
            <a:r>
              <a:rPr lang="en-US" dirty="0"/>
              <a:t> is a statement that can be shown to be true using:</a:t>
            </a:r>
          </a:p>
          <a:p>
            <a:pPr lvl="1"/>
            <a:r>
              <a:rPr lang="en-US" dirty="0"/>
              <a:t>definitions</a:t>
            </a:r>
          </a:p>
          <a:p>
            <a:pPr lvl="1"/>
            <a:r>
              <a:rPr lang="en-US" dirty="0"/>
              <a:t>other theorems</a:t>
            </a:r>
          </a:p>
          <a:p>
            <a:pPr lvl="1"/>
            <a:r>
              <a:rPr lang="en-US" i="1" dirty="0"/>
              <a:t>axioms</a:t>
            </a:r>
            <a:r>
              <a:rPr lang="en-US" dirty="0"/>
              <a:t> (statements which are given as true) </a:t>
            </a:r>
          </a:p>
          <a:p>
            <a:pPr lvl="1"/>
            <a:r>
              <a:rPr lang="en-US" dirty="0"/>
              <a:t>rules of inference</a:t>
            </a:r>
          </a:p>
          <a:p>
            <a:r>
              <a:rPr lang="en-US" dirty="0"/>
              <a:t>A </a:t>
            </a:r>
            <a:r>
              <a:rPr lang="en-US" i="1" dirty="0"/>
              <a:t>lemma</a:t>
            </a:r>
            <a:r>
              <a:rPr lang="en-US" dirty="0"/>
              <a:t> is a ‘helping theorem’ or a result which is needed to prove a theorem.</a:t>
            </a:r>
          </a:p>
          <a:p>
            <a:r>
              <a:rPr lang="en-US" dirty="0"/>
              <a:t>A </a:t>
            </a:r>
            <a:r>
              <a:rPr lang="en-US" i="1" dirty="0"/>
              <a:t>corollary</a:t>
            </a:r>
            <a:r>
              <a:rPr lang="en-US" dirty="0"/>
              <a:t> is a result which follows directly from a theorem.</a:t>
            </a:r>
          </a:p>
          <a:p>
            <a:r>
              <a:rPr lang="en-US" dirty="0"/>
              <a:t>Less important theorems are sometimes called </a:t>
            </a:r>
            <a:r>
              <a:rPr lang="en-US" i="1" dirty="0"/>
              <a:t>propositions</a:t>
            </a:r>
            <a:r>
              <a:rPr lang="en-US" dirty="0"/>
              <a:t>. </a:t>
            </a:r>
          </a:p>
          <a:p>
            <a:r>
              <a:rPr lang="en-US" dirty="0"/>
              <a:t>A </a:t>
            </a:r>
            <a:r>
              <a:rPr lang="en-US" i="1" dirty="0"/>
              <a:t>conjecture</a:t>
            </a:r>
            <a:r>
              <a:rPr lang="en-US" dirty="0"/>
              <a:t> is a statement that is being proposed to be true. Once a proof of a conjecture is found, it becomes a theorem. It may turn out to be false. </a:t>
            </a:r>
          </a:p>
        </p:txBody>
      </p:sp>
      <p:sp>
        <p:nvSpPr>
          <p:cNvPr id="5" name="灯片编号占位符 4">
            <a:extLst>
              <a:ext uri="{FF2B5EF4-FFF2-40B4-BE49-F238E27FC236}">
                <a16:creationId xmlns:a16="http://schemas.microsoft.com/office/drawing/2014/main" id="{413F1FF6-0595-453D-9A44-16EC863D5889}"/>
              </a:ext>
            </a:extLst>
          </p:cNvPr>
          <p:cNvSpPr>
            <a:spLocks noGrp="1"/>
          </p:cNvSpPr>
          <p:nvPr>
            <p:ph type="sldNum" sz="quarter" idx="12"/>
          </p:nvPr>
        </p:nvSpPr>
        <p:spPr/>
        <p:txBody>
          <a:bodyPr/>
          <a:lstStyle/>
          <a:p>
            <a:fld id="{9CA217EF-0505-4C33-BB20-8A8DF2039023}" type="slidenum">
              <a:rPr lang="en-US" smtClean="0"/>
              <a:pPr/>
              <a:t>189</a:t>
            </a:fld>
            <a:endParaRPr lang="en-US"/>
          </a:p>
        </p:txBody>
      </p:sp>
    </p:spTree>
    <p:extLst>
      <p:ext uri="{BB962C8B-B14F-4D97-AF65-F5344CB8AC3E}">
        <p14:creationId xmlns:p14="http://schemas.microsoft.com/office/powerpoint/2010/main" val="41948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Truth Tables For Compound Propositions</a:t>
            </a:r>
          </a:p>
        </p:txBody>
      </p:sp>
      <p:sp>
        <p:nvSpPr>
          <p:cNvPr id="3" name="Content Placeholder 2"/>
          <p:cNvSpPr>
            <a:spLocks noGrp="1"/>
          </p:cNvSpPr>
          <p:nvPr>
            <p:ph idx="1"/>
          </p:nvPr>
        </p:nvSpPr>
        <p:spPr/>
        <p:txBody>
          <a:bodyPr>
            <a:normAutofit/>
          </a:bodyPr>
          <a:lstStyle/>
          <a:p>
            <a:r>
              <a:rPr lang="en-US" dirty="0"/>
              <a:t>Construction of a truth table:</a:t>
            </a:r>
          </a:p>
          <a:p>
            <a:r>
              <a:rPr lang="en-US" dirty="0"/>
              <a:t>Rows</a:t>
            </a:r>
          </a:p>
          <a:p>
            <a:pPr lvl="1"/>
            <a:r>
              <a:rPr lang="en-US" dirty="0"/>
              <a:t> Need a row for every possible combination of values  for the  atomic propositions.</a:t>
            </a:r>
          </a:p>
          <a:p>
            <a:r>
              <a:rPr lang="en-US" dirty="0"/>
              <a:t>Columns</a:t>
            </a:r>
          </a:p>
          <a:p>
            <a:pPr lvl="1"/>
            <a:r>
              <a:rPr lang="en-US" dirty="0"/>
              <a:t>Need a column for the compound proposition (usually at far right)</a:t>
            </a:r>
          </a:p>
          <a:p>
            <a:pPr lvl="1"/>
            <a:r>
              <a:rPr lang="en-US" dirty="0"/>
              <a:t>Need a column for the truth value of each expression that occurs in the compound proposition as it is built up.</a:t>
            </a:r>
          </a:p>
          <a:p>
            <a:pPr lvl="2"/>
            <a:r>
              <a:rPr lang="en-US" dirty="0"/>
              <a:t>This includes the atomic propositions </a:t>
            </a:r>
          </a:p>
        </p:txBody>
      </p:sp>
      <p:sp>
        <p:nvSpPr>
          <p:cNvPr id="5" name="灯片编号占位符 4">
            <a:extLst>
              <a:ext uri="{FF2B5EF4-FFF2-40B4-BE49-F238E27FC236}">
                <a16:creationId xmlns:a16="http://schemas.microsoft.com/office/drawing/2014/main" id="{BFC05853-87F6-4003-93EE-2D193EF64FAF}"/>
              </a:ext>
            </a:extLst>
          </p:cNvPr>
          <p:cNvSpPr>
            <a:spLocks noGrp="1"/>
          </p:cNvSpPr>
          <p:nvPr>
            <p:ph type="sldNum" sz="quarter" idx="12"/>
          </p:nvPr>
        </p:nvSpPr>
        <p:spPr/>
        <p:txBody>
          <a:bodyPr/>
          <a:lstStyle/>
          <a:p>
            <a:fld id="{9CA217EF-0505-4C33-BB20-8A8DF2039023}" type="slidenum">
              <a:rPr lang="en-US" smtClean="0"/>
              <a:pPr/>
              <a:t>19</a:t>
            </a:fld>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Theorems </a:t>
            </a:r>
          </a:p>
        </p:txBody>
      </p:sp>
      <p:sp>
        <p:nvSpPr>
          <p:cNvPr id="3" name="Content Placeholder 2"/>
          <p:cNvSpPr>
            <a:spLocks noGrp="1"/>
          </p:cNvSpPr>
          <p:nvPr>
            <p:ph idx="1"/>
          </p:nvPr>
        </p:nvSpPr>
        <p:spPr/>
        <p:txBody>
          <a:bodyPr>
            <a:normAutofit/>
          </a:bodyPr>
          <a:lstStyle/>
          <a:p>
            <a:r>
              <a:rPr lang="en-US" dirty="0"/>
              <a:t>Many theorems assert that a property holds for all elements in a domain, such as the integers, the real numbers, or some of the discrete structures that we will study in this class. </a:t>
            </a:r>
          </a:p>
          <a:p>
            <a:r>
              <a:rPr lang="en-US" dirty="0"/>
              <a:t>Often the universal quantifier (needed for a precise statement of a theorem) is omitted by standard mathematical convention. </a:t>
            </a:r>
          </a:p>
          <a:p>
            <a:pPr>
              <a:buNone/>
            </a:pPr>
            <a:r>
              <a:rPr lang="en-US" dirty="0"/>
              <a:t>    For example, the statement:</a:t>
            </a:r>
          </a:p>
          <a:p>
            <a:pPr>
              <a:buNone/>
            </a:pPr>
            <a:r>
              <a:rPr lang="en-US" dirty="0"/>
              <a:t>        </a:t>
            </a:r>
            <a:r>
              <a:rPr lang="en-US" sz="2200" dirty="0"/>
              <a:t>“If </a:t>
            </a:r>
            <a:r>
              <a:rPr lang="en-US" sz="2200" i="1" dirty="0"/>
              <a:t>x</a:t>
            </a:r>
            <a:r>
              <a:rPr lang="en-US" sz="2200" dirty="0"/>
              <a:t> &gt; </a:t>
            </a:r>
            <a:r>
              <a:rPr lang="en-US" sz="2200" i="1" dirty="0"/>
              <a:t>y</a:t>
            </a:r>
            <a:r>
              <a:rPr lang="en-US" sz="2200" dirty="0"/>
              <a:t>, where </a:t>
            </a:r>
            <a:r>
              <a:rPr lang="en-US" sz="2200" i="1" dirty="0"/>
              <a:t>x</a:t>
            </a:r>
            <a:r>
              <a:rPr lang="en-US" sz="2200" dirty="0"/>
              <a:t> and </a:t>
            </a:r>
            <a:r>
              <a:rPr lang="en-US" sz="2200" i="1" dirty="0"/>
              <a:t>y</a:t>
            </a:r>
            <a:r>
              <a:rPr lang="en-US" sz="2200" dirty="0"/>
              <a:t> are positive real numbers, then </a:t>
            </a:r>
            <a:r>
              <a:rPr lang="en-US" sz="2200" i="1" dirty="0"/>
              <a:t>x</a:t>
            </a:r>
            <a:r>
              <a:rPr lang="en-US" sz="2200" baseline="30000" dirty="0"/>
              <a:t>2</a:t>
            </a:r>
            <a:r>
              <a:rPr lang="en-US" sz="2200" dirty="0"/>
              <a:t> &gt; </a:t>
            </a:r>
            <a:r>
              <a:rPr lang="en-US" sz="2200" i="1" dirty="0"/>
              <a:t>y</a:t>
            </a:r>
            <a:r>
              <a:rPr lang="en-US" sz="2200" baseline="30000" dirty="0"/>
              <a:t>2</a:t>
            </a:r>
            <a:r>
              <a:rPr lang="en-US" sz="2200" dirty="0"/>
              <a:t> ”</a:t>
            </a:r>
          </a:p>
          <a:p>
            <a:pPr>
              <a:buNone/>
            </a:pPr>
            <a:r>
              <a:rPr lang="en-US" dirty="0"/>
              <a:t>   really means</a:t>
            </a:r>
          </a:p>
          <a:p>
            <a:pPr>
              <a:buNone/>
            </a:pPr>
            <a:r>
              <a:rPr lang="en-US" dirty="0"/>
              <a:t>       </a:t>
            </a:r>
            <a:r>
              <a:rPr lang="en-US" sz="2200" dirty="0"/>
              <a:t>“For all positive real numbers </a:t>
            </a:r>
            <a:r>
              <a:rPr lang="en-US" sz="2200" i="1" dirty="0"/>
              <a:t>x</a:t>
            </a:r>
            <a:r>
              <a:rPr lang="en-US" sz="2200" dirty="0"/>
              <a:t> and </a:t>
            </a:r>
            <a:r>
              <a:rPr lang="en-US" sz="2200" i="1" dirty="0"/>
              <a:t>y</a:t>
            </a:r>
            <a:r>
              <a:rPr lang="en-US" sz="2200" dirty="0"/>
              <a:t>, if </a:t>
            </a:r>
            <a:r>
              <a:rPr lang="en-US" sz="2200" i="1" dirty="0"/>
              <a:t>x</a:t>
            </a:r>
            <a:r>
              <a:rPr lang="en-US" sz="2200" dirty="0"/>
              <a:t> &gt; </a:t>
            </a:r>
            <a:r>
              <a:rPr lang="en-US" sz="2200" i="1" dirty="0"/>
              <a:t>y</a:t>
            </a:r>
            <a:r>
              <a:rPr lang="en-US" sz="2200" dirty="0"/>
              <a:t>, then </a:t>
            </a:r>
            <a:r>
              <a:rPr lang="en-US" sz="2200" i="1" dirty="0"/>
              <a:t>x</a:t>
            </a:r>
            <a:r>
              <a:rPr lang="en-US" sz="2200" baseline="30000" dirty="0"/>
              <a:t>2</a:t>
            </a:r>
            <a:r>
              <a:rPr lang="en-US" sz="2200" dirty="0"/>
              <a:t> &gt; </a:t>
            </a:r>
            <a:r>
              <a:rPr lang="en-US" sz="2200" i="1" dirty="0"/>
              <a:t>y</a:t>
            </a:r>
            <a:r>
              <a:rPr lang="en-US" sz="2200" baseline="30000" dirty="0"/>
              <a:t>2</a:t>
            </a:r>
            <a:r>
              <a:rPr lang="en-US" sz="2200" dirty="0"/>
              <a:t> .”</a:t>
            </a:r>
          </a:p>
        </p:txBody>
      </p:sp>
      <p:sp>
        <p:nvSpPr>
          <p:cNvPr id="5" name="灯片编号占位符 4">
            <a:extLst>
              <a:ext uri="{FF2B5EF4-FFF2-40B4-BE49-F238E27FC236}">
                <a16:creationId xmlns:a16="http://schemas.microsoft.com/office/drawing/2014/main" id="{90ABBDE7-8031-400C-8D6D-B241074F034A}"/>
              </a:ext>
            </a:extLst>
          </p:cNvPr>
          <p:cNvSpPr>
            <a:spLocks noGrp="1"/>
          </p:cNvSpPr>
          <p:nvPr>
            <p:ph type="sldNum" sz="quarter" idx="12"/>
          </p:nvPr>
        </p:nvSpPr>
        <p:spPr/>
        <p:txBody>
          <a:bodyPr/>
          <a:lstStyle/>
          <a:p>
            <a:fld id="{9CA217EF-0505-4C33-BB20-8A8DF2039023}" type="slidenum">
              <a:rPr lang="en-US" smtClean="0"/>
              <a:pPr/>
              <a:t>190</a:t>
            </a:fld>
            <a:endParaRPr lang="en-US"/>
          </a:p>
        </p:txBody>
      </p:sp>
    </p:spTree>
    <p:extLst>
      <p:ext uri="{BB962C8B-B14F-4D97-AF65-F5344CB8AC3E}">
        <p14:creationId xmlns:p14="http://schemas.microsoft.com/office/powerpoint/2010/main" val="25432521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Theorems</a:t>
            </a:r>
          </a:p>
        </p:txBody>
      </p:sp>
      <p:sp>
        <p:nvSpPr>
          <p:cNvPr id="3" name="Content Placeholder 2"/>
          <p:cNvSpPr>
            <a:spLocks noGrp="1"/>
          </p:cNvSpPr>
          <p:nvPr>
            <p:ph idx="1"/>
          </p:nvPr>
        </p:nvSpPr>
        <p:spPr/>
        <p:txBody>
          <a:bodyPr>
            <a:normAutofit/>
          </a:bodyPr>
          <a:lstStyle/>
          <a:p>
            <a:r>
              <a:rPr lang="en-US" dirty="0"/>
              <a:t>Many theorems have the form:  </a:t>
            </a:r>
          </a:p>
          <a:p>
            <a:pPr>
              <a:buNone/>
            </a:pPr>
            <a:endParaRPr lang="en-US" dirty="0"/>
          </a:p>
          <a:p>
            <a:r>
              <a:rPr lang="en-US" dirty="0"/>
              <a:t>To prove them, we show that where </a:t>
            </a:r>
            <a:r>
              <a:rPr lang="en-US" i="1" dirty="0"/>
              <a:t>c</a:t>
            </a:r>
            <a:r>
              <a:rPr lang="en-US" dirty="0"/>
              <a:t> is an arbitrary element of the domain, </a:t>
            </a:r>
          </a:p>
          <a:p>
            <a:r>
              <a:rPr lang="en-US" dirty="0"/>
              <a:t>By universal generalization the truth of the original formula follows.</a:t>
            </a:r>
          </a:p>
          <a:p>
            <a:r>
              <a:rPr lang="en-US" dirty="0"/>
              <a:t>So, we must prove something of the form:  </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5" cstate="print"/>
          <a:stretch>
            <a:fillRect/>
          </a:stretch>
        </p:blipFill>
        <p:spPr>
          <a:xfrm>
            <a:off x="5257801" y="2438400"/>
            <a:ext cx="2416969" cy="319088"/>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6096000" y="3429000"/>
            <a:ext cx="1714500" cy="319088"/>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8458201" y="4800601"/>
            <a:ext cx="965835" cy="268605"/>
          </a:xfrm>
          <a:prstGeom prst="rect">
            <a:avLst/>
          </a:prstGeom>
        </p:spPr>
      </p:pic>
      <p:sp>
        <p:nvSpPr>
          <p:cNvPr id="5" name="灯片编号占位符 4">
            <a:extLst>
              <a:ext uri="{FF2B5EF4-FFF2-40B4-BE49-F238E27FC236}">
                <a16:creationId xmlns:a16="http://schemas.microsoft.com/office/drawing/2014/main" id="{FC59F652-8F22-4FA3-ACB7-7F57575C10C7}"/>
              </a:ext>
            </a:extLst>
          </p:cNvPr>
          <p:cNvSpPr>
            <a:spLocks noGrp="1"/>
          </p:cNvSpPr>
          <p:nvPr>
            <p:ph type="sldNum" sz="quarter" idx="12"/>
          </p:nvPr>
        </p:nvSpPr>
        <p:spPr/>
        <p:txBody>
          <a:bodyPr/>
          <a:lstStyle/>
          <a:p>
            <a:fld id="{9CA217EF-0505-4C33-BB20-8A8DF2039023}" type="slidenum">
              <a:rPr lang="en-US" smtClean="0"/>
              <a:pPr/>
              <a:t>191</a:t>
            </a:fld>
            <a:endParaRPr lang="en-US"/>
          </a:p>
        </p:txBody>
      </p:sp>
    </p:spTree>
    <p:extLst>
      <p:ext uri="{BB962C8B-B14F-4D97-AF65-F5344CB8AC3E}">
        <p14:creationId xmlns:p14="http://schemas.microsoft.com/office/powerpoint/2010/main" val="999894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p:txBody>
          <a:bodyPr>
            <a:normAutofit fontScale="92500" lnSpcReduction="20000"/>
          </a:bodyPr>
          <a:lstStyle/>
          <a:p>
            <a:pPr>
              <a:buNone/>
            </a:pPr>
            <a:endParaRPr lang="en-US" dirty="0"/>
          </a:p>
          <a:p>
            <a:r>
              <a:rPr lang="en-US" i="1" dirty="0"/>
              <a:t>Trivial Proof</a:t>
            </a:r>
            <a:r>
              <a:rPr lang="en-US" dirty="0"/>
              <a:t>: If we know </a:t>
            </a:r>
            <a:r>
              <a:rPr lang="en-US" i="1" dirty="0"/>
              <a:t>q</a:t>
            </a:r>
            <a:r>
              <a:rPr lang="en-US" dirty="0"/>
              <a:t> is true, then</a:t>
            </a:r>
          </a:p>
          <a:p>
            <a:pPr>
              <a:buNone/>
            </a:pPr>
            <a:r>
              <a:rPr lang="en-US" dirty="0"/>
              <a:t>          </a:t>
            </a:r>
            <a:r>
              <a:rPr lang="en-US" i="1" dirty="0"/>
              <a:t>p</a:t>
            </a:r>
            <a:r>
              <a:rPr lang="en-US" dirty="0"/>
              <a:t> </a:t>
            </a:r>
            <a:r>
              <a:rPr lang="en-US" dirty="0">
                <a:latin typeface="Cambria Math"/>
                <a:ea typeface="Cambria Math"/>
              </a:rPr>
              <a:t>→ </a:t>
            </a:r>
            <a:r>
              <a:rPr lang="en-US" i="1" dirty="0">
                <a:latin typeface="Cambria Math"/>
                <a:ea typeface="Cambria Math"/>
              </a:rPr>
              <a:t>q</a:t>
            </a:r>
            <a:r>
              <a:rPr lang="en-US" dirty="0"/>
              <a:t>   is true as well.   </a:t>
            </a:r>
          </a:p>
          <a:p>
            <a:pPr>
              <a:buNone/>
            </a:pPr>
            <a:r>
              <a:rPr lang="en-US" dirty="0"/>
              <a:t> </a:t>
            </a:r>
          </a:p>
          <a:p>
            <a:pPr>
              <a:buNone/>
            </a:pPr>
            <a:r>
              <a:rPr lang="en-US" dirty="0"/>
              <a:t>“If it is raining  then </a:t>
            </a:r>
            <a:r>
              <a:rPr lang="en-US" dirty="0">
                <a:latin typeface="Cambria Math" pitchFamily="18" charset="0"/>
                <a:ea typeface="Cambria Math" pitchFamily="18" charset="0"/>
              </a:rPr>
              <a:t>1=1</a:t>
            </a:r>
            <a:r>
              <a:rPr lang="en-US" dirty="0"/>
              <a:t>.”</a:t>
            </a:r>
          </a:p>
          <a:p>
            <a:pPr>
              <a:buNone/>
            </a:pPr>
            <a:r>
              <a:rPr lang="en-US" dirty="0"/>
              <a:t>       </a:t>
            </a:r>
          </a:p>
          <a:p>
            <a:r>
              <a:rPr lang="en-US" dirty="0"/>
              <a:t> </a:t>
            </a:r>
            <a:r>
              <a:rPr lang="en-US" i="1" dirty="0"/>
              <a:t>Vacuous Proof</a:t>
            </a:r>
            <a:r>
              <a:rPr lang="en-US" dirty="0"/>
              <a:t>: If we know </a:t>
            </a:r>
            <a:r>
              <a:rPr lang="en-US" i="1" dirty="0"/>
              <a:t>p</a:t>
            </a:r>
            <a:r>
              <a:rPr lang="en-US" dirty="0"/>
              <a:t> is false then</a:t>
            </a:r>
          </a:p>
          <a:p>
            <a:pPr>
              <a:buNone/>
            </a:pPr>
            <a:r>
              <a:rPr lang="en-US" dirty="0"/>
              <a:t>           </a:t>
            </a:r>
            <a:r>
              <a:rPr lang="en-US" i="1" dirty="0"/>
              <a:t>p</a:t>
            </a:r>
            <a:r>
              <a:rPr lang="en-US" dirty="0"/>
              <a:t> </a:t>
            </a:r>
            <a:r>
              <a:rPr lang="en-US" dirty="0">
                <a:latin typeface="Cambria Math"/>
                <a:ea typeface="Cambria Math"/>
              </a:rPr>
              <a:t>→ </a:t>
            </a:r>
            <a:r>
              <a:rPr lang="en-US" i="1" dirty="0">
                <a:latin typeface="Cambria Math"/>
                <a:ea typeface="Cambria Math"/>
              </a:rPr>
              <a:t>q</a:t>
            </a:r>
            <a:r>
              <a:rPr lang="en-US" dirty="0"/>
              <a:t>   is true as well.</a:t>
            </a:r>
          </a:p>
          <a:p>
            <a:pPr>
              <a:buNone/>
            </a:pPr>
            <a:r>
              <a:rPr lang="en-US" dirty="0"/>
              <a:t>“If I am both rich and poor then </a:t>
            </a:r>
            <a:r>
              <a:rPr lang="en-US" dirty="0">
                <a:latin typeface="Cambria Math" pitchFamily="18" charset="0"/>
                <a:ea typeface="Cambria Math" pitchFamily="18" charset="0"/>
              </a:rPr>
              <a:t>2 + 2 = 5</a:t>
            </a:r>
            <a:r>
              <a:rPr lang="en-US" dirty="0"/>
              <a:t>.” </a:t>
            </a:r>
          </a:p>
          <a:p>
            <a:pPr>
              <a:buNone/>
            </a:pPr>
            <a:endParaRPr lang="en-US" dirty="0"/>
          </a:p>
          <a:p>
            <a:pPr>
              <a:buNone/>
            </a:pPr>
            <a:r>
              <a:rPr lang="en-US" dirty="0"/>
              <a:t> [ Even though these examples seem silly, both trivial and vacuous proofs are often used in mathematical induction, as we will see in Chapter 5) ]</a:t>
            </a:r>
          </a:p>
        </p:txBody>
      </p:sp>
      <p:sp>
        <p:nvSpPr>
          <p:cNvPr id="5" name="灯片编号占位符 4">
            <a:extLst>
              <a:ext uri="{FF2B5EF4-FFF2-40B4-BE49-F238E27FC236}">
                <a16:creationId xmlns:a16="http://schemas.microsoft.com/office/drawing/2014/main" id="{D565C968-39DF-4BFD-9F9C-21E73F25355B}"/>
              </a:ext>
            </a:extLst>
          </p:cNvPr>
          <p:cNvSpPr>
            <a:spLocks noGrp="1"/>
          </p:cNvSpPr>
          <p:nvPr>
            <p:ph type="sldNum" sz="quarter" idx="12"/>
          </p:nvPr>
        </p:nvSpPr>
        <p:spPr/>
        <p:txBody>
          <a:bodyPr/>
          <a:lstStyle/>
          <a:p>
            <a:fld id="{9CA217EF-0505-4C33-BB20-8A8DF2039023}" type="slidenum">
              <a:rPr lang="en-US" smtClean="0"/>
              <a:pPr/>
              <a:t>192</a:t>
            </a:fld>
            <a:endParaRPr lang="en-US"/>
          </a:p>
        </p:txBody>
      </p:sp>
    </p:spTree>
    <p:extLst>
      <p:ext uri="{BB962C8B-B14F-4D97-AF65-F5344CB8AC3E}">
        <p14:creationId xmlns:p14="http://schemas.microsoft.com/office/powerpoint/2010/main" val="22798566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and Odd Integers</a:t>
            </a:r>
          </a:p>
        </p:txBody>
      </p:sp>
      <p:sp>
        <p:nvSpPr>
          <p:cNvPr id="3" name="Content Placeholder 2"/>
          <p:cNvSpPr>
            <a:spLocks noGrp="1"/>
          </p:cNvSpPr>
          <p:nvPr>
            <p:ph idx="1"/>
          </p:nvPr>
        </p:nvSpPr>
        <p:spPr/>
        <p:txBody>
          <a:bodyPr/>
          <a:lstStyle/>
          <a:p>
            <a:pPr>
              <a:buNone/>
            </a:pPr>
            <a:r>
              <a:rPr lang="en-US" b="1" dirty="0"/>
              <a:t>   Definition</a:t>
            </a:r>
            <a:r>
              <a:rPr lang="en-US" dirty="0"/>
              <a:t>:  The integer </a:t>
            </a:r>
            <a:r>
              <a:rPr lang="en-US" i="1" dirty="0"/>
              <a:t>n</a:t>
            </a:r>
            <a:r>
              <a:rPr lang="en-US" dirty="0"/>
              <a:t> is even if there exists an integer </a:t>
            </a:r>
            <a:r>
              <a:rPr lang="en-US" i="1" dirty="0"/>
              <a:t>k</a:t>
            </a:r>
            <a:r>
              <a:rPr lang="en-US" dirty="0"/>
              <a:t> such that </a:t>
            </a:r>
            <a:r>
              <a:rPr lang="en-US" i="1" dirty="0"/>
              <a:t>n</a:t>
            </a:r>
            <a:r>
              <a:rPr lang="en-US" dirty="0"/>
              <a:t> = </a:t>
            </a:r>
            <a:r>
              <a:rPr lang="en-US" dirty="0">
                <a:latin typeface="Cambria Math" pitchFamily="18" charset="0"/>
                <a:ea typeface="Cambria Math" pitchFamily="18" charset="0"/>
              </a:rPr>
              <a:t>2</a:t>
            </a:r>
            <a:r>
              <a:rPr lang="en-US" i="1" dirty="0"/>
              <a:t>k</a:t>
            </a:r>
            <a:r>
              <a:rPr lang="en-US" dirty="0"/>
              <a:t>, and </a:t>
            </a:r>
            <a:r>
              <a:rPr lang="en-US" i="1" dirty="0"/>
              <a:t>n</a:t>
            </a:r>
            <a:r>
              <a:rPr lang="en-US" dirty="0"/>
              <a:t> is odd if there exists an integer </a:t>
            </a:r>
            <a:r>
              <a:rPr lang="en-US" i="1" dirty="0"/>
              <a:t>k</a:t>
            </a:r>
            <a:r>
              <a:rPr lang="en-US" dirty="0"/>
              <a:t>, such that </a:t>
            </a:r>
            <a:r>
              <a:rPr lang="en-US" i="1" dirty="0"/>
              <a:t>n</a:t>
            </a:r>
            <a:r>
              <a:rPr lang="en-US" dirty="0"/>
              <a:t> = </a:t>
            </a:r>
            <a:r>
              <a:rPr lang="en-US" dirty="0">
                <a:latin typeface="Cambria Math" pitchFamily="18" charset="0"/>
                <a:ea typeface="Cambria Math" pitchFamily="18" charset="0"/>
              </a:rPr>
              <a:t>2</a:t>
            </a:r>
            <a:r>
              <a:rPr lang="en-US" i="1" dirty="0"/>
              <a:t>k</a:t>
            </a:r>
            <a:r>
              <a:rPr lang="en-US" dirty="0"/>
              <a:t> + </a:t>
            </a:r>
            <a:r>
              <a:rPr lang="en-US" dirty="0">
                <a:latin typeface="Cambria Math" pitchFamily="18" charset="0"/>
                <a:ea typeface="Cambria Math" pitchFamily="18" charset="0"/>
              </a:rPr>
              <a:t>1</a:t>
            </a:r>
            <a:r>
              <a:rPr lang="en-US" dirty="0"/>
              <a:t>. Note that every integer is either even or odd and no integer is both even and odd.</a:t>
            </a:r>
          </a:p>
          <a:p>
            <a:pPr>
              <a:buNone/>
            </a:pPr>
            <a:endParaRPr lang="en-US" dirty="0"/>
          </a:p>
          <a:p>
            <a:pPr>
              <a:buNone/>
            </a:pPr>
            <a:r>
              <a:rPr lang="en-US" dirty="0"/>
              <a:t> </a:t>
            </a:r>
          </a:p>
          <a:p>
            <a:pPr>
              <a:buNone/>
            </a:pPr>
            <a:r>
              <a:rPr lang="en-US" dirty="0"/>
              <a:t>   We will need this basic fact about the integers in some of the example proofs to follow. We will learn more about the integers in Chapter 4.</a:t>
            </a:r>
          </a:p>
        </p:txBody>
      </p:sp>
      <p:sp>
        <p:nvSpPr>
          <p:cNvPr id="5" name="灯片编号占位符 4">
            <a:extLst>
              <a:ext uri="{FF2B5EF4-FFF2-40B4-BE49-F238E27FC236}">
                <a16:creationId xmlns:a16="http://schemas.microsoft.com/office/drawing/2014/main" id="{8BDB1893-B391-4135-94F8-3C0732426CB8}"/>
              </a:ext>
            </a:extLst>
          </p:cNvPr>
          <p:cNvSpPr>
            <a:spLocks noGrp="1"/>
          </p:cNvSpPr>
          <p:nvPr>
            <p:ph type="sldNum" sz="quarter" idx="12"/>
          </p:nvPr>
        </p:nvSpPr>
        <p:spPr/>
        <p:txBody>
          <a:bodyPr/>
          <a:lstStyle/>
          <a:p>
            <a:fld id="{9CA217EF-0505-4C33-BB20-8A8DF2039023}" type="slidenum">
              <a:rPr lang="en-US" smtClean="0"/>
              <a:pPr/>
              <a:t>193</a:t>
            </a:fld>
            <a:endParaRPr lang="en-US"/>
          </a:p>
        </p:txBody>
      </p:sp>
    </p:spTree>
    <p:extLst>
      <p:ext uri="{BB962C8B-B14F-4D97-AF65-F5344CB8AC3E}">
        <p14:creationId xmlns:p14="http://schemas.microsoft.com/office/powerpoint/2010/main" val="386094744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a:xfrm>
            <a:off x="2057400" y="2057401"/>
            <a:ext cx="8229600" cy="4525963"/>
          </a:xfrm>
        </p:spPr>
        <p:txBody>
          <a:bodyPr>
            <a:normAutofit fontScale="92500" lnSpcReduction="10000"/>
          </a:bodyPr>
          <a:lstStyle/>
          <a:p>
            <a:r>
              <a:rPr lang="en-US" i="1" dirty="0"/>
              <a:t>Direct Proof</a:t>
            </a:r>
            <a:r>
              <a:rPr lang="en-US" dirty="0"/>
              <a:t>: Assume that  </a:t>
            </a:r>
            <a:r>
              <a:rPr lang="en-US" i="1" dirty="0">
                <a:latin typeface="Cambria Math" pitchFamily="18" charset="0"/>
                <a:ea typeface="Cambria Math" pitchFamily="18" charset="0"/>
              </a:rPr>
              <a:t>p</a:t>
            </a:r>
            <a:r>
              <a:rPr lang="en-US" dirty="0"/>
              <a:t>  is true. Use rules of inference, axioms, and logical equivalences to show that   </a:t>
            </a:r>
            <a:r>
              <a:rPr lang="en-US" i="1" dirty="0"/>
              <a:t>q</a:t>
            </a:r>
            <a:r>
              <a:rPr lang="en-US" dirty="0"/>
              <a:t>  must also be true.</a:t>
            </a:r>
          </a:p>
          <a:p>
            <a:pPr>
              <a:buNone/>
            </a:pPr>
            <a:r>
              <a:rPr lang="en-US" b="1" dirty="0"/>
              <a:t>   Example</a:t>
            </a:r>
            <a:r>
              <a:rPr lang="en-US" dirty="0"/>
              <a:t>: Give a direct proof of the theorem “If </a:t>
            </a:r>
            <a:r>
              <a:rPr lang="en-US" i="1" dirty="0"/>
              <a:t>n</a:t>
            </a:r>
            <a:r>
              <a:rPr lang="en-US" dirty="0"/>
              <a:t> is an odd integer, then </a:t>
            </a:r>
            <a:r>
              <a:rPr lang="en-US" i="1" dirty="0"/>
              <a:t>n</a:t>
            </a:r>
            <a:r>
              <a:rPr lang="en-US" baseline="30000" dirty="0"/>
              <a:t>2 </a:t>
            </a:r>
            <a:r>
              <a:rPr lang="en-US" dirty="0"/>
              <a:t> is odd.”</a:t>
            </a:r>
          </a:p>
          <a:p>
            <a:pPr>
              <a:buNone/>
            </a:pPr>
            <a:r>
              <a:rPr lang="en-US" dirty="0"/>
              <a:t>   </a:t>
            </a:r>
            <a:r>
              <a:rPr lang="en-US" b="1" dirty="0"/>
              <a:t>Solution</a:t>
            </a:r>
            <a:r>
              <a:rPr lang="en-US" dirty="0"/>
              <a:t>: Assume that </a:t>
            </a:r>
            <a:r>
              <a:rPr lang="en-US" i="1" dirty="0"/>
              <a:t>n</a:t>
            </a:r>
            <a:r>
              <a:rPr lang="en-US" dirty="0"/>
              <a:t> is odd. Then </a:t>
            </a:r>
            <a:r>
              <a:rPr lang="en-US" i="1" dirty="0"/>
              <a:t>n</a:t>
            </a:r>
            <a:r>
              <a:rPr lang="en-US" dirty="0"/>
              <a:t> = </a:t>
            </a:r>
            <a:r>
              <a:rPr lang="en-US" dirty="0">
                <a:latin typeface="Cambria Math" pitchFamily="18" charset="0"/>
                <a:ea typeface="Cambria Math" pitchFamily="18" charset="0"/>
              </a:rPr>
              <a:t>2</a:t>
            </a:r>
            <a:r>
              <a:rPr lang="en-US" i="1" dirty="0"/>
              <a:t>k</a:t>
            </a:r>
            <a:r>
              <a:rPr lang="en-US" dirty="0"/>
              <a:t> + </a:t>
            </a:r>
            <a:r>
              <a:rPr lang="en-US" dirty="0">
                <a:latin typeface="Cambria Math" pitchFamily="18" charset="0"/>
                <a:ea typeface="Cambria Math" pitchFamily="18" charset="0"/>
              </a:rPr>
              <a:t>1</a:t>
            </a:r>
            <a:r>
              <a:rPr lang="en-US" dirty="0"/>
              <a:t> for an integer </a:t>
            </a:r>
            <a:r>
              <a:rPr lang="en-US" i="1" dirty="0"/>
              <a:t>k</a:t>
            </a:r>
            <a:r>
              <a:rPr lang="en-US" dirty="0"/>
              <a:t>. Squaring both sides of the equation, we get:</a:t>
            </a:r>
          </a:p>
          <a:p>
            <a:pPr>
              <a:buNone/>
            </a:pPr>
            <a:r>
              <a:rPr lang="en-US" dirty="0"/>
              <a:t>    </a:t>
            </a:r>
            <a:r>
              <a:rPr lang="en-US" i="1" dirty="0"/>
              <a:t>n</a:t>
            </a:r>
            <a:r>
              <a:rPr lang="en-US" baseline="30000" dirty="0">
                <a:latin typeface="Cambria Math" pitchFamily="18" charset="0"/>
                <a:ea typeface="Cambria Math" pitchFamily="18" charset="0"/>
              </a:rPr>
              <a:t>2</a:t>
            </a:r>
            <a:r>
              <a:rPr lang="en-US" baseline="30000" dirty="0"/>
              <a:t>  </a:t>
            </a:r>
            <a:r>
              <a:rPr lang="en-US" dirty="0"/>
              <a:t> = (</a:t>
            </a:r>
            <a:r>
              <a:rPr lang="en-US" dirty="0">
                <a:latin typeface="Cambria Math" pitchFamily="18" charset="0"/>
                <a:ea typeface="Cambria Math" pitchFamily="18" charset="0"/>
              </a:rPr>
              <a:t>2</a:t>
            </a:r>
            <a:r>
              <a:rPr lang="en-US" i="1" dirty="0"/>
              <a:t>k</a:t>
            </a:r>
            <a:r>
              <a:rPr lang="en-US" dirty="0"/>
              <a:t> + </a:t>
            </a:r>
            <a:r>
              <a:rPr lang="en-US" dirty="0">
                <a:latin typeface="Cambria Math" pitchFamily="18" charset="0"/>
                <a:ea typeface="Cambria Math" pitchFamily="18" charset="0"/>
              </a:rPr>
              <a:t>1)</a:t>
            </a:r>
            <a:r>
              <a:rPr lang="en-US" baseline="30000" dirty="0">
                <a:latin typeface="Cambria Math" pitchFamily="18" charset="0"/>
                <a:ea typeface="Cambria Math" pitchFamily="18" charset="0"/>
              </a:rPr>
              <a:t>2  </a:t>
            </a:r>
            <a:r>
              <a:rPr lang="en-US" dirty="0"/>
              <a:t> = </a:t>
            </a:r>
            <a:r>
              <a:rPr lang="en-US" dirty="0">
                <a:latin typeface="Cambria Math" pitchFamily="18" charset="0"/>
                <a:ea typeface="Cambria Math" pitchFamily="18" charset="0"/>
              </a:rPr>
              <a:t>4</a:t>
            </a:r>
            <a:r>
              <a:rPr lang="en-US" i="1" dirty="0"/>
              <a:t>k</a:t>
            </a:r>
            <a:r>
              <a:rPr lang="en-US" baseline="30000" dirty="0">
                <a:latin typeface="Cambria Math" pitchFamily="18" charset="0"/>
                <a:ea typeface="Cambria Math" pitchFamily="18" charset="0"/>
              </a:rPr>
              <a:t>2 </a:t>
            </a:r>
            <a:r>
              <a:rPr lang="en-US" dirty="0">
                <a:latin typeface="Cambria Math" pitchFamily="18" charset="0"/>
                <a:ea typeface="Cambria Math" pitchFamily="18" charset="0"/>
              </a:rPr>
              <a:t>+ 4</a:t>
            </a:r>
            <a:r>
              <a:rPr lang="en-US" i="1" dirty="0">
                <a:latin typeface="Cambria Math" pitchFamily="18" charset="0"/>
                <a:ea typeface="Cambria Math" pitchFamily="18" charset="0"/>
              </a:rPr>
              <a:t>k</a:t>
            </a:r>
            <a:r>
              <a:rPr lang="en-US" dirty="0">
                <a:latin typeface="Cambria Math" pitchFamily="18" charset="0"/>
                <a:ea typeface="Cambria Math" pitchFamily="18" charset="0"/>
              </a:rPr>
              <a:t> +1 = 2(2</a:t>
            </a:r>
            <a:r>
              <a:rPr lang="en-US" i="1" dirty="0"/>
              <a:t>k</a:t>
            </a:r>
            <a:r>
              <a:rPr lang="en-US" baseline="30000" dirty="0">
                <a:latin typeface="Cambria Math" pitchFamily="18" charset="0"/>
                <a:ea typeface="Cambria Math" pitchFamily="18" charset="0"/>
              </a:rPr>
              <a:t>2 </a:t>
            </a:r>
            <a:r>
              <a:rPr lang="en-US" dirty="0">
                <a:latin typeface="Cambria Math" pitchFamily="18" charset="0"/>
                <a:ea typeface="Cambria Math" pitchFamily="18" charset="0"/>
              </a:rPr>
              <a:t>+ 2</a:t>
            </a:r>
            <a:r>
              <a:rPr lang="en-US" i="1" dirty="0">
                <a:latin typeface="Cambria Math" pitchFamily="18" charset="0"/>
                <a:ea typeface="Cambria Math" pitchFamily="18" charset="0"/>
              </a:rPr>
              <a:t>k</a:t>
            </a:r>
            <a:r>
              <a:rPr lang="en-US" dirty="0">
                <a:latin typeface="Cambria Math" pitchFamily="18" charset="0"/>
                <a:ea typeface="Cambria Math" pitchFamily="18" charset="0"/>
              </a:rPr>
              <a:t>) + 1= 2</a:t>
            </a:r>
            <a:r>
              <a:rPr lang="en-US" i="1" dirty="0">
                <a:latin typeface="Cambria Math" pitchFamily="18" charset="0"/>
                <a:ea typeface="Cambria Math" pitchFamily="18" charset="0"/>
              </a:rPr>
              <a:t>r</a:t>
            </a:r>
            <a:r>
              <a:rPr lang="en-US" dirty="0">
                <a:latin typeface="Cambria Math" pitchFamily="18" charset="0"/>
                <a:ea typeface="Cambria Math" pitchFamily="18" charset="0"/>
              </a:rPr>
              <a:t> + 1,</a:t>
            </a:r>
          </a:p>
          <a:p>
            <a:pPr>
              <a:buNone/>
            </a:pPr>
            <a:r>
              <a:rPr lang="en-US" dirty="0">
                <a:latin typeface="Cambria Math" pitchFamily="18" charset="0"/>
                <a:ea typeface="Cambria Math" pitchFamily="18" charset="0"/>
              </a:rPr>
              <a:t>     where </a:t>
            </a:r>
            <a:r>
              <a:rPr lang="en-US" i="1" dirty="0">
                <a:latin typeface="Cambria Math" pitchFamily="18" charset="0"/>
                <a:ea typeface="Cambria Math" pitchFamily="18" charset="0"/>
              </a:rPr>
              <a:t>r</a:t>
            </a:r>
            <a:r>
              <a:rPr lang="en-US" dirty="0">
                <a:latin typeface="Cambria Math" pitchFamily="18" charset="0"/>
                <a:ea typeface="Cambria Math" pitchFamily="18" charset="0"/>
              </a:rPr>
              <a:t> = 2</a:t>
            </a:r>
            <a:r>
              <a:rPr lang="en-US" i="1" dirty="0"/>
              <a:t>k</a:t>
            </a:r>
            <a:r>
              <a:rPr lang="en-US" baseline="30000" dirty="0">
                <a:latin typeface="Cambria Math" pitchFamily="18" charset="0"/>
                <a:ea typeface="Cambria Math" pitchFamily="18" charset="0"/>
              </a:rPr>
              <a:t>2 </a:t>
            </a:r>
            <a:r>
              <a:rPr lang="en-US" dirty="0">
                <a:latin typeface="Cambria Math" pitchFamily="18" charset="0"/>
                <a:ea typeface="Cambria Math" pitchFamily="18" charset="0"/>
              </a:rPr>
              <a:t>+ 2</a:t>
            </a:r>
            <a:r>
              <a:rPr lang="en-US" i="1" dirty="0">
                <a:latin typeface="Cambria Math" pitchFamily="18" charset="0"/>
                <a:ea typeface="Cambria Math" pitchFamily="18" charset="0"/>
              </a:rPr>
              <a:t>k</a:t>
            </a:r>
            <a:r>
              <a:rPr lang="en-US" dirty="0">
                <a:latin typeface="Cambria Math" pitchFamily="18" charset="0"/>
                <a:ea typeface="Cambria Math" pitchFamily="18" charset="0"/>
              </a:rPr>
              <a:t> , an integer.                                  </a:t>
            </a:r>
          </a:p>
          <a:p>
            <a:pPr>
              <a:buNone/>
            </a:pPr>
            <a:r>
              <a:rPr lang="en-US" dirty="0">
                <a:latin typeface="Cambria Math" pitchFamily="18" charset="0"/>
                <a:ea typeface="Cambria Math" pitchFamily="18" charset="0"/>
              </a:rPr>
              <a:t>    </a:t>
            </a:r>
            <a:r>
              <a:rPr lang="en-US" dirty="0"/>
              <a:t>We have proved that if n</a:t>
            </a:r>
            <a:r>
              <a:rPr lang="en-US" i="1" dirty="0"/>
              <a:t> </a:t>
            </a:r>
            <a:r>
              <a:rPr lang="en-US" dirty="0"/>
              <a:t>is an odd integer, then </a:t>
            </a:r>
            <a:r>
              <a:rPr lang="en-US" i="1" dirty="0"/>
              <a:t>n</a:t>
            </a:r>
            <a:r>
              <a:rPr lang="en-US" baseline="30000" dirty="0"/>
              <a:t>2 </a:t>
            </a:r>
            <a:r>
              <a:rPr lang="en-US" dirty="0"/>
              <a:t> is an odd integer.    </a:t>
            </a:r>
          </a:p>
          <a:p>
            <a:pPr>
              <a:buNone/>
            </a:pPr>
            <a:r>
              <a:rPr lang="en-US" dirty="0"/>
              <a:t>   </a:t>
            </a:r>
            <a:endParaRPr lang="en-US" b="1" dirty="0"/>
          </a:p>
          <a:p>
            <a:pPr>
              <a:buNone/>
            </a:pPr>
            <a:endParaRPr lang="en-US" b="1" dirty="0"/>
          </a:p>
          <a:p>
            <a:endParaRPr lang="en-US" dirty="0"/>
          </a:p>
        </p:txBody>
      </p:sp>
      <p:sp>
        <p:nvSpPr>
          <p:cNvPr id="4" name="Isosceles Triangle 3"/>
          <p:cNvSpPr/>
          <p:nvPr/>
        </p:nvSpPr>
        <p:spPr>
          <a:xfrm rot="5400000" flipV="1">
            <a:off x="9677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10000" y="6096001"/>
            <a:ext cx="5562600" cy="646331"/>
          </a:xfrm>
          <a:prstGeom prst="rect">
            <a:avLst/>
          </a:prstGeom>
          <a:noFill/>
        </p:spPr>
        <p:txBody>
          <a:bodyPr wrap="square" rtlCol="0">
            <a:spAutoFit/>
          </a:bodyPr>
          <a:lstStyle/>
          <a:p>
            <a:r>
              <a:rPr lang="en-US" dirty="0"/>
              <a:t>(      marks the  end of  the proof. Sometimes </a:t>
            </a:r>
            <a:r>
              <a:rPr lang="en-US" b="1" dirty="0"/>
              <a:t>QED </a:t>
            </a:r>
            <a:r>
              <a:rPr lang="en-US" dirty="0"/>
              <a:t>is used instead. )  </a:t>
            </a:r>
          </a:p>
        </p:txBody>
      </p:sp>
      <p:sp>
        <p:nvSpPr>
          <p:cNvPr id="9" name="Isosceles Triangle 8"/>
          <p:cNvSpPr/>
          <p:nvPr/>
        </p:nvSpPr>
        <p:spPr>
          <a:xfrm rot="5400000" flipV="1">
            <a:off x="4038600" y="6172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灯片编号占位符 6">
            <a:extLst>
              <a:ext uri="{FF2B5EF4-FFF2-40B4-BE49-F238E27FC236}">
                <a16:creationId xmlns:a16="http://schemas.microsoft.com/office/drawing/2014/main" id="{C8CA538A-EAED-4F31-9F3D-5819BE8E1D02}"/>
              </a:ext>
            </a:extLst>
          </p:cNvPr>
          <p:cNvSpPr>
            <a:spLocks noGrp="1"/>
          </p:cNvSpPr>
          <p:nvPr>
            <p:ph type="sldNum" sz="quarter" idx="12"/>
          </p:nvPr>
        </p:nvSpPr>
        <p:spPr/>
        <p:txBody>
          <a:bodyPr/>
          <a:lstStyle/>
          <a:p>
            <a:fld id="{9CA217EF-0505-4C33-BB20-8A8DF2039023}" type="slidenum">
              <a:rPr lang="en-US" smtClean="0"/>
              <a:pPr/>
              <a:t>194</a:t>
            </a:fld>
            <a:endParaRPr lang="en-US"/>
          </a:p>
        </p:txBody>
      </p:sp>
    </p:spTree>
    <p:extLst>
      <p:ext uri="{BB962C8B-B14F-4D97-AF65-F5344CB8AC3E}">
        <p14:creationId xmlns:p14="http://schemas.microsoft.com/office/powerpoint/2010/main" val="35748487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The real number </a:t>
            </a:r>
            <a:r>
              <a:rPr lang="en-US" i="1" dirty="0"/>
              <a:t>r </a:t>
            </a:r>
            <a:r>
              <a:rPr lang="en-US" dirty="0"/>
              <a:t>is </a:t>
            </a:r>
            <a:r>
              <a:rPr lang="en-US" i="1" dirty="0"/>
              <a:t>rational </a:t>
            </a:r>
            <a:r>
              <a:rPr lang="en-US" dirty="0"/>
              <a:t>if there exist integers </a:t>
            </a:r>
            <a:r>
              <a:rPr lang="en-US" i="1" dirty="0"/>
              <a:t>p</a:t>
            </a:r>
            <a:r>
              <a:rPr lang="en-US" dirty="0"/>
              <a:t> and </a:t>
            </a:r>
            <a:r>
              <a:rPr lang="en-US" i="1" dirty="0"/>
              <a:t>q</a:t>
            </a:r>
            <a:r>
              <a:rPr lang="en-US" dirty="0"/>
              <a:t> where  </a:t>
            </a:r>
            <a:r>
              <a:rPr lang="en-US" i="1" dirty="0"/>
              <a:t>q</a:t>
            </a:r>
            <a:r>
              <a:rPr lang="en-US" dirty="0">
                <a:latin typeface="Cambria Math" pitchFamily="18" charset="0"/>
                <a:ea typeface="Cambria Math" pitchFamily="18" charset="0"/>
              </a:rPr>
              <a:t>≠0</a:t>
            </a:r>
            <a:r>
              <a:rPr lang="en-US" dirty="0"/>
              <a:t>  such that </a:t>
            </a:r>
            <a:r>
              <a:rPr lang="en-US" i="1" dirty="0"/>
              <a:t>r </a:t>
            </a:r>
            <a:r>
              <a:rPr lang="en-US" dirty="0"/>
              <a:t>= </a:t>
            </a:r>
            <a:r>
              <a:rPr lang="en-US" i="1" dirty="0"/>
              <a:t>p</a:t>
            </a:r>
            <a:r>
              <a:rPr lang="en-US" dirty="0"/>
              <a:t>/</a:t>
            </a:r>
            <a:r>
              <a:rPr lang="en-US" i="1" dirty="0"/>
              <a:t>q</a:t>
            </a:r>
            <a:endParaRPr lang="en-US" b="1" dirty="0"/>
          </a:p>
          <a:p>
            <a:pPr>
              <a:buNone/>
            </a:pPr>
            <a:r>
              <a:rPr lang="en-US" b="1" dirty="0"/>
              <a:t>   Example</a:t>
            </a:r>
            <a:r>
              <a:rPr lang="en-US" dirty="0"/>
              <a:t>: Prove that the sum of two rational numbers is rational.</a:t>
            </a:r>
          </a:p>
          <a:p>
            <a:pPr>
              <a:buNone/>
            </a:pPr>
            <a:r>
              <a:rPr lang="en-US" b="1" dirty="0"/>
              <a:t>   Solution</a:t>
            </a:r>
            <a:r>
              <a:rPr lang="en-US" i="1" dirty="0"/>
              <a:t>: </a:t>
            </a:r>
            <a:r>
              <a:rPr lang="en-US" dirty="0"/>
              <a:t>Assume </a:t>
            </a:r>
            <a:r>
              <a:rPr lang="en-US" i="1" dirty="0"/>
              <a:t>r </a:t>
            </a:r>
            <a:r>
              <a:rPr lang="en-US" dirty="0"/>
              <a:t>and </a:t>
            </a:r>
            <a:r>
              <a:rPr lang="en-US" i="1" dirty="0"/>
              <a:t>s</a:t>
            </a:r>
            <a:r>
              <a:rPr lang="en-US" dirty="0"/>
              <a:t> are two rational numbers. Then there must be integers </a:t>
            </a:r>
            <a:r>
              <a:rPr lang="en-US" i="1" dirty="0"/>
              <a:t>p, q </a:t>
            </a:r>
            <a:r>
              <a:rPr lang="en-US" dirty="0"/>
              <a:t>and also </a:t>
            </a:r>
            <a:r>
              <a:rPr lang="en-US" i="1" dirty="0"/>
              <a:t>t, u  </a:t>
            </a:r>
            <a:r>
              <a:rPr lang="en-US" dirty="0"/>
              <a:t>such that</a:t>
            </a:r>
          </a:p>
          <a:p>
            <a:pPr>
              <a:buNone/>
            </a:pPr>
            <a:endParaRPr lang="en-US" i="1" dirty="0"/>
          </a:p>
          <a:p>
            <a:pPr>
              <a:buNone/>
            </a:pPr>
            <a:r>
              <a:rPr lang="en-US" dirty="0"/>
              <a:t> </a:t>
            </a:r>
          </a:p>
          <a:p>
            <a:pPr>
              <a:buNone/>
            </a:pPr>
            <a:r>
              <a:rPr lang="en-US" dirty="0"/>
              <a:t>    Thus the sum is rational.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2514600" y="4572001"/>
            <a:ext cx="528351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514600" y="4953002"/>
            <a:ext cx="4514850" cy="520065"/>
          </a:xfrm>
          <a:prstGeom prst="rect">
            <a:avLst/>
          </a:prstGeom>
        </p:spPr>
      </p:pic>
      <p:sp>
        <p:nvSpPr>
          <p:cNvPr id="7" name="Isosceles Triangle 6"/>
          <p:cNvSpPr/>
          <p:nvPr/>
        </p:nvSpPr>
        <p:spPr>
          <a:xfrm rot="5400000" flipV="1">
            <a:off x="97536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391400" y="4953001"/>
            <a:ext cx="2590800" cy="646331"/>
          </a:xfrm>
          <a:prstGeom prst="rect">
            <a:avLst/>
          </a:prstGeom>
          <a:noFill/>
        </p:spPr>
        <p:txBody>
          <a:bodyPr wrap="square" rtlCol="0">
            <a:spAutoFit/>
          </a:bodyPr>
          <a:lstStyle/>
          <a:p>
            <a:r>
              <a:rPr lang="en-US" dirty="0"/>
              <a:t>where </a:t>
            </a:r>
            <a:r>
              <a:rPr lang="en-US" i="1" dirty="0">
                <a:latin typeface="Cambria Math" pitchFamily="18" charset="0"/>
                <a:ea typeface="Cambria Math" pitchFamily="18" charset="0"/>
              </a:rPr>
              <a:t>v = </a:t>
            </a:r>
            <a:r>
              <a:rPr lang="en-US" i="1" dirty="0" err="1">
                <a:latin typeface="Cambria Math" pitchFamily="18" charset="0"/>
                <a:ea typeface="Cambria Math" pitchFamily="18" charset="0"/>
              </a:rPr>
              <a:t>pu</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qt </a:t>
            </a:r>
          </a:p>
          <a:p>
            <a:r>
              <a:rPr lang="en-US" i="1" dirty="0">
                <a:latin typeface="Cambria Math" pitchFamily="18" charset="0"/>
                <a:ea typeface="Cambria Math" pitchFamily="18" charset="0"/>
              </a:rPr>
              <a:t>             w </a:t>
            </a:r>
            <a:r>
              <a:rPr lang="en-US" dirty="0"/>
              <a:t>= </a:t>
            </a:r>
            <a:r>
              <a:rPr lang="en-US" dirty="0" err="1">
                <a:latin typeface="Cambria Math" pitchFamily="18" charset="0"/>
                <a:ea typeface="Cambria Math" pitchFamily="18" charset="0"/>
              </a:rPr>
              <a:t>qu</a:t>
            </a:r>
            <a:r>
              <a:rPr lang="en-US" dirty="0"/>
              <a:t> </a:t>
            </a:r>
            <a:r>
              <a:rPr lang="en-US" dirty="0">
                <a:latin typeface="Cambria Math"/>
                <a:ea typeface="Cambria Math"/>
              </a:rPr>
              <a:t>≠ 0</a:t>
            </a:r>
            <a:endParaRPr lang="en-US" dirty="0"/>
          </a:p>
        </p:txBody>
      </p:sp>
      <p:sp>
        <p:nvSpPr>
          <p:cNvPr id="6" name="灯片编号占位符 5">
            <a:extLst>
              <a:ext uri="{FF2B5EF4-FFF2-40B4-BE49-F238E27FC236}">
                <a16:creationId xmlns:a16="http://schemas.microsoft.com/office/drawing/2014/main" id="{597F278A-4B83-4536-B700-C98FB979DCA3}"/>
              </a:ext>
            </a:extLst>
          </p:cNvPr>
          <p:cNvSpPr>
            <a:spLocks noGrp="1"/>
          </p:cNvSpPr>
          <p:nvPr>
            <p:ph type="sldNum" sz="quarter" idx="12"/>
          </p:nvPr>
        </p:nvSpPr>
        <p:spPr/>
        <p:txBody>
          <a:bodyPr/>
          <a:lstStyle/>
          <a:p>
            <a:fld id="{9CA217EF-0505-4C33-BB20-8A8DF2039023}" type="slidenum">
              <a:rPr lang="en-US" smtClean="0"/>
              <a:pPr/>
              <a:t>195</a:t>
            </a:fld>
            <a:endParaRPr lang="en-US"/>
          </a:p>
        </p:txBody>
      </p:sp>
    </p:spTree>
    <p:extLst>
      <p:ext uri="{BB962C8B-B14F-4D97-AF65-F5344CB8AC3E}">
        <p14:creationId xmlns:p14="http://schemas.microsoft.com/office/powerpoint/2010/main" val="11017264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143000"/>
          </a:xfrm>
        </p:spPr>
        <p:txBody>
          <a:bodyPr>
            <a:no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a:xfrm>
            <a:off x="2057400" y="2057401"/>
            <a:ext cx="8229600" cy="4525963"/>
          </a:xfrm>
        </p:spPr>
        <p:txBody>
          <a:bodyPr>
            <a:normAutofit fontScale="85000" lnSpcReduction="10000"/>
          </a:bodyPr>
          <a:lstStyle/>
          <a:p>
            <a:pPr marL="274320" lvl="1" indent="-274320">
              <a:buClr>
                <a:schemeClr val="accent3"/>
              </a:buClr>
              <a:buSzPct val="95000"/>
            </a:pPr>
            <a:r>
              <a:rPr lang="en-US" dirty="0"/>
              <a:t> </a:t>
            </a:r>
            <a:r>
              <a:rPr lang="en-US" i="1" dirty="0"/>
              <a:t>Proof by Contraposition</a:t>
            </a:r>
            <a:r>
              <a:rPr lang="en-US" dirty="0"/>
              <a:t>: Assume </a:t>
            </a:r>
            <a:r>
              <a:rPr lang="en-US" dirty="0">
                <a:latin typeface="Cambria Math"/>
                <a:ea typeface="Cambria Math"/>
              </a:rPr>
              <a:t>¬</a:t>
            </a:r>
            <a:r>
              <a:rPr lang="en-US" i="1" dirty="0"/>
              <a:t>q</a:t>
            </a:r>
            <a:r>
              <a:rPr lang="en-US" dirty="0"/>
              <a:t>  and show </a:t>
            </a:r>
            <a:r>
              <a:rPr lang="en-US" dirty="0">
                <a:latin typeface="Cambria Math"/>
                <a:ea typeface="Cambria Math"/>
              </a:rPr>
              <a:t>¬</a:t>
            </a:r>
            <a:r>
              <a:rPr lang="en-US" i="1" dirty="0">
                <a:latin typeface="Cambria Math"/>
                <a:ea typeface="Cambria Math"/>
              </a:rPr>
              <a:t>p</a:t>
            </a:r>
            <a:r>
              <a:rPr lang="en-US" dirty="0"/>
              <a:t>  is true also. This is sometimes called an </a:t>
            </a:r>
            <a:r>
              <a:rPr lang="en-US" i="1" dirty="0"/>
              <a:t>indirect proof </a:t>
            </a:r>
            <a:r>
              <a:rPr lang="en-US" dirty="0"/>
              <a:t>method. If we give a direct proof of </a:t>
            </a:r>
            <a:r>
              <a:rPr lang="en-US" dirty="0">
                <a:latin typeface="Cambria Math"/>
                <a:ea typeface="Cambria Math"/>
              </a:rPr>
              <a:t>¬</a:t>
            </a:r>
            <a:r>
              <a:rPr lang="en-US" i="1" dirty="0"/>
              <a:t>q</a:t>
            </a:r>
            <a:r>
              <a:rPr lang="en-US" dirty="0"/>
              <a:t> </a:t>
            </a:r>
            <a:r>
              <a:rPr lang="en-US" dirty="0">
                <a:latin typeface="Cambria Math"/>
                <a:ea typeface="Cambria Math"/>
              </a:rPr>
              <a:t>→ ¬</a:t>
            </a:r>
            <a:r>
              <a:rPr lang="en-US" i="1" dirty="0">
                <a:latin typeface="Cambria Math"/>
                <a:ea typeface="Cambria Math"/>
              </a:rPr>
              <a:t>p </a:t>
            </a:r>
            <a:r>
              <a:rPr lang="en-US" dirty="0">
                <a:latin typeface="Cambria Math"/>
                <a:ea typeface="Cambria Math"/>
              </a:rPr>
              <a:t>then we have a proof of </a:t>
            </a:r>
            <a:r>
              <a:rPr lang="en-US" i="1" dirty="0"/>
              <a:t>p</a:t>
            </a:r>
            <a:r>
              <a:rPr lang="en-US" dirty="0"/>
              <a:t> </a:t>
            </a:r>
            <a:r>
              <a:rPr lang="en-US" dirty="0">
                <a:latin typeface="Cambria Math"/>
                <a:ea typeface="Cambria Math"/>
              </a:rPr>
              <a:t>→ q</a:t>
            </a:r>
            <a:r>
              <a:rPr lang="en-US" i="1" dirty="0">
                <a:latin typeface="Cambria Math"/>
                <a:ea typeface="Cambria Math"/>
              </a:rPr>
              <a:t>.</a:t>
            </a:r>
          </a:p>
          <a:p>
            <a:pPr marL="548640" lvl="2" indent="-274320">
              <a:buClr>
                <a:schemeClr val="accent3"/>
              </a:buClr>
              <a:buSzPct val="95000"/>
              <a:buNone/>
            </a:pPr>
            <a:r>
              <a:rPr lang="en-US" i="1" dirty="0">
                <a:ea typeface="Cambria Math"/>
              </a:rPr>
              <a:t>     Why does this work?</a:t>
            </a:r>
            <a:endParaRPr lang="en-US" dirty="0"/>
          </a:p>
          <a:p>
            <a:pPr>
              <a:buNone/>
            </a:pPr>
            <a:r>
              <a:rPr lang="en-US" b="1" dirty="0"/>
              <a:t>   Example</a:t>
            </a:r>
            <a:r>
              <a:rPr lang="en-US" dirty="0"/>
              <a:t>: Prove that if </a:t>
            </a:r>
            <a:r>
              <a:rPr lang="en-US" i="1" dirty="0"/>
              <a:t>n </a:t>
            </a:r>
            <a:r>
              <a:rPr lang="en-US" dirty="0"/>
              <a:t>is an integer and </a:t>
            </a:r>
            <a:r>
              <a:rPr lang="en-US" dirty="0">
                <a:latin typeface="Cambria Math" pitchFamily="18" charset="0"/>
                <a:ea typeface="Cambria Math" pitchFamily="18" charset="0"/>
              </a:rPr>
              <a:t>3</a:t>
            </a:r>
            <a:r>
              <a:rPr lang="en-US" i="1" dirty="0"/>
              <a:t>n + </a:t>
            </a:r>
            <a:r>
              <a:rPr lang="en-US" dirty="0">
                <a:latin typeface="Cambria Math" pitchFamily="18" charset="0"/>
                <a:ea typeface="Cambria Math" pitchFamily="18" charset="0"/>
              </a:rPr>
              <a:t>2</a:t>
            </a:r>
            <a:r>
              <a:rPr lang="en-US" i="1" dirty="0"/>
              <a:t> </a:t>
            </a:r>
            <a:r>
              <a:rPr lang="en-US" dirty="0"/>
              <a:t>is odd</a:t>
            </a:r>
            <a:r>
              <a:rPr lang="en-US" i="1" dirty="0"/>
              <a:t>, </a:t>
            </a:r>
            <a:r>
              <a:rPr lang="en-US" dirty="0"/>
              <a:t>then</a:t>
            </a:r>
            <a:r>
              <a:rPr lang="en-US" i="1" dirty="0"/>
              <a:t> n </a:t>
            </a:r>
            <a:r>
              <a:rPr lang="en-US" dirty="0"/>
              <a:t>is odd.</a:t>
            </a:r>
          </a:p>
          <a:p>
            <a:pPr>
              <a:buNone/>
            </a:pPr>
            <a:r>
              <a:rPr lang="en-US" b="1" dirty="0"/>
              <a:t>   Solution</a:t>
            </a:r>
            <a:r>
              <a:rPr lang="en-US" i="1" dirty="0"/>
              <a:t>: </a:t>
            </a:r>
            <a:r>
              <a:rPr lang="en-US" dirty="0"/>
              <a:t>Assume </a:t>
            </a:r>
            <a:r>
              <a:rPr lang="en-US" i="1" dirty="0"/>
              <a:t>n</a:t>
            </a:r>
            <a:r>
              <a:rPr lang="en-US" dirty="0"/>
              <a:t> is even. So, </a:t>
            </a:r>
            <a:r>
              <a:rPr lang="en-US" i="1" dirty="0"/>
              <a:t>n = </a:t>
            </a:r>
            <a:r>
              <a:rPr lang="en-US" dirty="0">
                <a:latin typeface="Cambria Math" pitchFamily="18" charset="0"/>
                <a:ea typeface="Cambria Math" pitchFamily="18" charset="0"/>
              </a:rPr>
              <a:t>2</a:t>
            </a:r>
            <a:r>
              <a:rPr lang="en-US" i="1" dirty="0"/>
              <a:t>k </a:t>
            </a:r>
            <a:r>
              <a:rPr lang="en-US" dirty="0"/>
              <a:t>for some integer </a:t>
            </a:r>
            <a:r>
              <a:rPr lang="en-US" i="1" dirty="0"/>
              <a:t>k</a:t>
            </a:r>
            <a:r>
              <a:rPr lang="en-US" dirty="0"/>
              <a:t>. Thus </a:t>
            </a:r>
          </a:p>
          <a:p>
            <a:pPr>
              <a:buNone/>
            </a:pPr>
            <a:r>
              <a:rPr lang="en-US" dirty="0">
                <a:latin typeface="Cambria Math" pitchFamily="18" charset="0"/>
                <a:ea typeface="Cambria Math" pitchFamily="18" charset="0"/>
              </a:rPr>
              <a:t>     3</a:t>
            </a:r>
            <a:r>
              <a:rPr lang="en-US" i="1" dirty="0"/>
              <a:t>n</a:t>
            </a:r>
            <a:r>
              <a:rPr lang="en-US" dirty="0"/>
              <a:t> + </a:t>
            </a:r>
            <a:r>
              <a:rPr lang="en-US" dirty="0">
                <a:latin typeface="Cambria Math" pitchFamily="18" charset="0"/>
                <a:ea typeface="Cambria Math" pitchFamily="18" charset="0"/>
              </a:rPr>
              <a:t>2 = 3(2</a:t>
            </a:r>
            <a:r>
              <a:rPr lang="en-US" i="1" dirty="0">
                <a:latin typeface="Cambria Math" pitchFamily="18" charset="0"/>
                <a:ea typeface="Cambria Math" pitchFamily="18" charset="0"/>
              </a:rPr>
              <a:t>k</a:t>
            </a:r>
            <a:r>
              <a:rPr lang="en-US" dirty="0">
                <a:latin typeface="Cambria Math" pitchFamily="18" charset="0"/>
                <a:ea typeface="Cambria Math" pitchFamily="18" charset="0"/>
              </a:rPr>
              <a:t>) + 2 =6</a:t>
            </a:r>
            <a:r>
              <a:rPr lang="en-US" i="1" dirty="0">
                <a:latin typeface="Cambria Math" pitchFamily="18" charset="0"/>
                <a:ea typeface="Cambria Math" pitchFamily="18" charset="0"/>
              </a:rPr>
              <a:t>k</a:t>
            </a:r>
            <a:r>
              <a:rPr lang="en-US" dirty="0">
                <a:latin typeface="Cambria Math" pitchFamily="18" charset="0"/>
                <a:ea typeface="Cambria Math" pitchFamily="18" charset="0"/>
              </a:rPr>
              <a:t> +2 = 2(3</a:t>
            </a:r>
            <a:r>
              <a:rPr lang="en-US" i="1" dirty="0">
                <a:latin typeface="Cambria Math" pitchFamily="18" charset="0"/>
                <a:ea typeface="Cambria Math" pitchFamily="18" charset="0"/>
              </a:rPr>
              <a:t>k</a:t>
            </a:r>
            <a:r>
              <a:rPr lang="en-US" dirty="0">
                <a:latin typeface="Cambria Math" pitchFamily="18" charset="0"/>
                <a:ea typeface="Cambria Math" pitchFamily="18" charset="0"/>
              </a:rPr>
              <a:t> + 1) = 2</a:t>
            </a:r>
            <a:r>
              <a:rPr lang="en-US" i="1" dirty="0">
                <a:latin typeface="Cambria Math" pitchFamily="18" charset="0"/>
                <a:ea typeface="Cambria Math" pitchFamily="18" charset="0"/>
              </a:rPr>
              <a:t>j  </a:t>
            </a:r>
            <a:r>
              <a:rPr lang="en-US" dirty="0">
                <a:latin typeface="Cambria Math" pitchFamily="18" charset="0"/>
                <a:ea typeface="Cambria Math" pitchFamily="18" charset="0"/>
              </a:rPr>
              <a:t>for </a:t>
            </a:r>
            <a:r>
              <a:rPr lang="en-US" i="1" dirty="0"/>
              <a:t>j</a:t>
            </a:r>
            <a:r>
              <a:rPr lang="en-US" dirty="0"/>
              <a:t> = </a:t>
            </a:r>
            <a:r>
              <a:rPr lang="en-US" dirty="0">
                <a:latin typeface="Cambria Math" pitchFamily="18" charset="0"/>
                <a:ea typeface="Cambria Math" pitchFamily="18" charset="0"/>
              </a:rPr>
              <a:t>3</a:t>
            </a:r>
            <a:r>
              <a:rPr lang="en-US" i="1" dirty="0"/>
              <a:t>k</a:t>
            </a:r>
            <a:r>
              <a:rPr lang="en-US" dirty="0"/>
              <a:t> +</a:t>
            </a:r>
            <a:r>
              <a:rPr lang="en-US" dirty="0">
                <a:latin typeface="Cambria Math" pitchFamily="18" charset="0"/>
                <a:ea typeface="Cambria Math" pitchFamily="18" charset="0"/>
              </a:rPr>
              <a:t>1</a:t>
            </a:r>
            <a:endParaRPr lang="en-US" i="1" dirty="0">
              <a:latin typeface="Cambria Math" pitchFamily="18" charset="0"/>
              <a:ea typeface="Cambria Math" pitchFamily="18" charset="0"/>
            </a:endParaRPr>
          </a:p>
          <a:p>
            <a:pPr>
              <a:buNone/>
            </a:pPr>
            <a:r>
              <a:rPr lang="en-US" dirty="0"/>
              <a:t>   Therefore </a:t>
            </a:r>
            <a:r>
              <a:rPr lang="en-US" dirty="0">
                <a:latin typeface="Cambria Math" pitchFamily="18" charset="0"/>
                <a:ea typeface="Cambria Math" pitchFamily="18" charset="0"/>
              </a:rPr>
              <a:t>3</a:t>
            </a:r>
            <a:r>
              <a:rPr lang="en-US" i="1" dirty="0"/>
              <a:t>n</a:t>
            </a:r>
            <a:r>
              <a:rPr lang="en-US" dirty="0"/>
              <a:t> + </a:t>
            </a:r>
            <a:r>
              <a:rPr lang="en-US" dirty="0">
                <a:latin typeface="Cambria Math" pitchFamily="18" charset="0"/>
                <a:ea typeface="Cambria Math" pitchFamily="18" charset="0"/>
              </a:rPr>
              <a:t>2 </a:t>
            </a:r>
            <a:r>
              <a:rPr lang="en-US" dirty="0">
                <a:ea typeface="Cambria Math" pitchFamily="18" charset="0"/>
              </a:rPr>
              <a:t>is even</a:t>
            </a:r>
            <a:r>
              <a:rPr lang="en-US" dirty="0">
                <a:latin typeface="Cambria Math" pitchFamily="18" charset="0"/>
                <a:ea typeface="Cambria Math" pitchFamily="18" charset="0"/>
              </a:rPr>
              <a:t>. Since we have shown ¬</a:t>
            </a:r>
            <a:r>
              <a:rPr lang="en-US" i="1" dirty="0">
                <a:latin typeface="Cambria Math" pitchFamily="18" charset="0"/>
                <a:ea typeface="Cambria Math" pitchFamily="18" charset="0"/>
              </a:rPr>
              <a:t>q</a:t>
            </a:r>
            <a:r>
              <a:rPr lang="en-US" dirty="0">
                <a:latin typeface="Cambria Math" pitchFamily="18" charset="0"/>
                <a:ea typeface="Cambria Math" pitchFamily="18" charset="0"/>
              </a:rPr>
              <a:t> → ¬</a:t>
            </a:r>
            <a:r>
              <a:rPr lang="en-US" i="1" dirty="0">
                <a:latin typeface="Cambria Math" pitchFamily="18" charset="0"/>
                <a:ea typeface="Cambria Math" pitchFamily="18" charset="0"/>
              </a:rPr>
              <a:t>p</a:t>
            </a:r>
            <a:r>
              <a:rPr lang="en-US" dirty="0">
                <a:latin typeface="Cambria Math" pitchFamily="18" charset="0"/>
                <a:ea typeface="Cambria Math" pitchFamily="18" charset="0"/>
              </a:rPr>
              <a:t> </a:t>
            </a:r>
            <a:r>
              <a:rPr lang="en-US" dirty="0"/>
              <a:t>,  </a:t>
            </a:r>
            <a:r>
              <a:rPr lang="en-US" i="1" dirty="0">
                <a:latin typeface="Cambria Math" pitchFamily="18" charset="0"/>
                <a:ea typeface="Cambria Math" pitchFamily="18" charset="0"/>
              </a:rPr>
              <a:t>p </a:t>
            </a:r>
            <a:r>
              <a:rPr lang="en-US" dirty="0">
                <a:latin typeface="Cambria Math" pitchFamily="18" charset="0"/>
                <a:ea typeface="Cambria Math" pitchFamily="18" charset="0"/>
              </a:rPr>
              <a:t>→ </a:t>
            </a:r>
            <a:r>
              <a:rPr lang="en-US" i="1" dirty="0">
                <a:latin typeface="Cambria Math" pitchFamily="18" charset="0"/>
                <a:ea typeface="Cambria Math" pitchFamily="18" charset="0"/>
              </a:rPr>
              <a:t>q</a:t>
            </a:r>
            <a:r>
              <a:rPr lang="en-US" dirty="0">
                <a:latin typeface="Cambria Math" pitchFamily="18" charset="0"/>
                <a:ea typeface="Cambria Math" pitchFamily="18" charset="0"/>
              </a:rPr>
              <a:t>  must hold as well. </a:t>
            </a:r>
            <a:r>
              <a:rPr lang="en-US" dirty="0"/>
              <a:t>If </a:t>
            </a:r>
            <a:r>
              <a:rPr lang="en-US" i="1" dirty="0"/>
              <a:t>n </a:t>
            </a:r>
            <a:r>
              <a:rPr lang="en-US" dirty="0"/>
              <a:t>is an integer and </a:t>
            </a:r>
            <a:r>
              <a:rPr lang="en-US" dirty="0">
                <a:latin typeface="Cambria Math" pitchFamily="18" charset="0"/>
                <a:ea typeface="Cambria Math" pitchFamily="18" charset="0"/>
              </a:rPr>
              <a:t>3</a:t>
            </a:r>
            <a:r>
              <a:rPr lang="en-US" i="1" dirty="0"/>
              <a:t>n + </a:t>
            </a:r>
            <a:r>
              <a:rPr lang="en-US" dirty="0">
                <a:latin typeface="Cambria Math" pitchFamily="18" charset="0"/>
                <a:ea typeface="Cambria Math" pitchFamily="18" charset="0"/>
              </a:rPr>
              <a:t>2</a:t>
            </a:r>
            <a:r>
              <a:rPr lang="en-US" i="1" dirty="0"/>
              <a:t> </a:t>
            </a:r>
            <a:r>
              <a:rPr lang="en-US" dirty="0"/>
              <a:t>is odd (not even) </a:t>
            </a:r>
            <a:r>
              <a:rPr lang="en-US" i="1" dirty="0"/>
              <a:t>, </a:t>
            </a:r>
            <a:r>
              <a:rPr lang="en-US" dirty="0"/>
              <a:t>then</a:t>
            </a:r>
            <a:r>
              <a:rPr lang="en-US" i="1" dirty="0"/>
              <a:t> n </a:t>
            </a:r>
            <a:r>
              <a:rPr lang="en-US" dirty="0"/>
              <a:t>is odd (not even).</a:t>
            </a:r>
            <a:endParaRPr lang="en-US" dirty="0">
              <a:latin typeface="Cambria Math" pitchFamily="18" charset="0"/>
              <a:ea typeface="Cambria Math" pitchFamily="18" charset="0"/>
            </a:endParaRPr>
          </a:p>
          <a:p>
            <a:pPr>
              <a:buNone/>
            </a:pPr>
            <a:r>
              <a:rPr lang="en-US" dirty="0"/>
              <a:t>    </a:t>
            </a:r>
          </a:p>
          <a:p>
            <a:pPr>
              <a:buNone/>
            </a:pPr>
            <a:r>
              <a:rPr lang="en-US" dirty="0"/>
              <a:t>  </a:t>
            </a:r>
          </a:p>
        </p:txBody>
      </p:sp>
      <p:sp>
        <p:nvSpPr>
          <p:cNvPr id="5" name="Isosceles Triangle 4"/>
          <p:cNvSpPr/>
          <p:nvPr/>
        </p:nvSpPr>
        <p:spPr>
          <a:xfrm rot="5400000" flipV="1">
            <a:off x="9829800" y="5334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49D1DD0D-7041-4BF7-8C00-55D50FAC0E4D}"/>
              </a:ext>
            </a:extLst>
          </p:cNvPr>
          <p:cNvSpPr>
            <a:spLocks noGrp="1"/>
          </p:cNvSpPr>
          <p:nvPr>
            <p:ph type="sldNum" sz="quarter" idx="12"/>
          </p:nvPr>
        </p:nvSpPr>
        <p:spPr/>
        <p:txBody>
          <a:bodyPr/>
          <a:lstStyle/>
          <a:p>
            <a:fld id="{9CA217EF-0505-4C33-BB20-8A8DF2039023}" type="slidenum">
              <a:rPr lang="en-US" smtClean="0"/>
              <a:pPr/>
              <a:t>196</a:t>
            </a:fld>
            <a:endParaRPr lang="en-US"/>
          </a:p>
        </p:txBody>
      </p:sp>
    </p:spTree>
    <p:extLst>
      <p:ext uri="{BB962C8B-B14F-4D97-AF65-F5344CB8AC3E}">
        <p14:creationId xmlns:p14="http://schemas.microsoft.com/office/powerpoint/2010/main" val="40164461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p:txBody>
          <a:bodyPr>
            <a:normAutofit/>
          </a:bodyPr>
          <a:lstStyle/>
          <a:p>
            <a:pPr>
              <a:buNone/>
            </a:pPr>
            <a:r>
              <a:rPr lang="en-US" b="1" dirty="0"/>
              <a:t>   Example</a:t>
            </a:r>
            <a:r>
              <a:rPr lang="en-US" dirty="0"/>
              <a:t>: Prove that for an integer </a:t>
            </a:r>
            <a:r>
              <a:rPr lang="en-US" i="1" dirty="0"/>
              <a:t>n,</a:t>
            </a:r>
            <a:r>
              <a:rPr lang="en-US" dirty="0"/>
              <a:t> if </a:t>
            </a:r>
            <a:r>
              <a:rPr lang="en-US" i="1" dirty="0"/>
              <a:t>n</a:t>
            </a:r>
            <a:r>
              <a:rPr lang="en-US" baseline="30000" dirty="0">
                <a:latin typeface="Cambria Math" pitchFamily="18" charset="0"/>
                <a:ea typeface="Cambria Math" pitchFamily="18" charset="0"/>
              </a:rPr>
              <a:t>2</a:t>
            </a:r>
            <a:r>
              <a:rPr lang="en-US" baseline="30000" dirty="0"/>
              <a:t> </a:t>
            </a:r>
            <a:r>
              <a:rPr lang="en-US" dirty="0"/>
              <a:t> is odd, then </a:t>
            </a:r>
            <a:r>
              <a:rPr lang="en-US" i="1" dirty="0"/>
              <a:t>n</a:t>
            </a:r>
            <a:r>
              <a:rPr lang="en-US" dirty="0"/>
              <a:t> is odd. </a:t>
            </a:r>
          </a:p>
          <a:p>
            <a:pPr>
              <a:buNone/>
            </a:pPr>
            <a:r>
              <a:rPr lang="en-US" dirty="0"/>
              <a:t>   </a:t>
            </a:r>
            <a:r>
              <a:rPr lang="en-US" b="1" dirty="0"/>
              <a:t>Solution</a:t>
            </a:r>
            <a:r>
              <a:rPr lang="en-US" dirty="0"/>
              <a:t>:  Use proof by contraposition. Assume </a:t>
            </a:r>
            <a:r>
              <a:rPr lang="en-US" i="1" dirty="0"/>
              <a:t>n</a:t>
            </a:r>
            <a:r>
              <a:rPr lang="en-US" dirty="0"/>
              <a:t> is even (i.e., not odd).  Therefore, there exists an integer </a:t>
            </a:r>
            <a:r>
              <a:rPr lang="en-US" i="1" dirty="0"/>
              <a:t>k</a:t>
            </a:r>
            <a:r>
              <a:rPr lang="en-US" dirty="0"/>
              <a:t> such that </a:t>
            </a:r>
            <a:r>
              <a:rPr lang="en-US" i="1" dirty="0"/>
              <a:t>n</a:t>
            </a:r>
            <a:r>
              <a:rPr lang="en-US" dirty="0"/>
              <a:t> = </a:t>
            </a:r>
            <a:r>
              <a:rPr lang="en-US" dirty="0">
                <a:latin typeface="Cambria Math" pitchFamily="18" charset="0"/>
                <a:ea typeface="Cambria Math" pitchFamily="18" charset="0"/>
              </a:rPr>
              <a:t>2</a:t>
            </a:r>
            <a:r>
              <a:rPr lang="en-US" i="1" dirty="0"/>
              <a:t>k</a:t>
            </a:r>
            <a:r>
              <a:rPr lang="en-US" dirty="0"/>
              <a:t>. Hence,</a:t>
            </a:r>
          </a:p>
          <a:p>
            <a:pPr>
              <a:buNone/>
            </a:pPr>
            <a:r>
              <a:rPr lang="en-US" dirty="0"/>
              <a:t>               </a:t>
            </a:r>
            <a:r>
              <a:rPr lang="en-US" i="1" dirty="0"/>
              <a:t>n</a:t>
            </a:r>
            <a:r>
              <a:rPr lang="en-US" baseline="30000" dirty="0">
                <a:latin typeface="Cambria Math" pitchFamily="18" charset="0"/>
                <a:ea typeface="Cambria Math" pitchFamily="18" charset="0"/>
              </a:rPr>
              <a:t>2</a:t>
            </a:r>
            <a:r>
              <a:rPr lang="en-US" baseline="30000" dirty="0"/>
              <a:t>  </a:t>
            </a:r>
            <a:r>
              <a:rPr lang="en-US" dirty="0"/>
              <a:t> =  </a:t>
            </a:r>
            <a:r>
              <a:rPr lang="en-US" dirty="0">
                <a:latin typeface="Cambria Math" pitchFamily="18" charset="0"/>
                <a:ea typeface="Cambria Math" pitchFamily="18" charset="0"/>
              </a:rPr>
              <a:t>4</a:t>
            </a:r>
            <a:r>
              <a:rPr lang="en-US" i="1" dirty="0"/>
              <a:t>k</a:t>
            </a:r>
            <a:r>
              <a:rPr lang="en-US" baseline="30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2 </a:t>
            </a:r>
            <a:r>
              <a:rPr lang="en-US" dirty="0"/>
              <a:t>(</a:t>
            </a:r>
            <a:r>
              <a:rPr lang="en-US" dirty="0">
                <a:latin typeface="Cambria Math" pitchFamily="18" charset="0"/>
                <a:ea typeface="Cambria Math" pitchFamily="18" charset="0"/>
              </a:rPr>
              <a:t>2</a:t>
            </a:r>
            <a:r>
              <a:rPr lang="en-US" i="1" dirty="0"/>
              <a:t>k</a:t>
            </a:r>
            <a:r>
              <a:rPr lang="en-US" baseline="30000" dirty="0">
                <a:latin typeface="Cambria Math" pitchFamily="18" charset="0"/>
                <a:ea typeface="Cambria Math" pitchFamily="18" charset="0"/>
              </a:rPr>
              <a:t>2</a:t>
            </a:r>
            <a:r>
              <a:rPr lang="en-US" dirty="0">
                <a:ea typeface="Cambria Math" pitchFamily="18" charset="0"/>
              </a:rPr>
              <a:t>) </a:t>
            </a:r>
          </a:p>
          <a:p>
            <a:pPr>
              <a:buNone/>
            </a:pPr>
            <a:r>
              <a:rPr lang="en-US" dirty="0">
                <a:ea typeface="Cambria Math" pitchFamily="18" charset="0"/>
              </a:rPr>
              <a:t>    and </a:t>
            </a:r>
            <a:r>
              <a:rPr lang="en-US" i="1" dirty="0"/>
              <a:t>n</a:t>
            </a:r>
            <a:r>
              <a:rPr lang="en-US" baseline="30000" dirty="0">
                <a:latin typeface="Cambria Math" pitchFamily="18" charset="0"/>
                <a:ea typeface="Cambria Math" pitchFamily="18" charset="0"/>
              </a:rPr>
              <a:t>2</a:t>
            </a:r>
            <a:r>
              <a:rPr lang="en-US" baseline="30000" dirty="0"/>
              <a:t>   </a:t>
            </a:r>
            <a:r>
              <a:rPr lang="en-US" dirty="0"/>
              <a:t>is even(i.e., not odd).</a:t>
            </a:r>
          </a:p>
          <a:p>
            <a:pPr>
              <a:buNone/>
            </a:pPr>
            <a:r>
              <a:rPr lang="en-US" dirty="0"/>
              <a:t>    We have shown that if </a:t>
            </a:r>
            <a:r>
              <a:rPr lang="en-US" i="1" dirty="0"/>
              <a:t>n </a:t>
            </a:r>
            <a:r>
              <a:rPr lang="en-US" dirty="0"/>
              <a:t>is an even integer, then </a:t>
            </a:r>
            <a:r>
              <a:rPr lang="en-US" i="1" dirty="0"/>
              <a:t>n</a:t>
            </a:r>
            <a:r>
              <a:rPr lang="en-US" baseline="30000" dirty="0">
                <a:latin typeface="Cambria Math" pitchFamily="18" charset="0"/>
                <a:ea typeface="Cambria Math" pitchFamily="18" charset="0"/>
              </a:rPr>
              <a:t>2</a:t>
            </a:r>
            <a:r>
              <a:rPr lang="en-US" baseline="30000" dirty="0"/>
              <a:t>  </a:t>
            </a:r>
            <a:r>
              <a:rPr lang="en-US" dirty="0"/>
              <a:t>is even. Therefore by contraposition, for an integer</a:t>
            </a:r>
            <a:r>
              <a:rPr lang="en-US" i="1" dirty="0"/>
              <a:t> n,</a:t>
            </a:r>
            <a:r>
              <a:rPr lang="en-US" dirty="0"/>
              <a:t> if </a:t>
            </a:r>
            <a:r>
              <a:rPr lang="en-US" i="1" dirty="0"/>
              <a:t>n</a:t>
            </a:r>
            <a:r>
              <a:rPr lang="en-US" baseline="30000" dirty="0">
                <a:latin typeface="Cambria Math" pitchFamily="18" charset="0"/>
                <a:ea typeface="Cambria Math" pitchFamily="18" charset="0"/>
              </a:rPr>
              <a:t>2</a:t>
            </a:r>
            <a:r>
              <a:rPr lang="en-US" baseline="30000" dirty="0"/>
              <a:t> </a:t>
            </a:r>
            <a:r>
              <a:rPr lang="en-US" dirty="0"/>
              <a:t> is odd, then </a:t>
            </a:r>
            <a:r>
              <a:rPr lang="en-US" i="1" dirty="0"/>
              <a:t>n</a:t>
            </a:r>
            <a:r>
              <a:rPr lang="en-US" dirty="0"/>
              <a:t> is odd. </a:t>
            </a:r>
          </a:p>
          <a:p>
            <a:pPr>
              <a:buNone/>
            </a:pPr>
            <a:r>
              <a:rPr lang="en-US" dirty="0"/>
              <a:t>    </a:t>
            </a:r>
            <a:endParaRPr lang="en-US" b="1" dirty="0"/>
          </a:p>
        </p:txBody>
      </p:sp>
      <p:sp>
        <p:nvSpPr>
          <p:cNvPr id="4" name="Isosceles Triangle 3"/>
          <p:cNvSpPr/>
          <p:nvPr/>
        </p:nvSpPr>
        <p:spPr>
          <a:xfrm rot="5400000" flipV="1">
            <a:off x="9829800" y="5334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2EC58FE9-0069-4214-B03D-C80CDECD9C36}"/>
              </a:ext>
            </a:extLst>
          </p:cNvPr>
          <p:cNvSpPr>
            <a:spLocks noGrp="1"/>
          </p:cNvSpPr>
          <p:nvPr>
            <p:ph type="sldNum" sz="quarter" idx="12"/>
          </p:nvPr>
        </p:nvSpPr>
        <p:spPr/>
        <p:txBody>
          <a:bodyPr/>
          <a:lstStyle/>
          <a:p>
            <a:fld id="{9CA217EF-0505-4C33-BB20-8A8DF2039023}" type="slidenum">
              <a:rPr lang="en-US" smtClean="0"/>
              <a:pPr/>
              <a:t>197</a:t>
            </a:fld>
            <a:endParaRPr lang="en-US"/>
          </a:p>
        </p:txBody>
      </p:sp>
    </p:spTree>
    <p:extLst>
      <p:ext uri="{BB962C8B-B14F-4D97-AF65-F5344CB8AC3E}">
        <p14:creationId xmlns:p14="http://schemas.microsoft.com/office/powerpoint/2010/main" val="30847293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Proving Conditional Statements: </a:t>
            </a:r>
            <a:r>
              <a:rPr lang="en-US" sz="4000" i="1" dirty="0"/>
              <a:t>p </a:t>
            </a:r>
            <a:r>
              <a:rPr lang="en-US" sz="4000" dirty="0">
                <a:latin typeface="Cambria Math"/>
                <a:ea typeface="Cambria Math"/>
              </a:rPr>
              <a:t>→ </a:t>
            </a:r>
            <a:r>
              <a:rPr lang="en-US" sz="4000" i="1" dirty="0">
                <a:latin typeface="Cambria Math"/>
                <a:ea typeface="Cambria Math"/>
              </a:rPr>
              <a:t>q</a:t>
            </a:r>
            <a:r>
              <a:rPr lang="en-US" sz="4000" dirty="0"/>
              <a:t> </a:t>
            </a:r>
          </a:p>
        </p:txBody>
      </p:sp>
      <p:sp>
        <p:nvSpPr>
          <p:cNvPr id="3" name="Content Placeholder 2"/>
          <p:cNvSpPr>
            <a:spLocks noGrp="1"/>
          </p:cNvSpPr>
          <p:nvPr>
            <p:ph idx="1"/>
          </p:nvPr>
        </p:nvSpPr>
        <p:spPr/>
        <p:txBody>
          <a:bodyPr>
            <a:normAutofit lnSpcReduction="10000"/>
          </a:bodyPr>
          <a:lstStyle/>
          <a:p>
            <a:r>
              <a:rPr lang="en-US" i="1" dirty="0"/>
              <a:t>Proof by Contradiction</a:t>
            </a:r>
            <a:r>
              <a:rPr lang="en-US" dirty="0"/>
              <a:t>: (AKA </a:t>
            </a:r>
            <a:r>
              <a:rPr lang="en-US" i="1" dirty="0" err="1"/>
              <a:t>reductio</a:t>
            </a:r>
            <a:r>
              <a:rPr lang="en-US" i="1" dirty="0"/>
              <a:t> ad absurdum</a:t>
            </a:r>
            <a:r>
              <a:rPr lang="en-US" b="1" dirty="0"/>
              <a:t>)</a:t>
            </a:r>
            <a:r>
              <a:rPr lang="en-US" dirty="0"/>
              <a:t>.  </a:t>
            </a:r>
          </a:p>
          <a:p>
            <a:pPr>
              <a:buNone/>
            </a:pPr>
            <a:r>
              <a:rPr lang="en-US" dirty="0"/>
              <a:t>   To prove  </a:t>
            </a:r>
            <a:r>
              <a:rPr lang="en-US" i="1" dirty="0"/>
              <a:t>p</a:t>
            </a:r>
            <a:r>
              <a:rPr lang="en-US" dirty="0"/>
              <a:t>, assume  </a:t>
            </a:r>
            <a:r>
              <a:rPr lang="en-US" dirty="0">
                <a:latin typeface="Cambria Math"/>
                <a:ea typeface="Cambria Math"/>
              </a:rPr>
              <a:t>¬</a:t>
            </a:r>
            <a:r>
              <a:rPr lang="en-US" i="1" dirty="0">
                <a:latin typeface="Cambria Math"/>
                <a:ea typeface="Cambria Math"/>
              </a:rPr>
              <a:t>p</a:t>
            </a:r>
            <a:r>
              <a:rPr lang="en-US" dirty="0"/>
              <a:t>  and derive a contradiction such as    </a:t>
            </a:r>
            <a:r>
              <a:rPr lang="en-US" i="1" dirty="0"/>
              <a:t>p </a:t>
            </a:r>
            <a:r>
              <a:rPr lang="en-US" dirty="0">
                <a:latin typeface="Cambria Math"/>
                <a:ea typeface="Cambria Math"/>
              </a:rPr>
              <a:t>∧ ¬</a:t>
            </a:r>
            <a:r>
              <a:rPr lang="en-US" i="1" dirty="0">
                <a:latin typeface="Cambria Math"/>
                <a:ea typeface="Cambria Math"/>
              </a:rPr>
              <a:t>p. </a:t>
            </a:r>
            <a:r>
              <a:rPr lang="en-US" dirty="0">
                <a:latin typeface="Cambria Math"/>
                <a:ea typeface="Cambria Math"/>
              </a:rPr>
              <a:t>(an indirect form of proof).</a:t>
            </a:r>
            <a:r>
              <a:rPr lang="en-US" dirty="0"/>
              <a:t> Since we have shown that </a:t>
            </a:r>
            <a:r>
              <a:rPr lang="en-US" dirty="0">
                <a:latin typeface="Cambria Math"/>
                <a:ea typeface="Cambria Math"/>
              </a:rPr>
              <a:t>¬</a:t>
            </a:r>
            <a:r>
              <a:rPr lang="en-US" i="1" dirty="0">
                <a:latin typeface="Cambria Math"/>
                <a:ea typeface="Cambria Math"/>
              </a:rPr>
              <a:t>p</a:t>
            </a:r>
            <a:r>
              <a:rPr lang="en-US" dirty="0"/>
              <a:t> </a:t>
            </a:r>
            <a:r>
              <a:rPr lang="en-US" dirty="0">
                <a:latin typeface="Cambria Math"/>
                <a:ea typeface="Cambria Math"/>
              </a:rPr>
              <a:t>→</a:t>
            </a:r>
            <a:r>
              <a:rPr lang="en-US" b="1" dirty="0">
                <a:latin typeface="Cambria Math"/>
                <a:ea typeface="Cambria Math"/>
              </a:rPr>
              <a:t>F</a:t>
            </a:r>
            <a:r>
              <a:rPr lang="en-US" dirty="0"/>
              <a:t> is true , it follows that the </a:t>
            </a:r>
            <a:r>
              <a:rPr lang="en-US" dirty="0" err="1"/>
              <a:t>contrapositive</a:t>
            </a:r>
            <a:r>
              <a:rPr lang="en-US" dirty="0"/>
              <a:t>  </a:t>
            </a:r>
            <a:r>
              <a:rPr lang="en-US" b="1" dirty="0" err="1"/>
              <a:t>T</a:t>
            </a:r>
            <a:r>
              <a:rPr lang="en-US" dirty="0" err="1">
                <a:latin typeface="Cambria Math"/>
                <a:ea typeface="Cambria Math"/>
              </a:rPr>
              <a:t>→</a:t>
            </a:r>
            <a:r>
              <a:rPr lang="en-US" i="1" dirty="0" err="1">
                <a:latin typeface="Cambria Math"/>
                <a:ea typeface="Cambria Math"/>
              </a:rPr>
              <a:t>p</a:t>
            </a:r>
            <a:r>
              <a:rPr lang="en-US" dirty="0">
                <a:latin typeface="Cambria Math"/>
                <a:ea typeface="Cambria Math"/>
              </a:rPr>
              <a:t> also holds.</a:t>
            </a:r>
            <a:r>
              <a:rPr lang="en-US" dirty="0"/>
              <a:t> </a:t>
            </a:r>
          </a:p>
          <a:p>
            <a:pPr>
              <a:buNone/>
            </a:pPr>
            <a:r>
              <a:rPr lang="en-US" b="1" dirty="0"/>
              <a:t>   Example</a:t>
            </a:r>
            <a:r>
              <a:rPr lang="en-US" dirty="0"/>
              <a:t>: </a:t>
            </a:r>
            <a:r>
              <a:rPr lang="en-US" i="1" dirty="0"/>
              <a:t> </a:t>
            </a:r>
            <a:r>
              <a:rPr lang="en-US" dirty="0"/>
              <a:t>Prove that if you pick 22 days from the calendar, at least 4 must fall on the same day of the week.</a:t>
            </a:r>
          </a:p>
          <a:p>
            <a:pPr>
              <a:buNone/>
            </a:pPr>
            <a:r>
              <a:rPr lang="en-US" b="1" dirty="0"/>
              <a:t>    Solution</a:t>
            </a:r>
            <a:r>
              <a:rPr lang="en-US" dirty="0"/>
              <a:t>: Assume that no more than 3  of the 22 days fall on the same day of the week. Because there are 7 days of the week, we could only have picked 21 days. This contradicts the assumption that we have picked 22 days.</a:t>
            </a:r>
          </a:p>
          <a:p>
            <a:pPr>
              <a:buNone/>
            </a:pPr>
            <a:r>
              <a:rPr lang="en-US" dirty="0"/>
              <a:t>                 </a:t>
            </a:r>
          </a:p>
        </p:txBody>
      </p:sp>
      <p:sp>
        <p:nvSpPr>
          <p:cNvPr id="4" name="Isosceles Triangle 3"/>
          <p:cNvSpPr/>
          <p:nvPr/>
        </p:nvSpPr>
        <p:spPr>
          <a:xfrm rot="5400000" flipV="1">
            <a:off x="97536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68412A3F-0AF9-4739-B00A-4BE9A9B90952}"/>
              </a:ext>
            </a:extLst>
          </p:cNvPr>
          <p:cNvSpPr>
            <a:spLocks noGrp="1"/>
          </p:cNvSpPr>
          <p:nvPr>
            <p:ph type="sldNum" sz="quarter" idx="12"/>
          </p:nvPr>
        </p:nvSpPr>
        <p:spPr/>
        <p:txBody>
          <a:bodyPr/>
          <a:lstStyle/>
          <a:p>
            <a:fld id="{9CA217EF-0505-4C33-BB20-8A8DF2039023}" type="slidenum">
              <a:rPr lang="en-US" smtClean="0"/>
              <a:pPr/>
              <a:t>198</a:t>
            </a:fld>
            <a:endParaRPr lang="en-US"/>
          </a:p>
        </p:txBody>
      </p:sp>
    </p:spTree>
    <p:extLst>
      <p:ext uri="{BB962C8B-B14F-4D97-AF65-F5344CB8AC3E}">
        <p14:creationId xmlns:p14="http://schemas.microsoft.com/office/powerpoint/2010/main" val="4083809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by Contradiction</a:t>
            </a:r>
          </a:p>
        </p:txBody>
      </p:sp>
      <p:sp>
        <p:nvSpPr>
          <p:cNvPr id="3" name="Content Placeholder 2"/>
          <p:cNvSpPr>
            <a:spLocks noGrp="1"/>
          </p:cNvSpPr>
          <p:nvPr>
            <p:ph idx="1"/>
          </p:nvPr>
        </p:nvSpPr>
        <p:spPr>
          <a:xfrm>
            <a:off x="2057400" y="1981200"/>
            <a:ext cx="8229600" cy="4389120"/>
          </a:xfrm>
        </p:spPr>
        <p:txBody>
          <a:bodyPr>
            <a:normAutofit fontScale="25000" lnSpcReduction="20000"/>
          </a:bodyPr>
          <a:lstStyle/>
          <a:p>
            <a:r>
              <a:rPr lang="en-US" sz="8000" dirty="0"/>
              <a:t>A preview of  Chapter 4.</a:t>
            </a:r>
          </a:p>
          <a:p>
            <a:pPr>
              <a:buNone/>
            </a:pPr>
            <a:r>
              <a:rPr lang="en-US" sz="8000" b="1" dirty="0"/>
              <a:t>    Example</a:t>
            </a:r>
            <a:r>
              <a:rPr lang="en-US" sz="8000" dirty="0"/>
              <a:t>: Use a proof by contradiction to give a proof that  </a:t>
            </a:r>
            <a:r>
              <a:rPr lang="en-US" sz="8000" dirty="0">
                <a:latin typeface="Cambria Math"/>
                <a:ea typeface="Cambria Math"/>
              </a:rPr>
              <a:t>√2 is irrational.</a:t>
            </a:r>
          </a:p>
          <a:p>
            <a:pPr>
              <a:buNone/>
            </a:pPr>
            <a:r>
              <a:rPr lang="en-US" sz="8000" b="1" dirty="0">
                <a:latin typeface="Cambria Math"/>
                <a:ea typeface="Cambria Math"/>
              </a:rPr>
              <a:t>     </a:t>
            </a:r>
            <a:r>
              <a:rPr lang="en-US" sz="8000" b="1" dirty="0">
                <a:ea typeface="Cambria Math"/>
              </a:rPr>
              <a:t>Solution</a:t>
            </a:r>
            <a:r>
              <a:rPr lang="en-US" sz="8000" b="1" dirty="0">
                <a:latin typeface="Cambria Math"/>
                <a:ea typeface="Cambria Math"/>
              </a:rPr>
              <a:t>: </a:t>
            </a:r>
            <a:r>
              <a:rPr lang="en-US" sz="8000" dirty="0">
                <a:latin typeface="Cambria Math"/>
                <a:ea typeface="Cambria Math"/>
              </a:rPr>
              <a:t>Suppose √2 is rational. Then there exists integers </a:t>
            </a:r>
            <a:r>
              <a:rPr lang="en-US" sz="8000" i="1" dirty="0">
                <a:latin typeface="Cambria Math"/>
                <a:ea typeface="Cambria Math"/>
              </a:rPr>
              <a:t>a</a:t>
            </a:r>
            <a:r>
              <a:rPr lang="en-US" sz="8000" dirty="0">
                <a:latin typeface="Cambria Math"/>
                <a:ea typeface="Cambria Math"/>
              </a:rPr>
              <a:t> and </a:t>
            </a:r>
            <a:r>
              <a:rPr lang="en-US" sz="8000" i="1" dirty="0">
                <a:latin typeface="Cambria Math"/>
                <a:ea typeface="Cambria Math"/>
              </a:rPr>
              <a:t>b</a:t>
            </a:r>
            <a:r>
              <a:rPr lang="en-US" sz="8000" dirty="0">
                <a:latin typeface="Cambria Math"/>
                <a:ea typeface="Cambria Math"/>
              </a:rPr>
              <a:t> with √2  </a:t>
            </a:r>
            <a:r>
              <a:rPr lang="en-US" sz="8000" i="1" dirty="0">
                <a:latin typeface="Cambria Math"/>
                <a:ea typeface="Cambria Math"/>
              </a:rPr>
              <a:t>= a/b</a:t>
            </a:r>
            <a:r>
              <a:rPr lang="en-US" sz="8000" dirty="0">
                <a:latin typeface="Cambria Math"/>
                <a:ea typeface="Cambria Math"/>
              </a:rPr>
              <a:t>, where </a:t>
            </a:r>
            <a:r>
              <a:rPr lang="en-US" sz="8000" i="1" dirty="0">
                <a:latin typeface="Cambria Math"/>
                <a:ea typeface="Cambria Math"/>
              </a:rPr>
              <a:t>b≠ 0 </a:t>
            </a:r>
            <a:r>
              <a:rPr lang="en-US" sz="8000" dirty="0">
                <a:latin typeface="Cambria Math"/>
                <a:ea typeface="Cambria Math"/>
              </a:rPr>
              <a:t>and </a:t>
            </a:r>
            <a:r>
              <a:rPr lang="en-US" sz="8000" i="1" dirty="0">
                <a:latin typeface="Cambria Math"/>
                <a:ea typeface="Cambria Math"/>
              </a:rPr>
              <a:t>a</a:t>
            </a:r>
            <a:r>
              <a:rPr lang="en-US" sz="8000" dirty="0">
                <a:latin typeface="Cambria Math"/>
                <a:ea typeface="Cambria Math"/>
              </a:rPr>
              <a:t> and </a:t>
            </a:r>
            <a:r>
              <a:rPr lang="en-US" sz="8000" i="1" dirty="0">
                <a:latin typeface="Cambria Math"/>
                <a:ea typeface="Cambria Math"/>
              </a:rPr>
              <a:t>b </a:t>
            </a:r>
            <a:r>
              <a:rPr lang="en-US" sz="8000" dirty="0">
                <a:latin typeface="Cambria Math"/>
                <a:ea typeface="Cambria Math"/>
              </a:rPr>
              <a:t>have no common factors (see Chapter 4). Then</a:t>
            </a:r>
          </a:p>
          <a:p>
            <a:pPr>
              <a:buNone/>
            </a:pPr>
            <a:r>
              <a:rPr lang="en-US" sz="8000" dirty="0">
                <a:latin typeface="Cambria Math"/>
                <a:ea typeface="Cambria Math"/>
              </a:rPr>
              <a:t>                                                  </a:t>
            </a:r>
          </a:p>
          <a:p>
            <a:pPr>
              <a:buNone/>
            </a:pPr>
            <a:r>
              <a:rPr lang="en-US" sz="8000" dirty="0">
                <a:latin typeface="Cambria Math"/>
                <a:ea typeface="Cambria Math"/>
              </a:rPr>
              <a:t>     Therefore </a:t>
            </a:r>
            <a:r>
              <a:rPr lang="en-US" sz="8000" i="1" dirty="0">
                <a:latin typeface="Cambria Math"/>
                <a:ea typeface="Cambria Math"/>
              </a:rPr>
              <a:t>a</a:t>
            </a:r>
            <a:r>
              <a:rPr lang="en-US" sz="8000" i="1" baseline="30000" dirty="0">
                <a:latin typeface="Cambria Math"/>
                <a:ea typeface="Cambria Math"/>
              </a:rPr>
              <a:t>2</a:t>
            </a:r>
            <a:r>
              <a:rPr lang="en-US" sz="8000" baseline="30000" dirty="0">
                <a:latin typeface="Cambria Math"/>
                <a:ea typeface="Cambria Math"/>
              </a:rPr>
              <a:t> </a:t>
            </a:r>
            <a:r>
              <a:rPr lang="en-US" sz="8000" dirty="0">
                <a:latin typeface="Cambria Math"/>
                <a:ea typeface="Cambria Math"/>
              </a:rPr>
              <a:t> must be even. If </a:t>
            </a:r>
            <a:r>
              <a:rPr lang="en-US" sz="8000" i="1" dirty="0">
                <a:latin typeface="Cambria Math"/>
                <a:ea typeface="Cambria Math"/>
              </a:rPr>
              <a:t>a</a:t>
            </a:r>
            <a:r>
              <a:rPr lang="en-US" sz="8000" i="1" baseline="30000" dirty="0">
                <a:latin typeface="Cambria Math"/>
                <a:ea typeface="Cambria Math"/>
              </a:rPr>
              <a:t>2</a:t>
            </a:r>
            <a:r>
              <a:rPr lang="en-US" sz="8000" baseline="30000" dirty="0">
                <a:latin typeface="Cambria Math"/>
                <a:ea typeface="Cambria Math"/>
              </a:rPr>
              <a:t> </a:t>
            </a:r>
            <a:r>
              <a:rPr lang="en-US" sz="8000" dirty="0">
                <a:latin typeface="Cambria Math"/>
                <a:ea typeface="Cambria Math"/>
              </a:rPr>
              <a:t> is even then </a:t>
            </a:r>
            <a:r>
              <a:rPr lang="en-US" sz="8000" i="1" dirty="0">
                <a:latin typeface="Cambria Math"/>
                <a:ea typeface="Cambria Math"/>
              </a:rPr>
              <a:t>a</a:t>
            </a:r>
            <a:r>
              <a:rPr lang="en-US" sz="8000" dirty="0">
                <a:latin typeface="Cambria Math"/>
                <a:ea typeface="Cambria Math"/>
              </a:rPr>
              <a:t> must be even (an exercise). Since </a:t>
            </a:r>
            <a:r>
              <a:rPr lang="en-US" sz="8000" i="1" dirty="0">
                <a:latin typeface="Cambria Math"/>
                <a:ea typeface="Cambria Math"/>
              </a:rPr>
              <a:t>a</a:t>
            </a:r>
            <a:r>
              <a:rPr lang="en-US" sz="8000" dirty="0">
                <a:latin typeface="Cambria Math"/>
                <a:ea typeface="Cambria Math"/>
              </a:rPr>
              <a:t> is even, </a:t>
            </a:r>
            <a:r>
              <a:rPr lang="en-US" sz="8000" i="1" dirty="0">
                <a:latin typeface="Cambria Math"/>
                <a:ea typeface="Cambria Math"/>
              </a:rPr>
              <a:t>a = </a:t>
            </a:r>
            <a:r>
              <a:rPr lang="en-US" sz="8000" dirty="0">
                <a:latin typeface="Cambria Math"/>
                <a:ea typeface="Cambria Math"/>
              </a:rPr>
              <a:t>2</a:t>
            </a:r>
            <a:r>
              <a:rPr lang="en-US" sz="8000" i="1" dirty="0">
                <a:latin typeface="Cambria Math"/>
                <a:ea typeface="Cambria Math"/>
              </a:rPr>
              <a:t>c  </a:t>
            </a:r>
            <a:r>
              <a:rPr lang="en-US" sz="8000" dirty="0">
                <a:latin typeface="Cambria Math"/>
                <a:ea typeface="Cambria Math"/>
              </a:rPr>
              <a:t>for some integer </a:t>
            </a:r>
            <a:r>
              <a:rPr lang="en-US" sz="8000" i="1" dirty="0">
                <a:latin typeface="Cambria Math"/>
                <a:ea typeface="Cambria Math"/>
              </a:rPr>
              <a:t>c</a:t>
            </a:r>
            <a:r>
              <a:rPr lang="en-US" sz="8000" dirty="0">
                <a:latin typeface="Cambria Math"/>
                <a:ea typeface="Cambria Math"/>
              </a:rPr>
              <a:t>. Thus,</a:t>
            </a:r>
          </a:p>
          <a:p>
            <a:pPr>
              <a:buNone/>
            </a:pPr>
            <a:endParaRPr lang="en-US" sz="8000" dirty="0">
              <a:latin typeface="Cambria Math"/>
              <a:ea typeface="Cambria Math"/>
            </a:endParaRPr>
          </a:p>
          <a:p>
            <a:pPr>
              <a:buNone/>
            </a:pPr>
            <a:r>
              <a:rPr lang="en-US" sz="8000" dirty="0">
                <a:latin typeface="Cambria Math"/>
                <a:ea typeface="Cambria Math"/>
              </a:rPr>
              <a:t>    Therefore </a:t>
            </a:r>
            <a:r>
              <a:rPr lang="en-US" sz="8000" i="1" dirty="0">
                <a:latin typeface="Cambria Math"/>
                <a:ea typeface="Cambria Math"/>
              </a:rPr>
              <a:t>b</a:t>
            </a:r>
            <a:r>
              <a:rPr lang="en-US" sz="8000" baseline="30000" dirty="0">
                <a:latin typeface="Cambria Math"/>
                <a:ea typeface="Cambria Math"/>
              </a:rPr>
              <a:t>2 </a:t>
            </a:r>
            <a:r>
              <a:rPr lang="en-US" sz="8000" dirty="0">
                <a:latin typeface="Cambria Math"/>
                <a:ea typeface="Cambria Math"/>
              </a:rPr>
              <a:t> is even.  Again then </a:t>
            </a:r>
            <a:r>
              <a:rPr lang="en-US" sz="8000" i="1" dirty="0">
                <a:latin typeface="Cambria Math"/>
                <a:ea typeface="Cambria Math"/>
              </a:rPr>
              <a:t>b</a:t>
            </a:r>
            <a:r>
              <a:rPr lang="en-US" sz="8000" dirty="0">
                <a:latin typeface="Cambria Math"/>
                <a:ea typeface="Cambria Math"/>
              </a:rPr>
              <a:t> must be even as well.</a:t>
            </a:r>
          </a:p>
          <a:p>
            <a:pPr>
              <a:buNone/>
            </a:pPr>
            <a:r>
              <a:rPr lang="en-US" sz="8000" dirty="0">
                <a:latin typeface="Cambria Math"/>
                <a:ea typeface="Cambria Math"/>
              </a:rPr>
              <a:t>     But then 2 must divide both </a:t>
            </a:r>
            <a:r>
              <a:rPr lang="en-US" sz="8000" i="1" dirty="0">
                <a:latin typeface="Cambria Math"/>
                <a:ea typeface="Cambria Math"/>
              </a:rPr>
              <a:t>a</a:t>
            </a:r>
            <a:r>
              <a:rPr lang="en-US" sz="8000" dirty="0">
                <a:latin typeface="Cambria Math"/>
                <a:ea typeface="Cambria Math"/>
              </a:rPr>
              <a:t> and </a:t>
            </a:r>
            <a:r>
              <a:rPr lang="en-US" sz="8000" i="1" dirty="0">
                <a:latin typeface="Cambria Math"/>
                <a:ea typeface="Cambria Math"/>
              </a:rPr>
              <a:t>b</a:t>
            </a:r>
            <a:r>
              <a:rPr lang="en-US" sz="8000" dirty="0">
                <a:latin typeface="Cambria Math"/>
                <a:ea typeface="Cambria Math"/>
              </a:rPr>
              <a:t>. This contradicts our assumption that </a:t>
            </a:r>
            <a:r>
              <a:rPr lang="en-US" sz="8000" i="1" dirty="0">
                <a:latin typeface="Cambria Math"/>
                <a:ea typeface="Cambria Math"/>
              </a:rPr>
              <a:t>a</a:t>
            </a:r>
            <a:r>
              <a:rPr lang="en-US" sz="8000" dirty="0">
                <a:latin typeface="Cambria Math"/>
                <a:ea typeface="Cambria Math"/>
              </a:rPr>
              <a:t> and </a:t>
            </a:r>
            <a:r>
              <a:rPr lang="en-US" sz="8000" i="1" dirty="0">
                <a:latin typeface="Cambria Math"/>
                <a:ea typeface="Cambria Math"/>
              </a:rPr>
              <a:t>b</a:t>
            </a:r>
            <a:r>
              <a:rPr lang="en-US" sz="8000" dirty="0">
                <a:latin typeface="Cambria Math"/>
                <a:ea typeface="Cambria Math"/>
              </a:rPr>
              <a:t> have no common factors. We have proved by contradiction  that our initial assumption must be false  and  therefore  √2 is  irrational . </a:t>
            </a:r>
          </a:p>
          <a:p>
            <a:pPr>
              <a:buNone/>
            </a:pPr>
            <a:r>
              <a:rPr lang="en-US" sz="8000" dirty="0">
                <a:latin typeface="Cambria Math"/>
                <a:ea typeface="Cambria Math"/>
              </a:rPr>
              <a:t>      </a:t>
            </a:r>
            <a:endParaRPr lang="en-US" sz="8000" b="1" dirty="0">
              <a:latin typeface="Cambria Math"/>
              <a:ea typeface="Cambria Math"/>
            </a:endParaRPr>
          </a:p>
          <a:p>
            <a:pPr>
              <a:buNone/>
            </a:pPr>
            <a:r>
              <a:rPr lang="en-US" dirty="0">
                <a:latin typeface="Cambria Math"/>
                <a:ea typeface="Cambria Math"/>
              </a:rPr>
              <a:t> </a:t>
            </a:r>
          </a:p>
          <a:p>
            <a:pPr>
              <a:buNone/>
            </a:pPr>
            <a:r>
              <a:rPr lang="en-US" dirty="0">
                <a:latin typeface="Cambria Math"/>
                <a:ea typeface="Cambria Math"/>
              </a:rPr>
              <a:t>           </a:t>
            </a: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4572001" y="3505200"/>
            <a:ext cx="866775" cy="438150"/>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6477001" y="3581400"/>
            <a:ext cx="1121569" cy="266700"/>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4495800" y="4495800"/>
            <a:ext cx="1250156" cy="2667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6553200" y="4495800"/>
            <a:ext cx="1092994" cy="266700"/>
          </a:xfrm>
          <a:prstGeom prst="rect">
            <a:avLst/>
          </a:prstGeom>
        </p:spPr>
      </p:pic>
      <p:sp>
        <p:nvSpPr>
          <p:cNvPr id="12" name="Isosceles Triangle 11"/>
          <p:cNvSpPr/>
          <p:nvPr/>
        </p:nvSpPr>
        <p:spPr>
          <a:xfrm rot="5400000" flipV="1">
            <a:off x="9906000" y="6096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a:extLst>
              <a:ext uri="{FF2B5EF4-FFF2-40B4-BE49-F238E27FC236}">
                <a16:creationId xmlns:a16="http://schemas.microsoft.com/office/drawing/2014/main" id="{94A850C4-DA34-4F0C-A98B-9F09185F6CF4}"/>
              </a:ext>
            </a:extLst>
          </p:cNvPr>
          <p:cNvSpPr>
            <a:spLocks noGrp="1"/>
          </p:cNvSpPr>
          <p:nvPr>
            <p:ph type="sldNum" sz="quarter" idx="12"/>
          </p:nvPr>
        </p:nvSpPr>
        <p:spPr/>
        <p:txBody>
          <a:bodyPr/>
          <a:lstStyle/>
          <a:p>
            <a:fld id="{9CA217EF-0505-4C33-BB20-8A8DF2039023}" type="slidenum">
              <a:rPr lang="en-US" smtClean="0"/>
              <a:pPr/>
              <a:t>199</a:t>
            </a:fld>
            <a:endParaRPr lang="en-US"/>
          </a:p>
        </p:txBody>
      </p:sp>
    </p:spTree>
    <p:extLst>
      <p:ext uri="{BB962C8B-B14F-4D97-AF65-F5344CB8AC3E}">
        <p14:creationId xmlns:p14="http://schemas.microsoft.com/office/powerpoint/2010/main" val="426766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fontScale="92500" lnSpcReduction="20000"/>
          </a:bodyPr>
          <a:lstStyle/>
          <a:p>
            <a:r>
              <a:rPr lang="en-US" dirty="0"/>
              <a:t>Propositional Logic</a:t>
            </a:r>
          </a:p>
          <a:p>
            <a:pPr lvl="1"/>
            <a:r>
              <a:rPr lang="en-US" dirty="0"/>
              <a:t>The Language of Propositions</a:t>
            </a:r>
          </a:p>
          <a:p>
            <a:pPr lvl="1"/>
            <a:r>
              <a:rPr lang="en-US" dirty="0"/>
              <a:t>Applications</a:t>
            </a:r>
          </a:p>
          <a:p>
            <a:pPr lvl="1"/>
            <a:r>
              <a:rPr lang="en-US" dirty="0"/>
              <a:t>Logical Equivalences</a:t>
            </a:r>
          </a:p>
          <a:p>
            <a:r>
              <a:rPr lang="en-US" dirty="0"/>
              <a:t>Predicate Logic</a:t>
            </a:r>
          </a:p>
          <a:p>
            <a:pPr lvl="1"/>
            <a:r>
              <a:rPr lang="en-US" dirty="0"/>
              <a:t>The Language of Quantifiers</a:t>
            </a:r>
          </a:p>
          <a:p>
            <a:pPr lvl="1"/>
            <a:r>
              <a:rPr lang="en-US" dirty="0"/>
              <a:t>Logical Equivalences</a:t>
            </a:r>
          </a:p>
          <a:p>
            <a:pPr lvl="1"/>
            <a:r>
              <a:rPr lang="en-US" dirty="0"/>
              <a:t>Nested Quantifiers</a:t>
            </a:r>
          </a:p>
          <a:p>
            <a:r>
              <a:rPr lang="en-US" dirty="0"/>
              <a:t>Proofs</a:t>
            </a:r>
          </a:p>
          <a:p>
            <a:pPr lvl="1"/>
            <a:r>
              <a:rPr lang="en-US" dirty="0"/>
              <a:t>Rules of Inference</a:t>
            </a:r>
          </a:p>
          <a:p>
            <a:pPr lvl="1"/>
            <a:r>
              <a:rPr lang="en-US" dirty="0"/>
              <a:t>Proof Methods</a:t>
            </a:r>
          </a:p>
          <a:p>
            <a:pPr lvl="1"/>
            <a:r>
              <a:rPr lang="en-US" dirty="0"/>
              <a:t>Proof Strategy</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EC67074E-DC70-44BA-9C71-9B1580BFAA7E}"/>
              </a:ext>
            </a:extLst>
          </p:cNvPr>
          <p:cNvSpPr>
            <a:spLocks noGrp="1"/>
          </p:cNvSpPr>
          <p:nvPr>
            <p:ph type="sldNum" sz="quarter" idx="12"/>
          </p:nvPr>
        </p:nvSpPr>
        <p:spPr/>
        <p:txBody>
          <a:bodyPr/>
          <a:lstStyle/>
          <a:p>
            <a:fld id="{9CA217EF-0505-4C33-BB20-8A8DF2039023}"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Truth Table</a:t>
            </a:r>
          </a:p>
        </p:txBody>
      </p:sp>
      <p:sp>
        <p:nvSpPr>
          <p:cNvPr id="3" name="Content Placeholder 2"/>
          <p:cNvSpPr>
            <a:spLocks noGrp="1"/>
          </p:cNvSpPr>
          <p:nvPr>
            <p:ph idx="1"/>
          </p:nvPr>
        </p:nvSpPr>
        <p:spPr/>
        <p:txBody>
          <a:bodyPr/>
          <a:lstStyle/>
          <a:p>
            <a:r>
              <a:rPr lang="en-US" dirty="0"/>
              <a:t>Construct a truth table for  </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6629400" y="2057401"/>
            <a:ext cx="1820228" cy="302895"/>
          </a:xfrm>
          <a:prstGeom prst="rect">
            <a:avLst/>
          </a:prstGeom>
        </p:spPr>
      </p:pic>
      <p:graphicFrame>
        <p:nvGraphicFramePr>
          <p:cNvPr id="9" name="Table 8"/>
          <p:cNvGraphicFramePr>
            <a:graphicFrameLocks noGrp="1"/>
          </p:cNvGraphicFramePr>
          <p:nvPr/>
        </p:nvGraphicFramePr>
        <p:xfrm>
          <a:off x="2438400" y="2590800"/>
          <a:ext cx="7467600" cy="3337560"/>
        </p:xfrm>
        <a:graphic>
          <a:graphicData uri="http://schemas.openxmlformats.org/drawingml/2006/table">
            <a:tbl>
              <a:tblPr firstRow="1" bandRow="1">
                <a:tableStyleId>{5C22544A-7EE6-4342-B048-85BDC9FD1C3A}</a:tableStyleId>
              </a:tblPr>
              <a:tblGrid>
                <a:gridCol w="12446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gridCol w="1244600">
                  <a:extLst>
                    <a:ext uri="{9D8B030D-6E8A-4147-A177-3AD203B41FA5}">
                      <a16:colId xmlns:a16="http://schemas.microsoft.com/office/drawing/2014/main" val="20004"/>
                    </a:ext>
                  </a:extLst>
                </a:gridCol>
                <a:gridCol w="1244600">
                  <a:extLst>
                    <a:ext uri="{9D8B030D-6E8A-4147-A177-3AD203B41FA5}">
                      <a16:colId xmlns:a16="http://schemas.microsoft.com/office/drawing/2014/main" val="20005"/>
                    </a:ext>
                  </a:extLst>
                </a:gridCol>
              </a:tblGrid>
              <a:tr h="370840">
                <a:tc>
                  <a:txBody>
                    <a:bodyPr/>
                    <a:lstStyle/>
                    <a:p>
                      <a:r>
                        <a:rPr lang="en-US" dirty="0"/>
                        <a:t>p</a:t>
                      </a:r>
                    </a:p>
                  </a:txBody>
                  <a:tcPr/>
                </a:tc>
                <a:tc>
                  <a:txBody>
                    <a:bodyPr/>
                    <a:lstStyle/>
                    <a:p>
                      <a:r>
                        <a:rPr lang="en-US" dirty="0"/>
                        <a:t>q</a:t>
                      </a:r>
                    </a:p>
                  </a:txBody>
                  <a:tcPr/>
                </a:tc>
                <a:tc>
                  <a:txBody>
                    <a:bodyPr/>
                    <a:lstStyle/>
                    <a:p>
                      <a:r>
                        <a:rPr lang="en-US" dirty="0"/>
                        <a:t>r</a:t>
                      </a:r>
                    </a:p>
                  </a:txBody>
                  <a:tcPr/>
                </a:tc>
                <a:tc>
                  <a:txBody>
                    <a:bodyPr/>
                    <a:lstStyle/>
                    <a:p>
                      <a:r>
                        <a:rPr lang="en-US" dirty="0">
                          <a:latin typeface="Cambria Math"/>
                          <a:ea typeface="Cambria Math"/>
                          <a:sym typeface="Symbol"/>
                        </a:rPr>
                        <a:t></a:t>
                      </a:r>
                      <a:r>
                        <a:rPr lang="en-US" dirty="0">
                          <a:latin typeface="Cambria Math"/>
                          <a:ea typeface="Cambria Math"/>
                        </a:rPr>
                        <a:t>r</a:t>
                      </a:r>
                      <a:endParaRPr lang="en-US" dirty="0"/>
                    </a:p>
                  </a:txBody>
                  <a:tcPr/>
                </a:tc>
                <a:tc>
                  <a:txBody>
                    <a:bodyPr/>
                    <a:lstStyle/>
                    <a:p>
                      <a:r>
                        <a:rPr lang="en-US" dirty="0">
                          <a:latin typeface="+mn-lt"/>
                          <a:ea typeface="+mn-ea"/>
                        </a:rPr>
                        <a:t>p </a:t>
                      </a:r>
                      <a:r>
                        <a:rPr lang="en-US" dirty="0">
                          <a:latin typeface="Cambria Math"/>
                          <a:ea typeface="Cambria Math"/>
                          <a:sym typeface="Symbol"/>
                        </a:rPr>
                        <a:t> </a:t>
                      </a:r>
                      <a:r>
                        <a:rPr lang="en-US" dirty="0">
                          <a:latin typeface="Cambria Math"/>
                          <a:ea typeface="Cambria Math"/>
                        </a:rPr>
                        <a:t>q</a:t>
                      </a:r>
                      <a:endParaRPr lang="en-US" dirty="0"/>
                    </a:p>
                  </a:txBody>
                  <a:tcPr/>
                </a:tc>
                <a:tc>
                  <a:txBody>
                    <a:bodyPr/>
                    <a:lstStyle/>
                    <a:p>
                      <a:r>
                        <a:rPr lang="en-US" dirty="0">
                          <a:latin typeface="+mn-lt"/>
                          <a:ea typeface="+mn-ea"/>
                        </a:rPr>
                        <a:t>p </a:t>
                      </a:r>
                      <a:r>
                        <a:rPr lang="en-US" dirty="0">
                          <a:latin typeface="Cambria Math"/>
                          <a:ea typeface="Cambria Math"/>
                          <a:sym typeface="Symbol"/>
                        </a:rPr>
                        <a:t> </a:t>
                      </a:r>
                      <a:r>
                        <a:rPr lang="en-US" dirty="0">
                          <a:latin typeface="Cambria Math"/>
                          <a:ea typeface="Cambria Math"/>
                        </a:rPr>
                        <a:t>q → </a:t>
                      </a:r>
                      <a:r>
                        <a:rPr lang="en-US" dirty="0">
                          <a:latin typeface="Cambria Math"/>
                          <a:ea typeface="Cambria Math"/>
                          <a:sym typeface="Symbol"/>
                        </a:rPr>
                        <a:t></a:t>
                      </a:r>
                      <a:r>
                        <a:rPr lang="en-US" dirty="0">
                          <a:latin typeface="Cambria Math"/>
                          <a:ea typeface="Cambria Math"/>
                        </a:rPr>
                        <a:t>r</a:t>
                      </a:r>
                      <a:endParaRPr lang="en-US" dirty="0"/>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1"/>
                  </a:ext>
                </a:extLst>
              </a:tr>
              <a:tr h="37084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2"/>
                  </a:ext>
                </a:extLst>
              </a:tr>
              <a:tr h="370840">
                <a:tc>
                  <a:txBody>
                    <a:bodyPr/>
                    <a:lstStyle/>
                    <a:p>
                      <a:r>
                        <a:rPr lang="en-US" dirty="0"/>
                        <a:t>T </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3"/>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4"/>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5"/>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6"/>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1000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10008"/>
                  </a:ext>
                </a:extLst>
              </a:tr>
            </a:tbl>
          </a:graphicData>
        </a:graphic>
      </p:graphicFrame>
      <p:sp>
        <p:nvSpPr>
          <p:cNvPr id="6" name="灯片编号占位符 5">
            <a:extLst>
              <a:ext uri="{FF2B5EF4-FFF2-40B4-BE49-F238E27FC236}">
                <a16:creationId xmlns:a16="http://schemas.microsoft.com/office/drawing/2014/main" id="{443DEA4C-5764-49AB-93FB-E03B96490DBD}"/>
              </a:ext>
            </a:extLst>
          </p:cNvPr>
          <p:cNvSpPr>
            <a:spLocks noGrp="1"/>
          </p:cNvSpPr>
          <p:nvPr>
            <p:ph type="sldNum" sz="quarter" idx="12"/>
          </p:nvPr>
        </p:nvSpPr>
        <p:spPr/>
        <p:txBody>
          <a:bodyPr/>
          <a:lstStyle/>
          <a:p>
            <a:fld id="{9CA217EF-0505-4C33-BB20-8A8DF2039023}" type="slidenum">
              <a:rPr lang="en-US" smtClean="0"/>
              <a:pPr/>
              <a:t>20</a:t>
            </a:fld>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Proof by Contradiction </a:t>
            </a:r>
          </a:p>
        </p:txBody>
      </p:sp>
      <p:sp>
        <p:nvSpPr>
          <p:cNvPr id="3" name="Content Placeholder 2"/>
          <p:cNvSpPr>
            <a:spLocks noGrp="1"/>
          </p:cNvSpPr>
          <p:nvPr>
            <p:ph idx="1"/>
          </p:nvPr>
        </p:nvSpPr>
        <p:spPr/>
        <p:txBody>
          <a:bodyPr>
            <a:normAutofit/>
          </a:bodyPr>
          <a:lstStyle/>
          <a:p>
            <a:r>
              <a:rPr lang="en-US" dirty="0"/>
              <a:t>A preview of Chapter </a:t>
            </a:r>
            <a:r>
              <a:rPr lang="en-US" dirty="0">
                <a:latin typeface="Cambria Math" pitchFamily="18" charset="0"/>
                <a:ea typeface="Cambria Math" pitchFamily="18" charset="0"/>
              </a:rPr>
              <a:t>4</a:t>
            </a:r>
            <a:r>
              <a:rPr lang="en-US" dirty="0"/>
              <a:t>.</a:t>
            </a:r>
          </a:p>
          <a:p>
            <a:pPr>
              <a:buNone/>
            </a:pPr>
            <a:r>
              <a:rPr lang="en-US" b="1" dirty="0"/>
              <a:t>   Example</a:t>
            </a:r>
            <a:r>
              <a:rPr lang="en-US" dirty="0"/>
              <a:t>: Prove that there is no largest prime number.</a:t>
            </a:r>
          </a:p>
          <a:p>
            <a:pPr>
              <a:buNone/>
            </a:pPr>
            <a:r>
              <a:rPr lang="en-US" b="1" dirty="0"/>
              <a:t>   Solution</a:t>
            </a:r>
            <a:r>
              <a:rPr lang="en-US" dirty="0"/>
              <a:t>: Assume that there is a largest prime number. Call it </a:t>
            </a:r>
            <a:r>
              <a:rPr lang="en-US" i="1" dirty="0" err="1"/>
              <a:t>p</a:t>
            </a:r>
            <a:r>
              <a:rPr lang="en-US" i="1" baseline="-25000" dirty="0" err="1"/>
              <a:t>n</a:t>
            </a:r>
            <a:r>
              <a:rPr lang="en-US" dirty="0"/>
              <a:t>. Hence, we can list all the primes </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r>
              <a:rPr lang="en-US" i="1" dirty="0" err="1"/>
              <a:t>p</a:t>
            </a:r>
            <a:r>
              <a:rPr lang="en-US" i="1" baseline="-25000" dirty="0" err="1"/>
              <a:t>n</a:t>
            </a:r>
            <a:r>
              <a:rPr lang="en-US" dirty="0"/>
              <a:t>. Form</a:t>
            </a:r>
          </a:p>
          <a:p>
            <a:endParaRPr lang="en-US" dirty="0"/>
          </a:p>
          <a:p>
            <a:pPr>
              <a:buNone/>
            </a:pPr>
            <a:r>
              <a:rPr lang="en-US" dirty="0"/>
              <a:t>   None of the prime numbers on the list divides </a:t>
            </a:r>
            <a:r>
              <a:rPr lang="en-US" i="1" dirty="0"/>
              <a:t>r</a:t>
            </a:r>
            <a:r>
              <a:rPr lang="en-US" dirty="0"/>
              <a:t>. Therefore, by a theorem in Chapter 4, either </a:t>
            </a:r>
            <a:r>
              <a:rPr lang="en-US" i="1" dirty="0"/>
              <a:t>r</a:t>
            </a:r>
            <a:r>
              <a:rPr lang="en-US" dirty="0"/>
              <a:t> is prime or there is a smaller prime that divides </a:t>
            </a:r>
            <a:r>
              <a:rPr lang="en-US" i="1" dirty="0"/>
              <a:t>r</a:t>
            </a:r>
            <a:r>
              <a:rPr lang="en-US" dirty="0"/>
              <a:t>. This contradicts the assumption that there is a largest prime. Therefore, there is no largest prime.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038600" y="3886201"/>
            <a:ext cx="4366260" cy="328613"/>
          </a:xfrm>
          <a:prstGeom prst="rect">
            <a:avLst/>
          </a:prstGeom>
        </p:spPr>
      </p:pic>
      <p:sp>
        <p:nvSpPr>
          <p:cNvPr id="6" name="Isosceles Triangle 5"/>
          <p:cNvSpPr/>
          <p:nvPr/>
        </p:nvSpPr>
        <p:spPr>
          <a:xfrm rot="5400000" flipV="1">
            <a:off x="96774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a:extLst>
              <a:ext uri="{FF2B5EF4-FFF2-40B4-BE49-F238E27FC236}">
                <a16:creationId xmlns:a16="http://schemas.microsoft.com/office/drawing/2014/main" id="{825E5E2E-0753-4BCA-A36B-4F8BEC4043B5}"/>
              </a:ext>
            </a:extLst>
          </p:cNvPr>
          <p:cNvSpPr>
            <a:spLocks noGrp="1"/>
          </p:cNvSpPr>
          <p:nvPr>
            <p:ph type="sldNum" sz="quarter" idx="12"/>
          </p:nvPr>
        </p:nvSpPr>
        <p:spPr/>
        <p:txBody>
          <a:bodyPr/>
          <a:lstStyle/>
          <a:p>
            <a:fld id="{9CA217EF-0505-4C33-BB20-8A8DF2039023}" type="slidenum">
              <a:rPr lang="en-US" smtClean="0"/>
              <a:pPr/>
              <a:t>200</a:t>
            </a:fld>
            <a:endParaRPr lang="en-US"/>
          </a:p>
        </p:txBody>
      </p:sp>
    </p:spTree>
    <p:extLst>
      <p:ext uri="{BB962C8B-B14F-4D97-AF65-F5344CB8AC3E}">
        <p14:creationId xmlns:p14="http://schemas.microsoft.com/office/powerpoint/2010/main" val="2027301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Theorems that are </a:t>
            </a:r>
            <a:r>
              <a:rPr lang="en-US" dirty="0" err="1"/>
              <a:t>Biconditional</a:t>
            </a:r>
            <a:r>
              <a:rPr lang="en-US" dirty="0"/>
              <a:t> Statements</a:t>
            </a:r>
          </a:p>
        </p:txBody>
      </p:sp>
      <p:sp>
        <p:nvSpPr>
          <p:cNvPr id="3" name="Content Placeholder 2"/>
          <p:cNvSpPr>
            <a:spLocks noGrp="1"/>
          </p:cNvSpPr>
          <p:nvPr>
            <p:ph idx="1"/>
          </p:nvPr>
        </p:nvSpPr>
        <p:spPr/>
        <p:txBody>
          <a:bodyPr/>
          <a:lstStyle/>
          <a:p>
            <a:r>
              <a:rPr lang="en-US" dirty="0"/>
              <a:t>To prove a theorem that is a </a:t>
            </a:r>
            <a:r>
              <a:rPr lang="en-US" dirty="0" err="1"/>
              <a:t>biconditional</a:t>
            </a:r>
            <a:r>
              <a:rPr lang="en-US" dirty="0"/>
              <a:t> statement, that is, a statement of the form </a:t>
            </a:r>
            <a:r>
              <a:rPr lang="en-US" i="1" dirty="0"/>
              <a:t>p </a:t>
            </a:r>
            <a:r>
              <a:rPr lang="en-US" dirty="0">
                <a:latin typeface="Cambria Math"/>
                <a:ea typeface="Cambria Math"/>
              </a:rPr>
              <a:t>↔ </a:t>
            </a:r>
            <a:r>
              <a:rPr lang="en-US" i="1" dirty="0">
                <a:latin typeface="Cambria Math"/>
                <a:ea typeface="Cambria Math"/>
              </a:rPr>
              <a:t>q</a:t>
            </a:r>
            <a:r>
              <a:rPr lang="en-US" dirty="0">
                <a:latin typeface="Cambria Math"/>
                <a:ea typeface="Cambria Math"/>
              </a:rPr>
              <a:t>, we show that     </a:t>
            </a:r>
            <a:r>
              <a:rPr lang="en-US" i="1" dirty="0">
                <a:latin typeface="Cambria Math"/>
                <a:ea typeface="Cambria Math"/>
              </a:rPr>
              <a:t>p </a:t>
            </a:r>
            <a:r>
              <a:rPr lang="en-US" dirty="0">
                <a:latin typeface="Cambria Math"/>
                <a:ea typeface="Cambria Math"/>
              </a:rPr>
              <a:t>→ </a:t>
            </a:r>
            <a:r>
              <a:rPr lang="en-US" i="1" dirty="0">
                <a:latin typeface="Cambria Math"/>
                <a:ea typeface="Cambria Math"/>
              </a:rPr>
              <a:t>q</a:t>
            </a:r>
            <a:r>
              <a:rPr lang="en-US" dirty="0">
                <a:latin typeface="Cambria Math"/>
                <a:ea typeface="Cambria Math"/>
              </a:rPr>
              <a:t> and </a:t>
            </a:r>
            <a:r>
              <a:rPr lang="en-US" i="1" dirty="0">
                <a:latin typeface="Cambria Math"/>
                <a:ea typeface="Cambria Math"/>
              </a:rPr>
              <a:t>q </a:t>
            </a:r>
            <a:r>
              <a:rPr lang="en-US" dirty="0">
                <a:latin typeface="Cambria Math"/>
                <a:ea typeface="Cambria Math"/>
              </a:rPr>
              <a:t>→</a:t>
            </a:r>
            <a:r>
              <a:rPr lang="en-US" i="1" dirty="0">
                <a:latin typeface="Cambria Math"/>
                <a:ea typeface="Cambria Math"/>
              </a:rPr>
              <a:t>p</a:t>
            </a:r>
            <a:r>
              <a:rPr lang="en-US" dirty="0">
                <a:latin typeface="Cambria Math"/>
                <a:ea typeface="Cambria Math"/>
              </a:rPr>
              <a:t> are both true. </a:t>
            </a:r>
          </a:p>
          <a:p>
            <a:pPr>
              <a:buNone/>
            </a:pPr>
            <a:r>
              <a:rPr lang="en-US" dirty="0">
                <a:latin typeface="Cambria Math"/>
                <a:ea typeface="Cambria Math"/>
              </a:rPr>
              <a:t>   </a:t>
            </a:r>
            <a:r>
              <a:rPr lang="en-US" b="1" dirty="0">
                <a:latin typeface="Cambria Math"/>
                <a:ea typeface="Cambria Math"/>
              </a:rPr>
              <a:t>Example</a:t>
            </a:r>
            <a:r>
              <a:rPr lang="en-US" dirty="0">
                <a:latin typeface="Cambria Math"/>
                <a:ea typeface="Cambria Math"/>
              </a:rPr>
              <a:t>: Prove the theorem: “If </a:t>
            </a:r>
            <a:r>
              <a:rPr lang="en-US" i="1" dirty="0">
                <a:latin typeface="Cambria Math"/>
                <a:ea typeface="Cambria Math"/>
              </a:rPr>
              <a:t>n</a:t>
            </a:r>
            <a:r>
              <a:rPr lang="en-US" dirty="0">
                <a:latin typeface="Cambria Math"/>
                <a:ea typeface="Cambria Math"/>
              </a:rPr>
              <a:t> is an integer, then </a:t>
            </a:r>
            <a:r>
              <a:rPr lang="en-US" i="1" dirty="0">
                <a:latin typeface="Cambria Math"/>
                <a:ea typeface="Cambria Math"/>
              </a:rPr>
              <a:t>n</a:t>
            </a:r>
            <a:r>
              <a:rPr lang="en-US" dirty="0">
                <a:latin typeface="Cambria Math"/>
                <a:ea typeface="Cambria Math"/>
              </a:rPr>
              <a:t> is odd if and only if </a:t>
            </a:r>
            <a:r>
              <a:rPr lang="en-US" i="1" dirty="0">
                <a:latin typeface="Cambria Math"/>
                <a:ea typeface="Cambria Math"/>
              </a:rPr>
              <a:t>n</a:t>
            </a:r>
            <a:r>
              <a:rPr lang="en-US" baseline="30000" dirty="0">
                <a:latin typeface="Cambria Math"/>
                <a:ea typeface="Cambria Math"/>
              </a:rPr>
              <a:t>2 </a:t>
            </a:r>
            <a:r>
              <a:rPr lang="en-US" dirty="0">
                <a:latin typeface="Cambria Math"/>
                <a:ea typeface="Cambria Math"/>
              </a:rPr>
              <a:t> is odd.”</a:t>
            </a:r>
          </a:p>
          <a:p>
            <a:pPr>
              <a:buNone/>
            </a:pPr>
            <a:r>
              <a:rPr lang="en-US" dirty="0">
                <a:latin typeface="Cambria Math"/>
                <a:ea typeface="Cambria Math"/>
              </a:rPr>
              <a:t>  </a:t>
            </a:r>
            <a:r>
              <a:rPr lang="en-US" b="1" dirty="0">
                <a:latin typeface="Cambria Math"/>
                <a:ea typeface="Cambria Math"/>
              </a:rPr>
              <a:t> Solution:  </a:t>
            </a:r>
            <a:r>
              <a:rPr lang="en-US" dirty="0">
                <a:latin typeface="Cambria Math"/>
                <a:ea typeface="Cambria Math"/>
              </a:rPr>
              <a:t>We have already shown (previous slides) that both </a:t>
            </a:r>
            <a:r>
              <a:rPr lang="en-US" i="1" dirty="0">
                <a:latin typeface="Cambria Math"/>
                <a:ea typeface="Cambria Math"/>
              </a:rPr>
              <a:t>p </a:t>
            </a:r>
            <a:r>
              <a:rPr lang="en-US" dirty="0">
                <a:latin typeface="Cambria Math"/>
                <a:ea typeface="Cambria Math"/>
              </a:rPr>
              <a:t>→</a:t>
            </a:r>
            <a:r>
              <a:rPr lang="en-US" i="1" dirty="0">
                <a:latin typeface="Cambria Math"/>
                <a:ea typeface="Cambria Math"/>
              </a:rPr>
              <a:t>q</a:t>
            </a:r>
            <a:r>
              <a:rPr lang="en-US" dirty="0">
                <a:latin typeface="Cambria Math"/>
                <a:ea typeface="Cambria Math"/>
              </a:rPr>
              <a:t> and </a:t>
            </a:r>
            <a:r>
              <a:rPr lang="en-US" i="1" dirty="0">
                <a:latin typeface="Cambria Math"/>
                <a:ea typeface="Cambria Math"/>
              </a:rPr>
              <a:t>q </a:t>
            </a:r>
            <a:r>
              <a:rPr lang="en-US" dirty="0">
                <a:latin typeface="Cambria Math"/>
                <a:ea typeface="Cambria Math"/>
              </a:rPr>
              <a:t>→</a:t>
            </a:r>
            <a:r>
              <a:rPr lang="en-US" i="1" dirty="0">
                <a:latin typeface="Cambria Math"/>
                <a:ea typeface="Cambria Math"/>
              </a:rPr>
              <a:t>p</a:t>
            </a:r>
            <a:r>
              <a:rPr lang="en-US" dirty="0">
                <a:latin typeface="Cambria Math"/>
                <a:ea typeface="Cambria Math"/>
              </a:rPr>
              <a:t>. Therefore we can conclude </a:t>
            </a:r>
            <a:r>
              <a:rPr lang="en-US" i="1" dirty="0"/>
              <a:t>p </a:t>
            </a:r>
            <a:r>
              <a:rPr lang="en-US" dirty="0">
                <a:latin typeface="Cambria Math"/>
                <a:ea typeface="Cambria Math"/>
              </a:rPr>
              <a:t>↔ </a:t>
            </a:r>
            <a:r>
              <a:rPr lang="en-US" i="1" dirty="0">
                <a:latin typeface="Cambria Math"/>
                <a:ea typeface="Cambria Math"/>
              </a:rPr>
              <a:t>q.</a:t>
            </a:r>
          </a:p>
          <a:p>
            <a:pPr>
              <a:buNone/>
            </a:pPr>
            <a:r>
              <a:rPr lang="en-US" dirty="0">
                <a:latin typeface="Cambria Math"/>
                <a:ea typeface="Cambria Math"/>
              </a:rPr>
              <a:t>  </a:t>
            </a:r>
          </a:p>
          <a:p>
            <a:pPr>
              <a:buNone/>
            </a:pPr>
            <a:r>
              <a:rPr lang="en-US" dirty="0">
                <a:latin typeface="Cambria Math"/>
                <a:ea typeface="Cambria Math"/>
              </a:rPr>
              <a:t>   </a:t>
            </a:r>
            <a:r>
              <a:rPr lang="en-US" sz="2000" dirty="0">
                <a:latin typeface="Cambria Math"/>
                <a:ea typeface="Cambria Math"/>
              </a:rPr>
              <a:t>Sometimes </a:t>
            </a:r>
            <a:r>
              <a:rPr lang="en-US" sz="2000" i="1" dirty="0" err="1">
                <a:latin typeface="Cambria Math"/>
                <a:ea typeface="Cambria Math"/>
              </a:rPr>
              <a:t>iff</a:t>
            </a:r>
            <a:r>
              <a:rPr lang="en-US" sz="2000" i="1" dirty="0">
                <a:latin typeface="Cambria Math"/>
                <a:ea typeface="Cambria Math"/>
              </a:rPr>
              <a:t>   </a:t>
            </a:r>
            <a:r>
              <a:rPr lang="en-US" sz="2000" dirty="0">
                <a:latin typeface="Cambria Math"/>
                <a:ea typeface="Cambria Math"/>
              </a:rPr>
              <a:t>is used as an abbreviation for “if an only if,” as in</a:t>
            </a:r>
          </a:p>
          <a:p>
            <a:pPr>
              <a:buNone/>
            </a:pPr>
            <a:r>
              <a:rPr lang="en-US" sz="2000" dirty="0">
                <a:latin typeface="Cambria Math"/>
                <a:ea typeface="Cambria Math"/>
              </a:rPr>
              <a:t>                  “If </a:t>
            </a:r>
            <a:r>
              <a:rPr lang="en-US" sz="2000" i="1" dirty="0">
                <a:latin typeface="Cambria Math"/>
                <a:ea typeface="Cambria Math"/>
              </a:rPr>
              <a:t>n</a:t>
            </a:r>
            <a:r>
              <a:rPr lang="en-US" sz="2000" dirty="0">
                <a:latin typeface="Cambria Math"/>
                <a:ea typeface="Cambria Math"/>
              </a:rPr>
              <a:t> is an integer, then </a:t>
            </a:r>
            <a:r>
              <a:rPr lang="en-US" sz="2000" i="1" dirty="0">
                <a:latin typeface="Cambria Math"/>
                <a:ea typeface="Cambria Math"/>
              </a:rPr>
              <a:t>n</a:t>
            </a:r>
            <a:r>
              <a:rPr lang="en-US" sz="2000" dirty="0">
                <a:latin typeface="Cambria Math"/>
                <a:ea typeface="Cambria Math"/>
              </a:rPr>
              <a:t> is odd </a:t>
            </a:r>
            <a:r>
              <a:rPr lang="en-US" sz="2000" dirty="0" err="1">
                <a:latin typeface="Cambria Math"/>
                <a:ea typeface="Cambria Math"/>
              </a:rPr>
              <a:t>iif</a:t>
            </a:r>
            <a:r>
              <a:rPr lang="en-US" sz="2000" dirty="0">
                <a:latin typeface="Cambria Math"/>
                <a:ea typeface="Cambria Math"/>
              </a:rPr>
              <a:t> </a:t>
            </a:r>
            <a:r>
              <a:rPr lang="en-US" sz="2000" i="1" dirty="0">
                <a:latin typeface="Cambria Math"/>
                <a:ea typeface="Cambria Math"/>
              </a:rPr>
              <a:t>n</a:t>
            </a:r>
            <a:r>
              <a:rPr lang="en-US" sz="2000" baseline="30000" dirty="0">
                <a:latin typeface="Cambria Math"/>
                <a:ea typeface="Cambria Math"/>
              </a:rPr>
              <a:t>2 </a:t>
            </a:r>
            <a:r>
              <a:rPr lang="en-US" sz="2000" dirty="0">
                <a:latin typeface="Cambria Math"/>
                <a:ea typeface="Cambria Math"/>
              </a:rPr>
              <a:t> is odd.”</a:t>
            </a:r>
            <a:endParaRPr lang="en-US" sz="2000" i="1" dirty="0"/>
          </a:p>
        </p:txBody>
      </p:sp>
      <p:sp>
        <p:nvSpPr>
          <p:cNvPr id="5" name="灯片编号占位符 4">
            <a:extLst>
              <a:ext uri="{FF2B5EF4-FFF2-40B4-BE49-F238E27FC236}">
                <a16:creationId xmlns:a16="http://schemas.microsoft.com/office/drawing/2014/main" id="{FE61F539-3CFE-4EB7-A18A-903BB2004603}"/>
              </a:ext>
            </a:extLst>
          </p:cNvPr>
          <p:cNvSpPr>
            <a:spLocks noGrp="1"/>
          </p:cNvSpPr>
          <p:nvPr>
            <p:ph type="sldNum" sz="quarter" idx="12"/>
          </p:nvPr>
        </p:nvSpPr>
        <p:spPr/>
        <p:txBody>
          <a:bodyPr/>
          <a:lstStyle/>
          <a:p>
            <a:fld id="{9CA217EF-0505-4C33-BB20-8A8DF2039023}" type="slidenum">
              <a:rPr lang="en-US" smtClean="0"/>
              <a:pPr/>
              <a:t>201</a:t>
            </a:fld>
            <a:endParaRPr lang="en-US"/>
          </a:p>
        </p:txBody>
      </p:sp>
    </p:spTree>
    <p:extLst>
      <p:ext uri="{BB962C8B-B14F-4D97-AF65-F5344CB8AC3E}">
        <p14:creationId xmlns:p14="http://schemas.microsoft.com/office/powerpoint/2010/main" val="22908866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a:t>
            </a:r>
          </a:p>
        </p:txBody>
      </p:sp>
      <p:pic>
        <p:nvPicPr>
          <p:cNvPr id="9" name="Picture 8" descr="addin_tmp.png"/>
          <p:cNvPicPr>
            <a:picLocks noChangeAspect="1"/>
          </p:cNvPicPr>
          <p:nvPr>
            <p:custDataLst>
              <p:tags r:id="rId1"/>
            </p:custDataLst>
          </p:nvPr>
        </p:nvPicPr>
        <p:blipFill>
          <a:blip r:embed="rId3" cstate="print"/>
          <a:stretch>
            <a:fillRect/>
          </a:stretch>
        </p:blipFill>
        <p:spPr>
          <a:xfrm>
            <a:off x="2438401" y="3124201"/>
            <a:ext cx="7248525" cy="2367915"/>
          </a:xfrm>
          <a:prstGeom prst="rect">
            <a:avLst/>
          </a:prstGeom>
        </p:spPr>
      </p:pic>
      <p:sp>
        <p:nvSpPr>
          <p:cNvPr id="10" name="TextBox 9"/>
          <p:cNvSpPr txBox="1"/>
          <p:nvPr/>
        </p:nvSpPr>
        <p:spPr>
          <a:xfrm>
            <a:off x="2286000" y="2133600"/>
            <a:ext cx="8001000" cy="523220"/>
          </a:xfrm>
          <a:prstGeom prst="rect">
            <a:avLst/>
          </a:prstGeom>
          <a:noFill/>
        </p:spPr>
        <p:txBody>
          <a:bodyPr wrap="square" rtlCol="0">
            <a:spAutoFit/>
          </a:bodyPr>
          <a:lstStyle/>
          <a:p>
            <a:r>
              <a:rPr lang="en-US" sz="2800" dirty="0"/>
              <a:t>“Proof” that </a:t>
            </a:r>
            <a:r>
              <a:rPr lang="en-US" sz="2800" i="1" dirty="0"/>
              <a:t>1</a:t>
            </a:r>
            <a:r>
              <a:rPr lang="en-US" sz="2800" dirty="0"/>
              <a:t> = </a:t>
            </a:r>
            <a:r>
              <a:rPr lang="en-US" sz="2800" i="1" dirty="0"/>
              <a:t>2</a:t>
            </a:r>
          </a:p>
        </p:txBody>
      </p:sp>
      <p:sp>
        <p:nvSpPr>
          <p:cNvPr id="6" name="TextBox 5"/>
          <p:cNvSpPr txBox="1"/>
          <p:nvPr/>
        </p:nvSpPr>
        <p:spPr>
          <a:xfrm>
            <a:off x="2590800" y="5715001"/>
            <a:ext cx="4800600" cy="646331"/>
          </a:xfrm>
          <a:prstGeom prst="rect">
            <a:avLst/>
          </a:prstGeom>
          <a:noFill/>
        </p:spPr>
        <p:txBody>
          <a:bodyPr wrap="square" rtlCol="0">
            <a:spAutoFit/>
          </a:bodyPr>
          <a:lstStyle/>
          <a:p>
            <a:r>
              <a:rPr lang="en-US" b="1" dirty="0"/>
              <a:t>Solution</a:t>
            </a:r>
            <a:r>
              <a:rPr lang="en-US" dirty="0"/>
              <a:t>: Step 5.  a - b = </a:t>
            </a:r>
            <a:r>
              <a:rPr lang="en-US" dirty="0">
                <a:latin typeface="Cambria Math" pitchFamily="18" charset="0"/>
                <a:ea typeface="Cambria Math" pitchFamily="18" charset="0"/>
              </a:rPr>
              <a:t>0 by the premise and division by 0 is undefined. </a:t>
            </a:r>
          </a:p>
        </p:txBody>
      </p:sp>
      <p:sp>
        <p:nvSpPr>
          <p:cNvPr id="4" name="灯片编号占位符 3">
            <a:extLst>
              <a:ext uri="{FF2B5EF4-FFF2-40B4-BE49-F238E27FC236}">
                <a16:creationId xmlns:a16="http://schemas.microsoft.com/office/drawing/2014/main" id="{270CDB2C-45A3-43DA-82EC-AFBFA4200394}"/>
              </a:ext>
            </a:extLst>
          </p:cNvPr>
          <p:cNvSpPr>
            <a:spLocks noGrp="1"/>
          </p:cNvSpPr>
          <p:nvPr>
            <p:ph type="sldNum" sz="quarter" idx="12"/>
          </p:nvPr>
        </p:nvSpPr>
        <p:spPr/>
        <p:txBody>
          <a:bodyPr/>
          <a:lstStyle/>
          <a:p>
            <a:fld id="{9CA217EF-0505-4C33-BB20-8A8DF2039023}" type="slidenum">
              <a:rPr lang="en-US" smtClean="0"/>
              <a:pPr/>
              <a:t>202</a:t>
            </a:fld>
            <a:endParaRPr lang="en-US"/>
          </a:p>
        </p:txBody>
      </p:sp>
    </p:spTree>
    <p:extLst>
      <p:ext uri="{BB962C8B-B14F-4D97-AF65-F5344CB8AC3E}">
        <p14:creationId xmlns:p14="http://schemas.microsoft.com/office/powerpoint/2010/main" val="18907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Ahead</a:t>
            </a:r>
          </a:p>
        </p:txBody>
      </p:sp>
      <p:sp>
        <p:nvSpPr>
          <p:cNvPr id="3" name="Content Placeholder 2"/>
          <p:cNvSpPr>
            <a:spLocks noGrp="1"/>
          </p:cNvSpPr>
          <p:nvPr>
            <p:ph idx="1"/>
          </p:nvPr>
        </p:nvSpPr>
        <p:spPr/>
        <p:txBody>
          <a:bodyPr>
            <a:normAutofit/>
          </a:bodyPr>
          <a:lstStyle/>
          <a:p>
            <a:r>
              <a:rPr lang="en-US" dirty="0"/>
              <a:t> If direct methods of proof do not work: </a:t>
            </a:r>
          </a:p>
          <a:p>
            <a:pPr lvl="1"/>
            <a:r>
              <a:rPr lang="en-US" dirty="0"/>
              <a:t>We may need  a clever use of a proof by contraposition.</a:t>
            </a:r>
          </a:p>
          <a:p>
            <a:pPr lvl="1"/>
            <a:r>
              <a:rPr lang="en-US" dirty="0"/>
              <a:t> Or a proof by contradiction.</a:t>
            </a:r>
          </a:p>
          <a:p>
            <a:pPr lvl="1"/>
            <a:r>
              <a:rPr lang="en-US" dirty="0"/>
              <a:t> In the next section, we will see  strategies that can be used when straightforward approaches do not work.</a:t>
            </a:r>
          </a:p>
          <a:p>
            <a:pPr lvl="1"/>
            <a:r>
              <a:rPr lang="en-US" dirty="0"/>
              <a:t>In Chapter 5, we will see mathematical induction and related techniques.</a:t>
            </a:r>
          </a:p>
          <a:p>
            <a:pPr lvl="1"/>
            <a:r>
              <a:rPr lang="en-US" dirty="0"/>
              <a:t>In Chapter 6, we will see  combinatorial proofs</a:t>
            </a:r>
          </a:p>
        </p:txBody>
      </p:sp>
      <p:sp>
        <p:nvSpPr>
          <p:cNvPr id="5" name="灯片编号占位符 4">
            <a:extLst>
              <a:ext uri="{FF2B5EF4-FFF2-40B4-BE49-F238E27FC236}">
                <a16:creationId xmlns:a16="http://schemas.microsoft.com/office/drawing/2014/main" id="{6DC49CAC-266A-4D60-B37B-098DDBC1F13B}"/>
              </a:ext>
            </a:extLst>
          </p:cNvPr>
          <p:cNvSpPr>
            <a:spLocks noGrp="1"/>
          </p:cNvSpPr>
          <p:nvPr>
            <p:ph type="sldNum" sz="quarter" idx="12"/>
          </p:nvPr>
        </p:nvSpPr>
        <p:spPr/>
        <p:txBody>
          <a:bodyPr/>
          <a:lstStyle/>
          <a:p>
            <a:fld id="{9CA217EF-0505-4C33-BB20-8A8DF2039023}" type="slidenum">
              <a:rPr lang="en-US" smtClean="0"/>
              <a:pPr/>
              <a:t>203</a:t>
            </a:fld>
            <a:endParaRPr lang="en-US"/>
          </a:p>
        </p:txBody>
      </p:sp>
    </p:spTree>
    <p:extLst>
      <p:ext uri="{BB962C8B-B14F-4D97-AF65-F5344CB8AC3E}">
        <p14:creationId xmlns:p14="http://schemas.microsoft.com/office/powerpoint/2010/main" val="18856334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7</a:t>
            </a:r>
            <a:r>
              <a:rPr lang="en-US" altLang="zh-CN" baseline="30000" dirty="0">
                <a:ea typeface="宋体" pitchFamily="2" charset="-122"/>
              </a:rPr>
              <a:t>th</a:t>
            </a:r>
            <a:r>
              <a:rPr lang="en-US" altLang="zh-CN" dirty="0">
                <a:ea typeface="宋体" pitchFamily="2" charset="-122"/>
              </a:rPr>
              <a:t> edition</a:t>
            </a:r>
          </a:p>
          <a:p>
            <a:r>
              <a:rPr lang="en-US" altLang="zh-CN" dirty="0">
                <a:ea typeface="宋体" pitchFamily="2" charset="-122"/>
              </a:rPr>
              <a:t>P 91-92  17, 25</a:t>
            </a:r>
          </a:p>
          <a:p>
            <a:endParaRPr lang="zh-CN" altLang="en-US" dirty="0"/>
          </a:p>
        </p:txBody>
      </p:sp>
      <p:sp>
        <p:nvSpPr>
          <p:cNvPr id="5" name="灯片编号占位符 4">
            <a:extLst>
              <a:ext uri="{FF2B5EF4-FFF2-40B4-BE49-F238E27FC236}">
                <a16:creationId xmlns:a16="http://schemas.microsoft.com/office/drawing/2014/main" id="{BD8A7800-B5E4-43B9-A526-77B4CCE2FB37}"/>
              </a:ext>
            </a:extLst>
          </p:cNvPr>
          <p:cNvSpPr>
            <a:spLocks noGrp="1"/>
          </p:cNvSpPr>
          <p:nvPr>
            <p:ph type="sldNum" sz="quarter" idx="12"/>
          </p:nvPr>
        </p:nvSpPr>
        <p:spPr/>
        <p:txBody>
          <a:bodyPr/>
          <a:lstStyle/>
          <a:p>
            <a:fld id="{9CA217EF-0505-4C33-BB20-8A8DF2039023}" type="slidenum">
              <a:rPr lang="en-US" smtClean="0"/>
              <a:pPr/>
              <a:t>204</a:t>
            </a:fld>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Proof Methods and Strategy</a:t>
            </a:r>
          </a:p>
        </p:txBody>
      </p:sp>
      <p:sp>
        <p:nvSpPr>
          <p:cNvPr id="3" name="Subtitle 2"/>
          <p:cNvSpPr>
            <a:spLocks noGrp="1"/>
          </p:cNvSpPr>
          <p:nvPr>
            <p:ph type="subTitle" idx="1"/>
          </p:nvPr>
        </p:nvSpPr>
        <p:spPr/>
        <p:txBody>
          <a:bodyPr/>
          <a:lstStyle/>
          <a:p>
            <a:r>
              <a:rPr lang="en-US"/>
              <a:t>Section 1.8</a:t>
            </a:r>
            <a:endParaRPr lang="en-US" dirty="0"/>
          </a:p>
        </p:txBody>
      </p:sp>
      <p:sp>
        <p:nvSpPr>
          <p:cNvPr id="5" name="灯片编号占位符 4">
            <a:extLst>
              <a:ext uri="{FF2B5EF4-FFF2-40B4-BE49-F238E27FC236}">
                <a16:creationId xmlns:a16="http://schemas.microsoft.com/office/drawing/2014/main" id="{9C336A75-F881-4523-A51D-0CE75317AA62}"/>
              </a:ext>
            </a:extLst>
          </p:cNvPr>
          <p:cNvSpPr>
            <a:spLocks noGrp="1"/>
          </p:cNvSpPr>
          <p:nvPr>
            <p:ph type="sldNum" sz="quarter" idx="12"/>
          </p:nvPr>
        </p:nvSpPr>
        <p:spPr/>
        <p:txBody>
          <a:bodyPr/>
          <a:lstStyle/>
          <a:p>
            <a:r>
              <a:rPr lang="en-US"/>
              <a:t>111</a:t>
            </a:r>
            <a:endParaRPr lang="en-US" dirty="0"/>
          </a:p>
        </p:txBody>
      </p:sp>
    </p:spTree>
    <p:extLst>
      <p:ext uri="{BB962C8B-B14F-4D97-AF65-F5344CB8AC3E}">
        <p14:creationId xmlns:p14="http://schemas.microsoft.com/office/powerpoint/2010/main" val="27137273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lnSpcReduction="10000"/>
          </a:bodyPr>
          <a:lstStyle/>
          <a:p>
            <a:r>
              <a:rPr lang="en-US" dirty="0"/>
              <a:t>Proof by Cases</a:t>
            </a:r>
          </a:p>
          <a:p>
            <a:r>
              <a:rPr lang="en-US" dirty="0"/>
              <a:t>Existence Proofs</a:t>
            </a:r>
          </a:p>
          <a:p>
            <a:pPr lvl="1"/>
            <a:r>
              <a:rPr lang="en-US" dirty="0"/>
              <a:t>Constructive</a:t>
            </a:r>
          </a:p>
          <a:p>
            <a:pPr lvl="1"/>
            <a:r>
              <a:rPr lang="en-US" dirty="0" err="1"/>
              <a:t>Nonconstructive</a:t>
            </a:r>
            <a:endParaRPr lang="en-US" dirty="0"/>
          </a:p>
          <a:p>
            <a:r>
              <a:rPr lang="en-US" dirty="0"/>
              <a:t>Disproof by Counterexample</a:t>
            </a:r>
          </a:p>
          <a:p>
            <a:r>
              <a:rPr lang="en-US" dirty="0"/>
              <a:t>Nonexistence Proofs</a:t>
            </a:r>
          </a:p>
          <a:p>
            <a:r>
              <a:rPr lang="en-US" dirty="0"/>
              <a:t>Uniqueness Proofs</a:t>
            </a:r>
          </a:p>
          <a:p>
            <a:r>
              <a:rPr lang="en-US" dirty="0"/>
              <a:t>Proof Strategies</a:t>
            </a:r>
          </a:p>
          <a:p>
            <a:r>
              <a:rPr lang="en-US" dirty="0"/>
              <a:t>Proving Universally Quantified Assertions</a:t>
            </a:r>
          </a:p>
          <a:p>
            <a:r>
              <a:rPr lang="en-US" dirty="0"/>
              <a:t>Open Problems</a:t>
            </a:r>
          </a:p>
          <a:p>
            <a:pPr>
              <a:buNone/>
            </a:pPr>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22CC7548-BF84-4860-ADFE-BC153949045D}"/>
              </a:ext>
            </a:extLst>
          </p:cNvPr>
          <p:cNvSpPr>
            <a:spLocks noGrp="1"/>
          </p:cNvSpPr>
          <p:nvPr>
            <p:ph type="sldNum" sz="quarter" idx="12"/>
          </p:nvPr>
        </p:nvSpPr>
        <p:spPr/>
        <p:txBody>
          <a:bodyPr/>
          <a:lstStyle/>
          <a:p>
            <a:fld id="{9CA217EF-0505-4C33-BB20-8A8DF2039023}" type="slidenum">
              <a:rPr lang="en-US" smtClean="0"/>
              <a:pPr/>
              <a:t>206</a:t>
            </a:fld>
            <a:endParaRPr lang="en-US"/>
          </a:p>
        </p:txBody>
      </p:sp>
    </p:spTree>
    <p:extLst>
      <p:ext uri="{BB962C8B-B14F-4D97-AF65-F5344CB8AC3E}">
        <p14:creationId xmlns:p14="http://schemas.microsoft.com/office/powerpoint/2010/main" val="4062714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by Cases</a:t>
            </a:r>
          </a:p>
        </p:txBody>
      </p:sp>
      <p:sp>
        <p:nvSpPr>
          <p:cNvPr id="3" name="Content Placeholder 2"/>
          <p:cNvSpPr>
            <a:spLocks noGrp="1"/>
          </p:cNvSpPr>
          <p:nvPr>
            <p:ph idx="1"/>
          </p:nvPr>
        </p:nvSpPr>
        <p:spPr/>
        <p:txBody>
          <a:bodyPr/>
          <a:lstStyle/>
          <a:p>
            <a:r>
              <a:rPr lang="en-US" dirty="0"/>
              <a:t>To prove a conditional statement of the form:</a:t>
            </a:r>
          </a:p>
          <a:p>
            <a:endParaRPr lang="en-US" dirty="0"/>
          </a:p>
          <a:p>
            <a:r>
              <a:rPr lang="en-US" dirty="0"/>
              <a:t>Use the tautology</a:t>
            </a:r>
          </a:p>
          <a:p>
            <a:endParaRPr lang="en-US" dirty="0"/>
          </a:p>
          <a:p>
            <a:endParaRPr lang="en-US" dirty="0"/>
          </a:p>
          <a:p>
            <a:pPr>
              <a:buNone/>
            </a:pPr>
            <a:endParaRPr lang="en-US" dirty="0"/>
          </a:p>
          <a:p>
            <a:r>
              <a:rPr lang="en-US" dirty="0"/>
              <a:t>Each of the implications                   is a </a:t>
            </a:r>
            <a:r>
              <a:rPr lang="en-US" i="1" dirty="0"/>
              <a:t>case</a:t>
            </a:r>
            <a:r>
              <a:rPr lang="en-US" dirty="0"/>
              <a:t>. </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2667000" y="3505201"/>
            <a:ext cx="6675120" cy="84010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1" y="2514601"/>
            <a:ext cx="3849053" cy="382905"/>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6096001" y="4953001"/>
            <a:ext cx="1094423" cy="268605"/>
          </a:xfrm>
          <a:prstGeom prst="rect">
            <a:avLst/>
          </a:prstGeom>
        </p:spPr>
      </p:pic>
      <p:sp>
        <p:nvSpPr>
          <p:cNvPr id="8" name="灯片编号占位符 7">
            <a:extLst>
              <a:ext uri="{FF2B5EF4-FFF2-40B4-BE49-F238E27FC236}">
                <a16:creationId xmlns:a16="http://schemas.microsoft.com/office/drawing/2014/main" id="{99383038-8982-410B-AE1F-48A4AC3008CE}"/>
              </a:ext>
            </a:extLst>
          </p:cNvPr>
          <p:cNvSpPr>
            <a:spLocks noGrp="1"/>
          </p:cNvSpPr>
          <p:nvPr>
            <p:ph type="sldNum" sz="quarter" idx="12"/>
          </p:nvPr>
        </p:nvSpPr>
        <p:spPr/>
        <p:txBody>
          <a:bodyPr/>
          <a:lstStyle/>
          <a:p>
            <a:fld id="{9CA217EF-0505-4C33-BB20-8A8DF2039023}" type="slidenum">
              <a:rPr lang="en-US" smtClean="0"/>
              <a:pPr/>
              <a:t>207</a:t>
            </a:fld>
            <a:endParaRPr lang="en-US"/>
          </a:p>
        </p:txBody>
      </p:sp>
    </p:spTree>
    <p:extLst>
      <p:ext uri="{BB962C8B-B14F-4D97-AF65-F5344CB8AC3E}">
        <p14:creationId xmlns:p14="http://schemas.microsoft.com/office/powerpoint/2010/main" val="31811206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by Cases</a:t>
            </a:r>
          </a:p>
        </p:txBody>
      </p:sp>
      <p:sp>
        <p:nvSpPr>
          <p:cNvPr id="3" name="Content Placeholder 2"/>
          <p:cNvSpPr>
            <a:spLocks noGrp="1"/>
          </p:cNvSpPr>
          <p:nvPr>
            <p:ph idx="1"/>
          </p:nvPr>
        </p:nvSpPr>
        <p:spPr/>
        <p:txBody>
          <a:bodyPr>
            <a:normAutofit fontScale="85000" lnSpcReduction="20000"/>
          </a:bodyPr>
          <a:lstStyle/>
          <a:p>
            <a:pPr>
              <a:buNone/>
            </a:pPr>
            <a:r>
              <a:rPr lang="en-US" b="1" dirty="0"/>
              <a:t>Example</a:t>
            </a:r>
            <a:r>
              <a:rPr lang="en-US" dirty="0"/>
              <a:t>: Let  </a:t>
            </a:r>
            <a:r>
              <a:rPr lang="en-US" i="1" dirty="0"/>
              <a:t>a</a:t>
            </a:r>
            <a:r>
              <a:rPr lang="en-US" dirty="0">
                <a:sym typeface="Symbol"/>
              </a:rPr>
              <a:t> @ </a:t>
            </a:r>
            <a:r>
              <a:rPr lang="en-US" i="1" dirty="0">
                <a:sym typeface="Symbol"/>
              </a:rPr>
              <a:t>b</a:t>
            </a:r>
            <a:r>
              <a:rPr lang="en-US" dirty="0">
                <a:sym typeface="Symbol"/>
              </a:rPr>
              <a:t> = max{</a:t>
            </a:r>
            <a:r>
              <a:rPr lang="en-US" i="1" dirty="0">
                <a:sym typeface="Symbol"/>
              </a:rPr>
              <a:t>a</a:t>
            </a:r>
            <a:r>
              <a:rPr lang="en-US" dirty="0">
                <a:sym typeface="Symbol"/>
              </a:rPr>
              <a:t>, </a:t>
            </a:r>
            <a:r>
              <a:rPr lang="en-US" i="1" dirty="0">
                <a:sym typeface="Symbol"/>
              </a:rPr>
              <a:t>b</a:t>
            </a:r>
            <a:r>
              <a:rPr lang="en-US" dirty="0">
                <a:sym typeface="Symbol"/>
              </a:rPr>
              <a:t>} = a</a:t>
            </a:r>
            <a:r>
              <a:rPr lang="en-US" i="1" dirty="0">
                <a:sym typeface="Symbol"/>
              </a:rPr>
              <a:t>  </a:t>
            </a:r>
            <a:r>
              <a:rPr lang="en-US" dirty="0">
                <a:sym typeface="Symbol"/>
              </a:rPr>
              <a:t>if</a:t>
            </a:r>
            <a:r>
              <a:rPr lang="en-US" dirty="0"/>
              <a:t> </a:t>
            </a:r>
            <a:r>
              <a:rPr lang="en-US" i="1" dirty="0"/>
              <a:t>a</a:t>
            </a:r>
            <a:r>
              <a:rPr lang="en-US" dirty="0">
                <a:latin typeface="Cambria Math"/>
                <a:ea typeface="Cambria Math"/>
              </a:rPr>
              <a:t> ≥ </a:t>
            </a:r>
            <a:r>
              <a:rPr lang="en-US" i="1" dirty="0"/>
              <a:t>b, </a:t>
            </a:r>
            <a:r>
              <a:rPr lang="en-US" dirty="0"/>
              <a:t> </a:t>
            </a:r>
            <a:r>
              <a:rPr lang="en-US" dirty="0">
                <a:sym typeface="Symbol"/>
              </a:rPr>
              <a:t>otherwise                   </a:t>
            </a:r>
            <a:r>
              <a:rPr lang="en-US" dirty="0"/>
              <a:t> </a:t>
            </a:r>
            <a:r>
              <a:rPr lang="en-US" i="1" dirty="0"/>
              <a:t>a</a:t>
            </a:r>
            <a:r>
              <a:rPr lang="en-US" dirty="0">
                <a:sym typeface="Symbol"/>
              </a:rPr>
              <a:t> @ </a:t>
            </a:r>
            <a:r>
              <a:rPr lang="en-US" i="1" dirty="0">
                <a:sym typeface="Symbol"/>
              </a:rPr>
              <a:t>b</a:t>
            </a:r>
            <a:r>
              <a:rPr lang="en-US" dirty="0">
                <a:sym typeface="Symbol"/>
              </a:rPr>
              <a:t> = max{</a:t>
            </a:r>
            <a:r>
              <a:rPr lang="en-US" i="1" dirty="0">
                <a:sym typeface="Symbol"/>
              </a:rPr>
              <a:t>a</a:t>
            </a:r>
            <a:r>
              <a:rPr lang="en-US" dirty="0">
                <a:sym typeface="Symbol"/>
              </a:rPr>
              <a:t>, </a:t>
            </a:r>
            <a:r>
              <a:rPr lang="en-US" i="1" dirty="0">
                <a:sym typeface="Symbol"/>
              </a:rPr>
              <a:t>b</a:t>
            </a:r>
            <a:r>
              <a:rPr lang="en-US" dirty="0">
                <a:sym typeface="Symbol"/>
              </a:rPr>
              <a:t>} = </a:t>
            </a:r>
            <a:r>
              <a:rPr lang="en-US" i="1" dirty="0">
                <a:sym typeface="Symbol"/>
              </a:rPr>
              <a:t>b.</a:t>
            </a:r>
            <a:r>
              <a:rPr lang="en-US" dirty="0">
                <a:sym typeface="Symbol"/>
              </a:rPr>
              <a:t> </a:t>
            </a:r>
            <a:endParaRPr lang="en-US" i="1" dirty="0">
              <a:sym typeface="Symbol"/>
            </a:endParaRPr>
          </a:p>
          <a:p>
            <a:pPr>
              <a:buNone/>
            </a:pPr>
            <a:r>
              <a:rPr lang="en-US" dirty="0">
                <a:sym typeface="Symbol"/>
              </a:rPr>
              <a:t>Show that for all  real numbers </a:t>
            </a:r>
            <a:r>
              <a:rPr lang="en-US" i="1" dirty="0">
                <a:sym typeface="Symbol"/>
              </a:rPr>
              <a:t>a</a:t>
            </a:r>
            <a:r>
              <a:rPr lang="en-US" dirty="0">
                <a:sym typeface="Symbol"/>
              </a:rPr>
              <a:t>, </a:t>
            </a:r>
            <a:r>
              <a:rPr lang="en-US" i="1" dirty="0">
                <a:sym typeface="Symbol"/>
              </a:rPr>
              <a:t>b</a:t>
            </a:r>
            <a:r>
              <a:rPr lang="en-US" dirty="0">
                <a:sym typeface="Symbol"/>
              </a:rPr>
              <a:t>, </a:t>
            </a:r>
            <a:r>
              <a:rPr lang="en-US" i="1" dirty="0">
                <a:sym typeface="Symbol"/>
              </a:rPr>
              <a:t>c</a:t>
            </a:r>
            <a:r>
              <a:rPr lang="en-US" dirty="0">
                <a:sym typeface="Symbol"/>
              </a:rPr>
              <a:t> </a:t>
            </a:r>
          </a:p>
          <a:p>
            <a:pPr>
              <a:buNone/>
            </a:pPr>
            <a:r>
              <a:rPr lang="en-US" dirty="0">
                <a:sym typeface="Symbol"/>
              </a:rPr>
              <a:t>                (a @b) @ c = a @ (b @ c)</a:t>
            </a:r>
          </a:p>
          <a:p>
            <a:pPr>
              <a:buNone/>
            </a:pPr>
            <a:r>
              <a:rPr lang="en-US" dirty="0">
                <a:sym typeface="Symbol"/>
              </a:rPr>
              <a:t>(This means the operation @ is associative.)</a:t>
            </a:r>
          </a:p>
          <a:p>
            <a:pPr>
              <a:buNone/>
            </a:pPr>
            <a:r>
              <a:rPr lang="en-US" b="1" dirty="0">
                <a:sym typeface="Symbol"/>
              </a:rPr>
              <a:t>Proof</a:t>
            </a:r>
            <a:r>
              <a:rPr lang="en-US" dirty="0">
                <a:sym typeface="Symbol"/>
              </a:rPr>
              <a:t>: Let </a:t>
            </a:r>
            <a:r>
              <a:rPr lang="en-US" i="1" dirty="0">
                <a:sym typeface="Symbol"/>
              </a:rPr>
              <a:t>a</a:t>
            </a:r>
            <a:r>
              <a:rPr lang="en-US" dirty="0">
                <a:sym typeface="Symbol"/>
              </a:rPr>
              <a:t>, </a:t>
            </a:r>
            <a:r>
              <a:rPr lang="en-US" i="1" dirty="0">
                <a:sym typeface="Symbol"/>
              </a:rPr>
              <a:t>b</a:t>
            </a:r>
            <a:r>
              <a:rPr lang="en-US" dirty="0">
                <a:sym typeface="Symbol"/>
              </a:rPr>
              <a:t>, and </a:t>
            </a:r>
            <a:r>
              <a:rPr lang="en-US" i="1" dirty="0">
                <a:sym typeface="Symbol"/>
              </a:rPr>
              <a:t>c</a:t>
            </a:r>
            <a:r>
              <a:rPr lang="en-US" dirty="0">
                <a:sym typeface="Symbol"/>
              </a:rPr>
              <a:t> be arbitrary real numbers.</a:t>
            </a:r>
          </a:p>
          <a:p>
            <a:pPr>
              <a:buNone/>
            </a:pPr>
            <a:r>
              <a:rPr lang="en-US" dirty="0">
                <a:sym typeface="Symbol"/>
              </a:rPr>
              <a:t>Then one of the following 6 cases must hold. </a:t>
            </a:r>
          </a:p>
          <a:p>
            <a:pPr marL="514350" indent="-514350">
              <a:buFont typeface="+mj-lt"/>
              <a:buAutoNum type="arabicPeriod"/>
            </a:pPr>
            <a:r>
              <a:rPr lang="en-US" i="1" dirty="0">
                <a:sym typeface="Symbol"/>
              </a:rPr>
              <a:t>a</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b</a:t>
            </a:r>
            <a:r>
              <a:rPr lang="en-US" dirty="0">
                <a:latin typeface="Cambria Math"/>
                <a:ea typeface="Cambria Math"/>
                <a:sym typeface="Symbol"/>
              </a:rPr>
              <a:t> ≥ </a:t>
            </a:r>
            <a:r>
              <a:rPr lang="en-US" i="1" dirty="0">
                <a:latin typeface="Cambria Math"/>
                <a:ea typeface="Cambria Math"/>
                <a:sym typeface="Symbol"/>
              </a:rPr>
              <a:t>c</a:t>
            </a:r>
          </a:p>
          <a:p>
            <a:pPr marL="514350" indent="-514350">
              <a:buFont typeface="+mj-lt"/>
              <a:buAutoNum type="arabicPeriod"/>
            </a:pPr>
            <a:r>
              <a:rPr lang="en-US" i="1" dirty="0">
                <a:sym typeface="Symbol"/>
              </a:rPr>
              <a:t>a</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c</a:t>
            </a:r>
            <a:r>
              <a:rPr lang="en-US" dirty="0">
                <a:latin typeface="Cambria Math"/>
                <a:ea typeface="Cambria Math"/>
                <a:sym typeface="Symbol"/>
              </a:rPr>
              <a:t> ≥ </a:t>
            </a:r>
            <a:r>
              <a:rPr lang="en-US" i="1" dirty="0">
                <a:latin typeface="Cambria Math"/>
                <a:ea typeface="Cambria Math"/>
                <a:sym typeface="Symbol"/>
              </a:rPr>
              <a:t>b</a:t>
            </a:r>
          </a:p>
          <a:p>
            <a:pPr marL="514350" indent="-514350">
              <a:buFont typeface="+mj-lt"/>
              <a:buAutoNum type="arabicPeriod"/>
            </a:pPr>
            <a:r>
              <a:rPr lang="en-US" i="1" dirty="0">
                <a:sym typeface="Symbol"/>
              </a:rPr>
              <a:t>b</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a</a:t>
            </a:r>
            <a:r>
              <a:rPr lang="en-US" dirty="0">
                <a:latin typeface="Cambria Math"/>
                <a:ea typeface="Cambria Math"/>
                <a:sym typeface="Symbol"/>
              </a:rPr>
              <a:t> ≥</a:t>
            </a:r>
            <a:r>
              <a:rPr lang="en-US" i="1" dirty="0">
                <a:latin typeface="Cambria Math"/>
                <a:ea typeface="Cambria Math"/>
                <a:sym typeface="Symbol"/>
              </a:rPr>
              <a:t>c</a:t>
            </a:r>
          </a:p>
          <a:p>
            <a:pPr marL="514350" indent="-514350">
              <a:buFont typeface="+mj-lt"/>
              <a:buAutoNum type="arabicPeriod"/>
            </a:pPr>
            <a:r>
              <a:rPr lang="en-US" i="1" dirty="0">
                <a:sym typeface="Symbol"/>
              </a:rPr>
              <a:t>b</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c</a:t>
            </a:r>
            <a:r>
              <a:rPr lang="en-US" dirty="0">
                <a:latin typeface="Cambria Math"/>
                <a:ea typeface="Cambria Math"/>
                <a:sym typeface="Symbol"/>
              </a:rPr>
              <a:t> ≥</a:t>
            </a:r>
            <a:r>
              <a:rPr lang="en-US" i="1" dirty="0">
                <a:latin typeface="Cambria Math"/>
                <a:ea typeface="Cambria Math"/>
                <a:sym typeface="Symbol"/>
              </a:rPr>
              <a:t>a</a:t>
            </a:r>
          </a:p>
          <a:p>
            <a:pPr marL="514350" indent="-514350">
              <a:buFont typeface="+mj-lt"/>
              <a:buAutoNum type="arabicPeriod"/>
            </a:pPr>
            <a:r>
              <a:rPr lang="en-US" i="1" dirty="0">
                <a:sym typeface="Symbol"/>
              </a:rPr>
              <a:t>c</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a</a:t>
            </a:r>
            <a:r>
              <a:rPr lang="en-US" dirty="0">
                <a:latin typeface="Cambria Math"/>
                <a:ea typeface="Cambria Math"/>
                <a:sym typeface="Symbol"/>
              </a:rPr>
              <a:t> ≥ </a:t>
            </a:r>
            <a:r>
              <a:rPr lang="en-US" i="1" dirty="0">
                <a:latin typeface="Cambria Math"/>
                <a:ea typeface="Cambria Math"/>
                <a:sym typeface="Symbol"/>
              </a:rPr>
              <a:t>b</a:t>
            </a:r>
          </a:p>
          <a:p>
            <a:pPr marL="514350" indent="-514350">
              <a:buFont typeface="+mj-lt"/>
              <a:buAutoNum type="arabicPeriod"/>
            </a:pPr>
            <a:r>
              <a:rPr lang="en-US" i="1" dirty="0">
                <a:sym typeface="Symbol"/>
              </a:rPr>
              <a:t>c</a:t>
            </a:r>
            <a:r>
              <a:rPr lang="en-US" dirty="0">
                <a:sym typeface="Symbol"/>
              </a:rPr>
              <a:t> </a:t>
            </a:r>
            <a:r>
              <a:rPr lang="en-US" dirty="0">
                <a:latin typeface="Cambria Math"/>
                <a:ea typeface="Cambria Math"/>
                <a:sym typeface="Symbol"/>
              </a:rPr>
              <a:t>≥ </a:t>
            </a:r>
            <a:r>
              <a:rPr lang="en-US" i="1" dirty="0">
                <a:latin typeface="Cambria Math"/>
                <a:ea typeface="Cambria Math"/>
                <a:sym typeface="Symbol"/>
              </a:rPr>
              <a:t>b</a:t>
            </a:r>
            <a:r>
              <a:rPr lang="en-US" dirty="0">
                <a:latin typeface="Cambria Math"/>
                <a:ea typeface="Cambria Math"/>
                <a:sym typeface="Symbol"/>
              </a:rPr>
              <a:t> ≥ </a:t>
            </a:r>
            <a:r>
              <a:rPr lang="en-US" i="1" dirty="0">
                <a:latin typeface="Cambria Math"/>
                <a:ea typeface="Cambria Math"/>
                <a:sym typeface="Symbol"/>
              </a:rPr>
              <a:t>a</a:t>
            </a:r>
          </a:p>
          <a:p>
            <a:pPr marL="514350" indent="-514350">
              <a:buFont typeface="+mj-lt"/>
              <a:buAutoNum type="arabicPeriod"/>
            </a:pPr>
            <a:endParaRPr lang="en-US" dirty="0">
              <a:latin typeface="Cambria Math"/>
              <a:ea typeface="Cambria Math"/>
              <a:sym typeface="Symbol"/>
            </a:endParaRPr>
          </a:p>
          <a:p>
            <a:pPr marL="514350" indent="-514350">
              <a:buFont typeface="+mj-lt"/>
              <a:buAutoNum type="arabicPeriod"/>
            </a:pPr>
            <a:endParaRPr lang="en-US" dirty="0"/>
          </a:p>
        </p:txBody>
      </p:sp>
      <p:sp>
        <p:nvSpPr>
          <p:cNvPr id="4" name="TextBox 3"/>
          <p:cNvSpPr txBox="1"/>
          <p:nvPr/>
        </p:nvSpPr>
        <p:spPr>
          <a:xfrm>
            <a:off x="54102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
        <p:nvSpPr>
          <p:cNvPr id="6" name="灯片编号占位符 5">
            <a:extLst>
              <a:ext uri="{FF2B5EF4-FFF2-40B4-BE49-F238E27FC236}">
                <a16:creationId xmlns:a16="http://schemas.microsoft.com/office/drawing/2014/main" id="{E80D7205-9574-4618-9AF9-88A678229AC8}"/>
              </a:ext>
            </a:extLst>
          </p:cNvPr>
          <p:cNvSpPr>
            <a:spLocks noGrp="1"/>
          </p:cNvSpPr>
          <p:nvPr>
            <p:ph type="sldNum" sz="quarter" idx="12"/>
          </p:nvPr>
        </p:nvSpPr>
        <p:spPr/>
        <p:txBody>
          <a:bodyPr/>
          <a:lstStyle/>
          <a:p>
            <a:fld id="{9CA217EF-0505-4C33-BB20-8A8DF2039023}" type="slidenum">
              <a:rPr lang="en-US" smtClean="0"/>
              <a:pPr/>
              <a:t>208</a:t>
            </a:fld>
            <a:endParaRPr lang="en-US"/>
          </a:p>
        </p:txBody>
      </p:sp>
    </p:spTree>
    <p:extLst>
      <p:ext uri="{BB962C8B-B14F-4D97-AF65-F5344CB8AC3E}">
        <p14:creationId xmlns:p14="http://schemas.microsoft.com/office/powerpoint/2010/main" val="9728322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by Cases</a:t>
            </a:r>
          </a:p>
        </p:txBody>
      </p:sp>
      <p:sp>
        <p:nvSpPr>
          <p:cNvPr id="3" name="Content Placeholder 2"/>
          <p:cNvSpPr>
            <a:spLocks noGrp="1"/>
          </p:cNvSpPr>
          <p:nvPr>
            <p:ph idx="1"/>
          </p:nvPr>
        </p:nvSpPr>
        <p:spPr/>
        <p:txBody>
          <a:bodyPr>
            <a:normAutofit/>
          </a:bodyPr>
          <a:lstStyle/>
          <a:p>
            <a:pPr marL="514350" indent="-514350">
              <a:buNone/>
            </a:pPr>
            <a:r>
              <a:rPr lang="en-US" dirty="0">
                <a:sym typeface="Symbol"/>
              </a:rPr>
              <a:t>Case </a:t>
            </a:r>
            <a:r>
              <a:rPr lang="en-US" dirty="0">
                <a:latin typeface="Cambria Math" pitchFamily="18" charset="0"/>
                <a:ea typeface="Cambria Math" pitchFamily="18" charset="0"/>
                <a:sym typeface="Symbol"/>
              </a:rPr>
              <a:t>1</a:t>
            </a:r>
            <a:r>
              <a:rPr lang="en-US" dirty="0">
                <a:sym typeface="Symbol"/>
              </a:rPr>
              <a:t>: a </a:t>
            </a:r>
            <a:r>
              <a:rPr lang="en-US" dirty="0">
                <a:latin typeface="Cambria Math"/>
                <a:ea typeface="Cambria Math"/>
                <a:sym typeface="Symbol"/>
              </a:rPr>
              <a:t>≥ b ≥ c</a:t>
            </a:r>
            <a:endParaRPr lang="en-US" dirty="0">
              <a:sym typeface="Symbol"/>
            </a:endParaRPr>
          </a:p>
          <a:p>
            <a:pPr marL="514350" indent="-514350">
              <a:buNone/>
            </a:pPr>
            <a:r>
              <a:rPr lang="en-US" dirty="0">
                <a:sym typeface="Symbol"/>
              </a:rPr>
              <a:t>(a @ b) = a, a @ c = a, b @ c = b</a:t>
            </a:r>
          </a:p>
          <a:p>
            <a:pPr marL="514350" indent="-514350">
              <a:buNone/>
            </a:pPr>
            <a:r>
              <a:rPr lang="en-US" dirty="0">
                <a:sym typeface="Symbol"/>
              </a:rPr>
              <a:t>Hence (a @ b) @ c = a = a @ (b @ c)</a:t>
            </a:r>
          </a:p>
          <a:p>
            <a:pPr marL="514350" indent="-514350">
              <a:buNone/>
            </a:pPr>
            <a:r>
              <a:rPr lang="en-US" dirty="0">
                <a:sym typeface="Symbol"/>
              </a:rPr>
              <a:t>Therefore the equality holds for the first case.</a:t>
            </a:r>
          </a:p>
          <a:p>
            <a:pPr marL="514350" indent="-514350">
              <a:buNone/>
            </a:pPr>
            <a:endParaRPr lang="en-US" dirty="0">
              <a:sym typeface="Symbol"/>
            </a:endParaRPr>
          </a:p>
          <a:p>
            <a:pPr marL="514350" indent="-514350">
              <a:buNone/>
            </a:pPr>
            <a:r>
              <a:rPr lang="en-US" dirty="0">
                <a:sym typeface="Symbol"/>
              </a:rPr>
              <a:t>      A complete proof requires that the equality be shown to hold for all 6 cases. But the proofs of the remaining cases are similar. Try them.</a:t>
            </a:r>
          </a:p>
          <a:p>
            <a:pPr marL="514350" indent="-514350">
              <a:buNone/>
            </a:pPr>
            <a:endParaRPr lang="en-US" dirty="0">
              <a:sym typeface="Symbol"/>
            </a:endParaRPr>
          </a:p>
          <a:p>
            <a:pPr marL="514350" indent="-514350">
              <a:buNone/>
            </a:pPr>
            <a:endParaRPr lang="en-US" dirty="0">
              <a:sym typeface="Symbol"/>
            </a:endParaRPr>
          </a:p>
          <a:p>
            <a:pPr marL="514350" indent="-514350">
              <a:buNone/>
            </a:pPr>
            <a:endParaRPr lang="en-US" dirty="0"/>
          </a:p>
          <a:p>
            <a:pPr marL="514350" indent="-514350">
              <a:buNone/>
            </a:pPr>
            <a:endParaRPr lang="en-US" dirty="0">
              <a:sym typeface="Symbol"/>
            </a:endParaRPr>
          </a:p>
          <a:p>
            <a:pPr marL="514350" indent="-514350">
              <a:buFont typeface="+mj-lt"/>
              <a:buAutoNum type="arabicPeriod"/>
            </a:pPr>
            <a:endParaRPr lang="en-US" dirty="0"/>
          </a:p>
        </p:txBody>
      </p:sp>
      <p:sp>
        <p:nvSpPr>
          <p:cNvPr id="4" name="Isosceles Triangle 3"/>
          <p:cNvSpPr/>
          <p:nvPr/>
        </p:nvSpPr>
        <p:spPr>
          <a:xfrm rot="5400000" flipV="1">
            <a:off x="97536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1128D1CE-4418-4129-A48F-C269C0B519E8}"/>
              </a:ext>
            </a:extLst>
          </p:cNvPr>
          <p:cNvSpPr>
            <a:spLocks noGrp="1"/>
          </p:cNvSpPr>
          <p:nvPr>
            <p:ph type="sldNum" sz="quarter" idx="12"/>
          </p:nvPr>
        </p:nvSpPr>
        <p:spPr/>
        <p:txBody>
          <a:bodyPr/>
          <a:lstStyle/>
          <a:p>
            <a:fld id="{9CA217EF-0505-4C33-BB20-8A8DF2039023}" type="slidenum">
              <a:rPr lang="en-US" smtClean="0"/>
              <a:pPr/>
              <a:t>209</a:t>
            </a:fld>
            <a:endParaRPr lang="en-US"/>
          </a:p>
        </p:txBody>
      </p:sp>
    </p:spTree>
    <p:extLst>
      <p:ext uri="{BB962C8B-B14F-4D97-AF65-F5344CB8AC3E}">
        <p14:creationId xmlns:p14="http://schemas.microsoft.com/office/powerpoint/2010/main" val="139184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Equivalent Propositions</a:t>
            </a:r>
          </a:p>
        </p:txBody>
      </p:sp>
      <p:sp>
        <p:nvSpPr>
          <p:cNvPr id="3" name="Content Placeholder 2"/>
          <p:cNvSpPr>
            <a:spLocks noGrp="1"/>
          </p:cNvSpPr>
          <p:nvPr>
            <p:ph idx="1"/>
          </p:nvPr>
        </p:nvSpPr>
        <p:spPr/>
        <p:txBody>
          <a:bodyPr/>
          <a:lstStyle/>
          <a:p>
            <a:r>
              <a:rPr lang="en-US" dirty="0"/>
              <a:t>Two propositions are </a:t>
            </a:r>
            <a:r>
              <a:rPr lang="en-US" b="1" dirty="0"/>
              <a:t>e</a:t>
            </a:r>
            <a:r>
              <a:rPr lang="en-US" i="1" dirty="0"/>
              <a:t>quivalent</a:t>
            </a:r>
            <a:r>
              <a:rPr lang="en-US" b="1" dirty="0"/>
              <a:t> </a:t>
            </a:r>
            <a:r>
              <a:rPr lang="en-US" dirty="0"/>
              <a:t>if they always have the same truth value.</a:t>
            </a:r>
            <a:endParaRPr lang="en-US" b="1" dirty="0"/>
          </a:p>
          <a:p>
            <a:r>
              <a:rPr lang="en-US" b="1" dirty="0"/>
              <a:t>Example</a:t>
            </a:r>
            <a:r>
              <a:rPr lang="en-US" dirty="0"/>
              <a:t>: Show using a truth table that the conditional is equivalent to the contrapositive.</a:t>
            </a:r>
          </a:p>
          <a:p>
            <a:pPr>
              <a:buNone/>
            </a:pPr>
            <a:r>
              <a:rPr lang="en-US" dirty="0"/>
              <a:t>   </a:t>
            </a:r>
            <a:r>
              <a:rPr lang="en-US" b="1" dirty="0"/>
              <a:t>Solution:</a:t>
            </a: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3576073299"/>
              </p:ext>
            </p:extLst>
          </p:nvPr>
        </p:nvGraphicFramePr>
        <p:xfrm>
          <a:off x="2362200" y="4343400"/>
          <a:ext cx="7315200" cy="18491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tblGrid>
              <a:tr h="15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q</a:t>
                      </a:r>
                      <a:endParaRPr lang="en-US" dirty="0"/>
                    </a:p>
                  </a:txBody>
                  <a:tcPr/>
                </a:tc>
                <a:tc>
                  <a:txBody>
                    <a:bodyPr/>
                    <a:lstStyle/>
                    <a:p>
                      <a:r>
                        <a:rPr lang="en-US" dirty="0">
                          <a:latin typeface="Cambria Math"/>
                          <a:ea typeface="Cambria Math"/>
                        </a:rPr>
                        <a:t>¬ </a:t>
                      </a:r>
                      <a:r>
                        <a:rPr lang="en-US" i="1" dirty="0">
                          <a:latin typeface="Cambria Math" pitchFamily="18" charset="0"/>
                          <a:ea typeface="Cambria Math" pitchFamily="18" charset="0"/>
                        </a:rPr>
                        <a:t>p</a:t>
                      </a:r>
                      <a:endParaRPr lang="en-US" dirty="0"/>
                    </a:p>
                  </a:txBody>
                  <a:tcPr/>
                </a:tc>
                <a:tc>
                  <a:txBody>
                    <a:bodyPr/>
                    <a:lstStyle/>
                    <a:p>
                      <a:r>
                        <a:rPr lang="en-US" dirty="0">
                          <a:latin typeface="Cambria Math"/>
                          <a:ea typeface="Cambria Math"/>
                        </a:rPr>
                        <a:t>¬ </a:t>
                      </a:r>
                      <a:r>
                        <a:rPr lang="en-US" i="1" dirty="0">
                          <a:latin typeface="Cambria Math" pitchFamily="18" charset="0"/>
                          <a:ea typeface="Cambria Math" pitchFamily="18" charset="0"/>
                        </a:rPr>
                        <a:t>q</a:t>
                      </a:r>
                      <a:endParaRPr lang="en-US" dirty="0"/>
                    </a:p>
                  </a:txBody>
                  <a:tcPr/>
                </a:tc>
                <a:tc>
                  <a:txBody>
                    <a:bodyPr/>
                    <a:lstStyle/>
                    <a:p>
                      <a:r>
                        <a:rPr lang="en-US" sz="1800" i="1" dirty="0">
                          <a:latin typeface="Cambria Math" pitchFamily="18" charset="0"/>
                          <a:ea typeface="Cambria Math" pitchFamily="18" charset="0"/>
                        </a:rPr>
                        <a:t>p </a:t>
                      </a:r>
                      <a:r>
                        <a:rPr lang="en-US" sz="1800" dirty="0">
                          <a:latin typeface="Cambria Math"/>
                          <a:ea typeface="Cambria Math"/>
                        </a:rPr>
                        <a:t>→</a:t>
                      </a:r>
                      <a:r>
                        <a:rPr lang="en-US" sz="1800" i="1" dirty="0">
                          <a:latin typeface="Cambria Math" pitchFamily="18" charset="0"/>
                          <a:ea typeface="Cambria Math" pitchFamily="18" charset="0"/>
                        </a:rPr>
                        <a:t>q</a:t>
                      </a:r>
                      <a:r>
                        <a:rPr lang="en-US" dirty="0"/>
                        <a:t> </a:t>
                      </a:r>
                    </a:p>
                  </a:txBody>
                  <a:tcPr/>
                </a:tc>
                <a:tc>
                  <a:txBody>
                    <a:bodyPr/>
                    <a:lstStyle/>
                    <a:p>
                      <a:r>
                        <a:rPr lang="en-US" dirty="0">
                          <a:latin typeface="Cambria Math"/>
                          <a:ea typeface="Cambria Math"/>
                        </a:rPr>
                        <a:t>¬</a:t>
                      </a:r>
                      <a:r>
                        <a:rPr lang="en-US" i="1" dirty="0">
                          <a:latin typeface="Cambria Math" pitchFamily="18" charset="0"/>
                          <a:ea typeface="Cambria Math" pitchFamily="18" charset="0"/>
                        </a:rPr>
                        <a:t>q </a:t>
                      </a:r>
                      <a:r>
                        <a:rPr lang="en-US" dirty="0">
                          <a:latin typeface="Cambria Math"/>
                          <a:ea typeface="Cambria Math"/>
                        </a:rPr>
                        <a:t>→ ¬ </a:t>
                      </a:r>
                      <a:r>
                        <a:rPr lang="en-US" i="1" dirty="0">
                          <a:latin typeface="Cambria Math" pitchFamily="18" charset="0"/>
                          <a:ea typeface="Cambria Math" pitchFamily="18" charset="0"/>
                        </a:rPr>
                        <a:t>p</a:t>
                      </a:r>
                      <a:r>
                        <a:rPr lang="en-US" dirty="0"/>
                        <a:t> </a:t>
                      </a:r>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solidFill>
                            <a:srgbClr val="FF0000"/>
                          </a:solidFill>
                        </a:rPr>
                        <a:t>T</a:t>
                      </a:r>
                    </a:p>
                  </a:txBody>
                  <a:tcPr/>
                </a:tc>
                <a:tc>
                  <a:txBody>
                    <a:bodyPr/>
                    <a:lstStyle/>
                    <a:p>
                      <a:r>
                        <a:rPr lang="en-US" dirty="0">
                          <a:solidFill>
                            <a:srgbClr val="FF0000"/>
                          </a:solidFill>
                        </a:rPr>
                        <a:t>T</a:t>
                      </a:r>
                    </a:p>
                  </a:txBody>
                  <a:tcPr/>
                </a:tc>
                <a:extLst>
                  <a:ext uri="{0D108BD9-81ED-4DB2-BD59-A6C34878D82A}">
                    <a16:rowId xmlns:a16="http://schemas.microsoft.com/office/drawing/2014/main" val="10001"/>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solidFill>
                            <a:srgbClr val="FF0000"/>
                          </a:solidFill>
                        </a:rPr>
                        <a:t>F</a:t>
                      </a:r>
                    </a:p>
                  </a:txBody>
                  <a:tcPr/>
                </a:tc>
                <a:tc>
                  <a:txBody>
                    <a:bodyPr/>
                    <a:lstStyle/>
                    <a:p>
                      <a:r>
                        <a:rPr lang="en-US" dirty="0">
                          <a:solidFill>
                            <a:srgbClr val="FF0000"/>
                          </a:solidFill>
                        </a:rPr>
                        <a:t>F</a:t>
                      </a:r>
                    </a:p>
                  </a:txBody>
                  <a:tcPr/>
                </a:tc>
                <a:extLst>
                  <a:ext uri="{0D108BD9-81ED-4DB2-BD59-A6C34878D82A}">
                    <a16:rowId xmlns:a16="http://schemas.microsoft.com/office/drawing/2014/main" val="10002"/>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solidFill>
                            <a:srgbClr val="FF0000"/>
                          </a:solidFill>
                        </a:rPr>
                        <a:t>T</a:t>
                      </a:r>
                    </a:p>
                  </a:txBody>
                  <a:tcPr/>
                </a:tc>
                <a:tc>
                  <a:txBody>
                    <a:bodyPr/>
                    <a:lstStyle/>
                    <a:p>
                      <a:r>
                        <a:rPr lang="en-US" dirty="0">
                          <a:solidFill>
                            <a:srgbClr val="FF0000"/>
                          </a:solidFill>
                        </a:rPr>
                        <a:t>T</a:t>
                      </a:r>
                    </a:p>
                  </a:txBody>
                  <a:tcPr/>
                </a:tc>
                <a:extLst>
                  <a:ext uri="{0D108BD9-81ED-4DB2-BD59-A6C34878D82A}">
                    <a16:rowId xmlns:a16="http://schemas.microsoft.com/office/drawing/2014/main" val="10003"/>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solidFill>
                            <a:srgbClr val="FF0000"/>
                          </a:solidFill>
                        </a:rPr>
                        <a:t>T</a:t>
                      </a:r>
                    </a:p>
                  </a:txBody>
                  <a:tcPr/>
                </a:tc>
                <a:tc>
                  <a:txBody>
                    <a:bodyPr/>
                    <a:lstStyle/>
                    <a:p>
                      <a:r>
                        <a:rPr lang="en-US" dirty="0">
                          <a:solidFill>
                            <a:srgbClr val="FF0000"/>
                          </a:solidFill>
                        </a:rPr>
                        <a:t>T</a:t>
                      </a:r>
                    </a:p>
                  </a:txBody>
                  <a:tcPr/>
                </a:tc>
                <a:extLst>
                  <a:ext uri="{0D108BD9-81ED-4DB2-BD59-A6C34878D82A}">
                    <a16:rowId xmlns:a16="http://schemas.microsoft.com/office/drawing/2014/main" val="10004"/>
                  </a:ext>
                </a:extLst>
              </a:tr>
            </a:tbl>
          </a:graphicData>
        </a:graphic>
      </p:graphicFrame>
      <p:sp>
        <p:nvSpPr>
          <p:cNvPr id="6" name="灯片编号占位符 5">
            <a:extLst>
              <a:ext uri="{FF2B5EF4-FFF2-40B4-BE49-F238E27FC236}">
                <a16:creationId xmlns:a16="http://schemas.microsoft.com/office/drawing/2014/main" id="{6862BB7F-95D7-411E-990B-4E1F41DED686}"/>
              </a:ext>
            </a:extLst>
          </p:cNvPr>
          <p:cNvSpPr>
            <a:spLocks noGrp="1"/>
          </p:cNvSpPr>
          <p:nvPr>
            <p:ph type="sldNum" sz="quarter" idx="12"/>
          </p:nvPr>
        </p:nvSpPr>
        <p:spPr/>
        <p:txBody>
          <a:bodyPr/>
          <a:lstStyle/>
          <a:p>
            <a:fld id="{9CA217EF-0505-4C33-BB20-8A8DF2039023}"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Loss of Generality</a:t>
            </a:r>
          </a:p>
        </p:txBody>
      </p:sp>
      <p:sp>
        <p:nvSpPr>
          <p:cNvPr id="3" name="Content Placeholder 2"/>
          <p:cNvSpPr>
            <a:spLocks noGrp="1"/>
          </p:cNvSpPr>
          <p:nvPr>
            <p:ph idx="1"/>
          </p:nvPr>
        </p:nvSpPr>
        <p:spPr/>
        <p:txBody>
          <a:bodyPr>
            <a:normAutofit fontScale="62500" lnSpcReduction="20000"/>
          </a:bodyPr>
          <a:lstStyle/>
          <a:p>
            <a:pPr>
              <a:buNone/>
            </a:pPr>
            <a:r>
              <a:rPr lang="en-US" sz="3400" b="1" dirty="0"/>
              <a:t>    Example</a:t>
            </a:r>
            <a:r>
              <a:rPr lang="en-US" sz="3400" dirty="0"/>
              <a:t>: Show that if </a:t>
            </a:r>
            <a:r>
              <a:rPr lang="en-US" sz="3400" i="1" dirty="0"/>
              <a:t>x</a:t>
            </a:r>
            <a:r>
              <a:rPr lang="en-US" sz="3400" dirty="0"/>
              <a:t> and </a:t>
            </a:r>
            <a:r>
              <a:rPr lang="en-US" sz="3400" i="1" dirty="0"/>
              <a:t>y</a:t>
            </a:r>
            <a:r>
              <a:rPr lang="en-US" sz="3400" dirty="0"/>
              <a:t> are integers  and both </a:t>
            </a:r>
            <a:r>
              <a:rPr lang="en-US" sz="3400" i="1" dirty="0" err="1"/>
              <a:t>x</a:t>
            </a:r>
            <a:r>
              <a:rPr lang="en-US" sz="3400" dirty="0" err="1">
                <a:latin typeface="Cambria Math"/>
                <a:ea typeface="Cambria Math"/>
              </a:rPr>
              <a:t>∙</a:t>
            </a:r>
            <a:r>
              <a:rPr lang="en-US" sz="3400" i="1" dirty="0" err="1"/>
              <a:t>y</a:t>
            </a:r>
            <a:r>
              <a:rPr lang="en-US" sz="3400" dirty="0"/>
              <a:t> </a:t>
            </a:r>
            <a:r>
              <a:rPr lang="en-US" sz="3400" i="1" dirty="0"/>
              <a:t>and </a:t>
            </a:r>
            <a:r>
              <a:rPr lang="en-US" sz="3400" i="1" dirty="0" err="1"/>
              <a:t>x</a:t>
            </a:r>
            <a:r>
              <a:rPr lang="en-US" sz="3400" dirty="0" err="1"/>
              <a:t>+</a:t>
            </a:r>
            <a:r>
              <a:rPr lang="en-US" sz="3400" i="1" dirty="0" err="1"/>
              <a:t>y</a:t>
            </a:r>
            <a:r>
              <a:rPr lang="en-US" sz="3400" dirty="0"/>
              <a:t> are even, then both </a:t>
            </a:r>
            <a:r>
              <a:rPr lang="en-US" sz="3400" i="1" dirty="0"/>
              <a:t>x</a:t>
            </a:r>
            <a:r>
              <a:rPr lang="en-US" sz="3400" dirty="0"/>
              <a:t> and </a:t>
            </a:r>
            <a:r>
              <a:rPr lang="en-US" sz="3400" i="1" dirty="0"/>
              <a:t>y</a:t>
            </a:r>
            <a:r>
              <a:rPr lang="en-US" sz="3400" dirty="0"/>
              <a:t> are even.</a:t>
            </a:r>
          </a:p>
          <a:p>
            <a:pPr>
              <a:buNone/>
            </a:pPr>
            <a:r>
              <a:rPr lang="en-US" sz="3400" dirty="0"/>
              <a:t>    </a:t>
            </a:r>
            <a:r>
              <a:rPr lang="en-US" sz="3400" b="1" dirty="0"/>
              <a:t> Proof</a:t>
            </a:r>
            <a:r>
              <a:rPr lang="en-US" sz="3400" dirty="0"/>
              <a:t>: Use a proof by contraposition. Suppose  </a:t>
            </a:r>
            <a:r>
              <a:rPr lang="en-US" sz="3400" i="1" dirty="0"/>
              <a:t>x </a:t>
            </a:r>
            <a:r>
              <a:rPr lang="en-US" sz="3400" dirty="0"/>
              <a:t>and </a:t>
            </a:r>
            <a:r>
              <a:rPr lang="en-US" sz="3400" i="1" dirty="0"/>
              <a:t>y</a:t>
            </a:r>
            <a:r>
              <a:rPr lang="en-US" sz="3400" dirty="0"/>
              <a:t> are not both even. Then, one or both are odd. Without loss of generality, assume that </a:t>
            </a:r>
            <a:r>
              <a:rPr lang="en-US" sz="3400" i="1" dirty="0">
                <a:ea typeface="Cambria Math" pitchFamily="18" charset="0"/>
              </a:rPr>
              <a:t>x</a:t>
            </a:r>
            <a:r>
              <a:rPr lang="en-US" sz="3400" dirty="0"/>
              <a:t> is odd. Then  </a:t>
            </a:r>
            <a:r>
              <a:rPr lang="en-US" sz="3400" i="1" dirty="0">
                <a:ea typeface="Cambria Math" pitchFamily="18" charset="0"/>
              </a:rPr>
              <a:t>x</a:t>
            </a:r>
            <a:r>
              <a:rPr lang="en-US" sz="3400" dirty="0">
                <a:latin typeface="Cambria Math" pitchFamily="18" charset="0"/>
                <a:ea typeface="Cambria Math" pitchFamily="18" charset="0"/>
              </a:rPr>
              <a:t> = 2</a:t>
            </a:r>
            <a:r>
              <a:rPr lang="en-US" sz="3400" i="1" dirty="0">
                <a:ea typeface="Cambria Math" pitchFamily="18" charset="0"/>
              </a:rPr>
              <a:t>m</a:t>
            </a:r>
            <a:r>
              <a:rPr lang="en-US" sz="3400" dirty="0">
                <a:latin typeface="Cambria Math" pitchFamily="18" charset="0"/>
                <a:ea typeface="Cambria Math" pitchFamily="18" charset="0"/>
              </a:rPr>
              <a:t> + 1 </a:t>
            </a:r>
            <a:r>
              <a:rPr lang="en-US" sz="3400" dirty="0"/>
              <a:t>for some integer </a:t>
            </a:r>
            <a:r>
              <a:rPr lang="en-US" sz="3400" i="1" dirty="0"/>
              <a:t>k</a:t>
            </a:r>
            <a:r>
              <a:rPr lang="en-US" sz="3400" dirty="0"/>
              <a:t>. </a:t>
            </a:r>
          </a:p>
          <a:p>
            <a:pPr lvl="1">
              <a:buNone/>
            </a:pPr>
            <a:r>
              <a:rPr lang="en-US" sz="3400" dirty="0"/>
              <a:t>    </a:t>
            </a:r>
            <a:r>
              <a:rPr lang="en-US" sz="3400" i="1" dirty="0"/>
              <a:t>Case </a:t>
            </a:r>
            <a:r>
              <a:rPr lang="en-US" sz="3400" i="1" dirty="0">
                <a:latin typeface="Cambria Math" pitchFamily="18" charset="0"/>
                <a:ea typeface="Cambria Math" pitchFamily="18" charset="0"/>
              </a:rPr>
              <a:t>1</a:t>
            </a:r>
            <a:r>
              <a:rPr lang="en-US" sz="3400" dirty="0"/>
              <a:t>: </a:t>
            </a:r>
            <a:r>
              <a:rPr lang="en-US" sz="3400" i="1" dirty="0"/>
              <a:t>y</a:t>
            </a:r>
            <a:r>
              <a:rPr lang="en-US" sz="3400" dirty="0"/>
              <a:t> is even. Then </a:t>
            </a:r>
            <a:r>
              <a:rPr lang="en-US" sz="3400" i="1" dirty="0">
                <a:latin typeface="Cambria Math" pitchFamily="18" charset="0"/>
                <a:ea typeface="Cambria Math" pitchFamily="18" charset="0"/>
              </a:rPr>
              <a:t>y</a:t>
            </a:r>
            <a:r>
              <a:rPr lang="en-US" sz="3400" dirty="0">
                <a:latin typeface="Cambria Math" pitchFamily="18" charset="0"/>
                <a:ea typeface="Cambria Math" pitchFamily="18" charset="0"/>
              </a:rPr>
              <a:t> = 2</a:t>
            </a:r>
            <a:r>
              <a:rPr lang="en-US" sz="3400" i="1" dirty="0">
                <a:latin typeface="Cambria Math" pitchFamily="18" charset="0"/>
                <a:ea typeface="Cambria Math" pitchFamily="18" charset="0"/>
              </a:rPr>
              <a:t>n</a:t>
            </a:r>
            <a:r>
              <a:rPr lang="en-US" sz="3400" dirty="0">
                <a:latin typeface="Cambria Math" pitchFamily="18" charset="0"/>
                <a:ea typeface="Cambria Math" pitchFamily="18" charset="0"/>
              </a:rPr>
              <a:t> </a:t>
            </a:r>
            <a:r>
              <a:rPr lang="en-US" sz="3400" dirty="0"/>
              <a:t>for some integer </a:t>
            </a:r>
            <a:r>
              <a:rPr lang="en-US" sz="3400" i="1" dirty="0"/>
              <a:t>n</a:t>
            </a:r>
            <a:r>
              <a:rPr lang="en-US" sz="3400" dirty="0"/>
              <a:t>, so                                                  </a:t>
            </a:r>
            <a:r>
              <a:rPr lang="en-US" sz="3400" i="1" dirty="0">
                <a:ea typeface="Cambria Math" pitchFamily="18" charset="0"/>
              </a:rPr>
              <a:t>x</a:t>
            </a:r>
            <a:r>
              <a:rPr lang="en-US" sz="3400" dirty="0">
                <a:latin typeface="Cambria Math" pitchFamily="18" charset="0"/>
                <a:ea typeface="Cambria Math" pitchFamily="18" charset="0"/>
              </a:rPr>
              <a:t> +</a:t>
            </a:r>
            <a:r>
              <a:rPr lang="en-US" sz="3400" i="1" dirty="0">
                <a:latin typeface="Cambria Math" pitchFamily="18" charset="0"/>
                <a:ea typeface="Cambria Math" pitchFamily="18" charset="0"/>
              </a:rPr>
              <a:t> </a:t>
            </a:r>
            <a:r>
              <a:rPr lang="en-US" sz="3400" i="1" dirty="0">
                <a:ea typeface="Cambria Math" pitchFamily="18" charset="0"/>
              </a:rPr>
              <a:t>y</a:t>
            </a:r>
            <a:r>
              <a:rPr lang="en-US" sz="3400" dirty="0">
                <a:latin typeface="Cambria Math" pitchFamily="18" charset="0"/>
                <a:ea typeface="Cambria Math" pitchFamily="18" charset="0"/>
              </a:rPr>
              <a:t> = (2</a:t>
            </a:r>
            <a:r>
              <a:rPr lang="en-US" sz="3400" i="1" dirty="0">
                <a:ea typeface="Cambria Math" pitchFamily="18" charset="0"/>
              </a:rPr>
              <a:t>m</a:t>
            </a:r>
            <a:r>
              <a:rPr lang="en-US" sz="3400" dirty="0">
                <a:ea typeface="Cambria Math" pitchFamily="18" charset="0"/>
              </a:rPr>
              <a:t> </a:t>
            </a:r>
            <a:r>
              <a:rPr lang="en-US" sz="3400" dirty="0">
                <a:latin typeface="Cambria Math" pitchFamily="18" charset="0"/>
                <a:ea typeface="Cambria Math" pitchFamily="18" charset="0"/>
              </a:rPr>
              <a:t>+ 1) + 2</a:t>
            </a:r>
            <a:r>
              <a:rPr lang="en-US" sz="3400" i="1" dirty="0">
                <a:ea typeface="Cambria Math" pitchFamily="18" charset="0"/>
              </a:rPr>
              <a:t>n</a:t>
            </a:r>
            <a:r>
              <a:rPr lang="en-US" sz="3400" dirty="0">
                <a:latin typeface="Cambria Math" pitchFamily="18" charset="0"/>
                <a:ea typeface="Cambria Math" pitchFamily="18" charset="0"/>
              </a:rPr>
              <a:t> = 2(</a:t>
            </a:r>
            <a:r>
              <a:rPr lang="en-US" sz="3400" i="1" dirty="0">
                <a:ea typeface="Cambria Math" pitchFamily="18" charset="0"/>
              </a:rPr>
              <a:t>m</a:t>
            </a:r>
            <a:r>
              <a:rPr lang="en-US" sz="3400" dirty="0">
                <a:latin typeface="Cambria Math" pitchFamily="18" charset="0"/>
                <a:ea typeface="Cambria Math" pitchFamily="18" charset="0"/>
              </a:rPr>
              <a:t> + </a:t>
            </a:r>
            <a:r>
              <a:rPr lang="en-US" sz="3400" i="1" dirty="0">
                <a:ea typeface="Cambria Math" pitchFamily="18" charset="0"/>
              </a:rPr>
              <a:t>n</a:t>
            </a:r>
            <a:r>
              <a:rPr lang="en-US" sz="3400" dirty="0">
                <a:latin typeface="Cambria Math" pitchFamily="18" charset="0"/>
                <a:ea typeface="Cambria Math" pitchFamily="18" charset="0"/>
              </a:rPr>
              <a:t>) + 1 is odd.</a:t>
            </a:r>
          </a:p>
          <a:p>
            <a:pPr lvl="1">
              <a:buNone/>
            </a:pPr>
            <a:r>
              <a:rPr lang="en-US" sz="3400" dirty="0">
                <a:latin typeface="Cambria Math" pitchFamily="18" charset="0"/>
                <a:ea typeface="Cambria Math" pitchFamily="18" charset="0"/>
              </a:rPr>
              <a:t>    </a:t>
            </a:r>
            <a:r>
              <a:rPr lang="en-US" sz="3400" i="1" dirty="0">
                <a:latin typeface="Cambria Math" pitchFamily="18" charset="0"/>
                <a:ea typeface="Cambria Math" pitchFamily="18" charset="0"/>
              </a:rPr>
              <a:t>Case 2</a:t>
            </a:r>
            <a:r>
              <a:rPr lang="en-US" sz="3400" dirty="0">
                <a:latin typeface="Cambria Math" pitchFamily="18" charset="0"/>
                <a:ea typeface="Cambria Math" pitchFamily="18" charset="0"/>
              </a:rPr>
              <a:t>:</a:t>
            </a:r>
            <a:r>
              <a:rPr lang="en-US" sz="3400" i="1" dirty="0"/>
              <a:t> y</a:t>
            </a:r>
            <a:r>
              <a:rPr lang="en-US" sz="3400" dirty="0"/>
              <a:t> is odd. Then </a:t>
            </a:r>
            <a:r>
              <a:rPr lang="en-US" sz="3400" i="1" dirty="0">
                <a:latin typeface="Cambria Math" pitchFamily="18" charset="0"/>
                <a:ea typeface="Cambria Math" pitchFamily="18" charset="0"/>
              </a:rPr>
              <a:t>y</a:t>
            </a:r>
            <a:r>
              <a:rPr lang="en-US" sz="3400" dirty="0">
                <a:latin typeface="Cambria Math" pitchFamily="18" charset="0"/>
                <a:ea typeface="Cambria Math" pitchFamily="18" charset="0"/>
              </a:rPr>
              <a:t> = 2</a:t>
            </a:r>
            <a:r>
              <a:rPr lang="en-US" sz="3400" i="1" dirty="0">
                <a:latin typeface="Cambria Math" pitchFamily="18" charset="0"/>
                <a:ea typeface="Cambria Math" pitchFamily="18" charset="0"/>
              </a:rPr>
              <a:t>n </a:t>
            </a:r>
            <a:r>
              <a:rPr lang="en-US" sz="3400" i="1" dirty="0">
                <a:ea typeface="Cambria Math" pitchFamily="18" charset="0"/>
              </a:rPr>
              <a:t>+</a:t>
            </a:r>
            <a:r>
              <a:rPr lang="en-US" sz="3400" i="1" dirty="0">
                <a:latin typeface="Cambria Math" pitchFamily="18" charset="0"/>
                <a:ea typeface="Cambria Math" pitchFamily="18" charset="0"/>
              </a:rPr>
              <a:t> </a:t>
            </a:r>
            <a:r>
              <a:rPr lang="en-US" sz="3400" dirty="0">
                <a:latin typeface="Cambria Math" pitchFamily="18" charset="0"/>
                <a:ea typeface="Cambria Math" pitchFamily="18" charset="0"/>
              </a:rPr>
              <a:t>1 </a:t>
            </a:r>
            <a:r>
              <a:rPr lang="en-US" sz="3400" dirty="0"/>
              <a:t>for some integer </a:t>
            </a:r>
            <a:r>
              <a:rPr lang="en-US" sz="3400" i="1" dirty="0"/>
              <a:t>n</a:t>
            </a:r>
            <a:r>
              <a:rPr lang="en-US" sz="3400" dirty="0"/>
              <a:t>, so                                            </a:t>
            </a:r>
            <a:r>
              <a:rPr lang="en-US" sz="3400" i="1" dirty="0">
                <a:ea typeface="Cambria Math" pitchFamily="18" charset="0"/>
              </a:rPr>
              <a:t>x</a:t>
            </a:r>
            <a:r>
              <a:rPr lang="en-US" sz="3400" dirty="0">
                <a:latin typeface="Cambria Math" pitchFamily="18" charset="0"/>
                <a:ea typeface="Cambria Math" pitchFamily="18" charset="0"/>
              </a:rPr>
              <a:t> </a:t>
            </a:r>
            <a:r>
              <a:rPr lang="en-US" sz="3400" dirty="0">
                <a:latin typeface="Cambria Math"/>
                <a:ea typeface="Cambria Math"/>
              </a:rPr>
              <a:t>∙ </a:t>
            </a:r>
            <a:r>
              <a:rPr lang="en-US" sz="3400" i="1" dirty="0">
                <a:ea typeface="Cambria Math" pitchFamily="18" charset="0"/>
              </a:rPr>
              <a:t>y</a:t>
            </a:r>
            <a:r>
              <a:rPr lang="en-US" sz="3400" dirty="0">
                <a:latin typeface="Cambria Math" pitchFamily="18" charset="0"/>
                <a:ea typeface="Cambria Math" pitchFamily="18" charset="0"/>
              </a:rPr>
              <a:t> = (2</a:t>
            </a:r>
            <a:r>
              <a:rPr lang="en-US" sz="3400" i="1" dirty="0">
                <a:ea typeface="Cambria Math" pitchFamily="18" charset="0"/>
              </a:rPr>
              <a:t>m</a:t>
            </a:r>
            <a:r>
              <a:rPr lang="en-US" sz="3400" dirty="0">
                <a:ea typeface="Cambria Math" pitchFamily="18" charset="0"/>
              </a:rPr>
              <a:t> </a:t>
            </a:r>
            <a:r>
              <a:rPr lang="en-US" sz="3400" dirty="0">
                <a:latin typeface="Cambria Math" pitchFamily="18" charset="0"/>
                <a:ea typeface="Cambria Math" pitchFamily="18" charset="0"/>
              </a:rPr>
              <a:t>+ 1) (2</a:t>
            </a:r>
            <a:r>
              <a:rPr lang="en-US" sz="3400" i="1" dirty="0">
                <a:ea typeface="Cambria Math" pitchFamily="18" charset="0"/>
              </a:rPr>
              <a:t>n</a:t>
            </a:r>
            <a:r>
              <a:rPr lang="en-US" sz="3400" dirty="0">
                <a:latin typeface="Cambria Math" pitchFamily="18" charset="0"/>
                <a:ea typeface="Cambria Math" pitchFamily="18" charset="0"/>
              </a:rPr>
              <a:t> + 1) = 2(2</a:t>
            </a:r>
            <a:r>
              <a:rPr lang="en-US" sz="3400" i="1" dirty="0">
                <a:ea typeface="Cambria Math" pitchFamily="18" charset="0"/>
              </a:rPr>
              <a:t>m</a:t>
            </a:r>
            <a:r>
              <a:rPr lang="en-US" sz="3400" dirty="0">
                <a:latin typeface="Cambria Math"/>
                <a:ea typeface="Cambria Math"/>
              </a:rPr>
              <a:t> ∙</a:t>
            </a:r>
            <a:r>
              <a:rPr lang="en-US" sz="3400" i="1" dirty="0">
                <a:ea typeface="Cambria Math" pitchFamily="18" charset="0"/>
              </a:rPr>
              <a:t> n</a:t>
            </a:r>
            <a:r>
              <a:rPr lang="en-US" sz="3400" dirty="0">
                <a:latin typeface="Cambria Math" pitchFamily="18" charset="0"/>
                <a:ea typeface="Cambria Math" pitchFamily="18" charset="0"/>
              </a:rPr>
              <a:t> +</a:t>
            </a:r>
            <a:r>
              <a:rPr lang="en-US" sz="3400" i="1" dirty="0">
                <a:ea typeface="Cambria Math" pitchFamily="18" charset="0"/>
              </a:rPr>
              <a:t>m</a:t>
            </a:r>
            <a:r>
              <a:rPr lang="en-US" sz="3400" dirty="0">
                <a:latin typeface="Cambria Math" pitchFamily="18" charset="0"/>
                <a:ea typeface="Cambria Math" pitchFamily="18" charset="0"/>
              </a:rPr>
              <a:t> + </a:t>
            </a:r>
            <a:r>
              <a:rPr lang="en-US" sz="3400" i="1" dirty="0">
                <a:ea typeface="Cambria Math" pitchFamily="18" charset="0"/>
              </a:rPr>
              <a:t>n</a:t>
            </a:r>
            <a:r>
              <a:rPr lang="en-US" sz="3400" dirty="0">
                <a:latin typeface="Cambria Math" pitchFamily="18" charset="0"/>
                <a:ea typeface="Cambria Math" pitchFamily="18" charset="0"/>
              </a:rPr>
              <a:t>) + 1 is odd.</a:t>
            </a:r>
          </a:p>
          <a:p>
            <a:pPr>
              <a:buNone/>
            </a:pPr>
            <a:endParaRPr lang="en-US" sz="3400" dirty="0">
              <a:latin typeface="Cambria Math" pitchFamily="18" charset="0"/>
              <a:ea typeface="Cambria Math" pitchFamily="18" charset="0"/>
            </a:endParaRPr>
          </a:p>
          <a:p>
            <a:pPr>
              <a:buNone/>
            </a:pPr>
            <a:r>
              <a:rPr lang="en-US" sz="3400" b="1" dirty="0">
                <a:latin typeface="Cambria Math" pitchFamily="18" charset="0"/>
                <a:ea typeface="Cambria Math" pitchFamily="18" charset="0"/>
              </a:rPr>
              <a:t>     </a:t>
            </a:r>
          </a:p>
          <a:p>
            <a:pPr>
              <a:buNone/>
            </a:pPr>
            <a:r>
              <a:rPr lang="en-US" sz="3400" b="1" dirty="0">
                <a:latin typeface="Cambria Math" pitchFamily="18" charset="0"/>
                <a:ea typeface="Cambria Math" pitchFamily="18" charset="0"/>
              </a:rPr>
              <a:t>    </a:t>
            </a:r>
            <a:r>
              <a:rPr lang="en-US" sz="3400" dirty="0">
                <a:latin typeface="Cambria Math" pitchFamily="18" charset="0"/>
                <a:ea typeface="Cambria Math" pitchFamily="18" charset="0"/>
              </a:rPr>
              <a:t>We only cover the case where </a:t>
            </a:r>
            <a:r>
              <a:rPr lang="en-US" sz="3400" i="1" dirty="0">
                <a:latin typeface="Cambria Math" pitchFamily="18" charset="0"/>
                <a:ea typeface="Cambria Math" pitchFamily="18" charset="0"/>
              </a:rPr>
              <a:t>x</a:t>
            </a:r>
            <a:r>
              <a:rPr lang="en-US" sz="3400" dirty="0">
                <a:latin typeface="Cambria Math" pitchFamily="18" charset="0"/>
                <a:ea typeface="Cambria Math" pitchFamily="18" charset="0"/>
              </a:rPr>
              <a:t> is odd because the case where </a:t>
            </a:r>
            <a:r>
              <a:rPr lang="en-US" sz="3400" i="1" dirty="0">
                <a:latin typeface="Cambria Math" pitchFamily="18" charset="0"/>
                <a:ea typeface="Cambria Math" pitchFamily="18" charset="0"/>
              </a:rPr>
              <a:t>y</a:t>
            </a:r>
            <a:r>
              <a:rPr lang="en-US" sz="3400" dirty="0">
                <a:latin typeface="Cambria Math" pitchFamily="18" charset="0"/>
                <a:ea typeface="Cambria Math" pitchFamily="18" charset="0"/>
              </a:rPr>
              <a:t> is odd is  similar. The use phrase </a:t>
            </a:r>
            <a:r>
              <a:rPr lang="en-US" sz="3400" i="1" dirty="0">
                <a:latin typeface="Cambria Math" pitchFamily="18" charset="0"/>
                <a:ea typeface="Cambria Math" pitchFamily="18" charset="0"/>
              </a:rPr>
              <a:t>without  loss of generality</a:t>
            </a:r>
            <a:r>
              <a:rPr lang="en-US" sz="3400" b="1" dirty="0">
                <a:latin typeface="Cambria Math" pitchFamily="18" charset="0"/>
                <a:ea typeface="Cambria Math" pitchFamily="18" charset="0"/>
              </a:rPr>
              <a:t> </a:t>
            </a:r>
            <a:r>
              <a:rPr lang="en-US" sz="3400" dirty="0">
                <a:latin typeface="Cambria Math" pitchFamily="18" charset="0"/>
                <a:ea typeface="Cambria Math" pitchFamily="18" charset="0"/>
              </a:rPr>
              <a:t>(WLOG) indicates this. </a:t>
            </a:r>
          </a:p>
          <a:p>
            <a:pPr>
              <a:buNone/>
            </a:pP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p>
        </p:txBody>
      </p:sp>
      <p:sp>
        <p:nvSpPr>
          <p:cNvPr id="4" name="Isosceles Triangle 3"/>
          <p:cNvSpPr/>
          <p:nvPr/>
        </p:nvSpPr>
        <p:spPr>
          <a:xfrm rot="5400000" flipV="1">
            <a:off x="9829800" y="3962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F4E22141-8BB7-4380-813B-E7E7561DD9C4}"/>
              </a:ext>
            </a:extLst>
          </p:cNvPr>
          <p:cNvSpPr>
            <a:spLocks noGrp="1"/>
          </p:cNvSpPr>
          <p:nvPr>
            <p:ph type="sldNum" sz="quarter" idx="12"/>
          </p:nvPr>
        </p:nvSpPr>
        <p:spPr/>
        <p:txBody>
          <a:bodyPr/>
          <a:lstStyle/>
          <a:p>
            <a:fld id="{9CA217EF-0505-4C33-BB20-8A8DF2039023}" type="slidenum">
              <a:rPr lang="en-US" smtClean="0"/>
              <a:pPr/>
              <a:t>210</a:t>
            </a:fld>
            <a:endParaRPr lang="en-US"/>
          </a:p>
        </p:txBody>
      </p:sp>
    </p:spTree>
    <p:extLst>
      <p:ext uri="{BB962C8B-B14F-4D97-AF65-F5344CB8AC3E}">
        <p14:creationId xmlns:p14="http://schemas.microsoft.com/office/powerpoint/2010/main" val="7171948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Existence Proofs</a:t>
            </a:r>
          </a:p>
        </p:txBody>
      </p:sp>
      <p:sp>
        <p:nvSpPr>
          <p:cNvPr id="3" name="Content Placeholder 2"/>
          <p:cNvSpPr>
            <a:spLocks noGrp="1"/>
          </p:cNvSpPr>
          <p:nvPr>
            <p:ph idx="1"/>
          </p:nvPr>
        </p:nvSpPr>
        <p:spPr/>
        <p:txBody>
          <a:bodyPr>
            <a:normAutofit lnSpcReduction="10000"/>
          </a:bodyPr>
          <a:lstStyle/>
          <a:p>
            <a:r>
              <a:rPr lang="en-US" dirty="0"/>
              <a:t>Proof of theorems of the form                   .</a:t>
            </a:r>
          </a:p>
          <a:p>
            <a:r>
              <a:rPr lang="en-US" b="1" dirty="0"/>
              <a:t>Constructive</a:t>
            </a:r>
            <a:r>
              <a:rPr lang="en-US" dirty="0"/>
              <a:t> existence proof: </a:t>
            </a:r>
          </a:p>
          <a:p>
            <a:pPr lvl="1"/>
            <a:r>
              <a:rPr lang="en-US" dirty="0"/>
              <a:t>Find an explicit value of </a:t>
            </a:r>
            <a:r>
              <a:rPr lang="en-US" i="1" dirty="0"/>
              <a:t>c</a:t>
            </a:r>
            <a:r>
              <a:rPr lang="en-US" dirty="0"/>
              <a:t>, for which  </a:t>
            </a:r>
            <a:r>
              <a:rPr lang="en-US" i="1" dirty="0"/>
              <a:t>P(c) </a:t>
            </a:r>
            <a:r>
              <a:rPr lang="en-US" dirty="0"/>
              <a:t>is true.</a:t>
            </a:r>
          </a:p>
          <a:p>
            <a:pPr lvl="1"/>
            <a:r>
              <a:rPr lang="en-US" dirty="0"/>
              <a:t>Then                   is   true by Existential Generalization (EG).</a:t>
            </a:r>
          </a:p>
          <a:p>
            <a:pPr>
              <a:buNone/>
            </a:pPr>
            <a:r>
              <a:rPr lang="en-US" b="1" dirty="0"/>
              <a:t>    Example</a:t>
            </a:r>
            <a:r>
              <a:rPr lang="en-US" dirty="0"/>
              <a:t>: Show that there is a positive integer that can be  written as the sum of cubes of positive integers in two different ways:</a:t>
            </a:r>
          </a:p>
          <a:p>
            <a:pPr>
              <a:buNone/>
            </a:pPr>
            <a:r>
              <a:rPr lang="en-US" dirty="0"/>
              <a:t>    </a:t>
            </a:r>
            <a:r>
              <a:rPr lang="en-US" b="1" dirty="0"/>
              <a:t>Proof</a:t>
            </a:r>
            <a:r>
              <a:rPr lang="en-US" dirty="0"/>
              <a:t>:        </a:t>
            </a:r>
            <a:r>
              <a:rPr lang="en-US" dirty="0">
                <a:latin typeface="Cambria Math" pitchFamily="18" charset="0"/>
                <a:ea typeface="Cambria Math" pitchFamily="18" charset="0"/>
              </a:rPr>
              <a:t>1729 is such a number since </a:t>
            </a:r>
          </a:p>
          <a:p>
            <a:pPr>
              <a:buNone/>
            </a:pPr>
            <a:r>
              <a:rPr lang="en-US" dirty="0">
                <a:latin typeface="Cambria Math" pitchFamily="18" charset="0"/>
                <a:ea typeface="Cambria Math" pitchFamily="18" charset="0"/>
              </a:rPr>
              <a:t>                          1729 = 10</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+ 9</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 12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+ 1</a:t>
            </a:r>
            <a:r>
              <a:rPr lang="en-US" baseline="30000" dirty="0">
                <a:latin typeface="Cambria Math" pitchFamily="18" charset="0"/>
                <a:ea typeface="Cambria Math" pitchFamily="18" charset="0"/>
              </a:rPr>
              <a:t>3</a:t>
            </a:r>
          </a:p>
          <a:p>
            <a:endParaRPr lang="en-US" dirty="0"/>
          </a:p>
          <a:p>
            <a:pPr>
              <a:buNone/>
            </a:pPr>
            <a:r>
              <a:rPr lang="en-US" b="1" dirty="0"/>
              <a:t>   </a:t>
            </a: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6400801" y="1981201"/>
            <a:ext cx="1183005" cy="382905"/>
          </a:xfrm>
          <a:prstGeom prst="rect">
            <a:avLst/>
          </a:prstGeom>
        </p:spPr>
      </p:pic>
      <p:pic>
        <p:nvPicPr>
          <p:cNvPr id="7" name="Picture 6" descr="addin_tmp.png"/>
          <p:cNvPicPr>
            <a:picLocks noChangeAspect="1"/>
          </p:cNvPicPr>
          <p:nvPr>
            <p:custDataLst>
              <p:tags r:id="rId2"/>
            </p:custDataLst>
          </p:nvPr>
        </p:nvPicPr>
        <p:blipFill>
          <a:blip r:embed="rId4" cstate="print"/>
          <a:stretch>
            <a:fillRect/>
          </a:stretch>
        </p:blipFill>
        <p:spPr>
          <a:xfrm>
            <a:off x="3429001" y="3124201"/>
            <a:ext cx="1183005" cy="382905"/>
          </a:xfrm>
          <a:prstGeom prst="rect">
            <a:avLst/>
          </a:prstGeom>
        </p:spPr>
      </p:pic>
      <p:sp>
        <p:nvSpPr>
          <p:cNvPr id="8" name="Isosceles Triangle 7"/>
          <p:cNvSpPr/>
          <p:nvPr/>
        </p:nvSpPr>
        <p:spPr>
          <a:xfrm rot="5400000" flipV="1">
            <a:off x="78486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0112.jpg"/>
          <p:cNvPicPr>
            <a:picLocks noChangeAspect="1"/>
          </p:cNvPicPr>
          <p:nvPr/>
        </p:nvPicPr>
        <p:blipFill>
          <a:blip r:embed="rId5" cstate="print"/>
          <a:stretch>
            <a:fillRect/>
          </a:stretch>
        </p:blipFill>
        <p:spPr>
          <a:xfrm>
            <a:off x="2362200" y="5410200"/>
            <a:ext cx="886968" cy="1030224"/>
          </a:xfrm>
          <a:prstGeom prst="rect">
            <a:avLst/>
          </a:prstGeom>
        </p:spPr>
      </p:pic>
      <p:sp>
        <p:nvSpPr>
          <p:cNvPr id="11" name="TextBox 10"/>
          <p:cNvSpPr txBox="1"/>
          <p:nvPr/>
        </p:nvSpPr>
        <p:spPr>
          <a:xfrm>
            <a:off x="3505200" y="5638801"/>
            <a:ext cx="2895600" cy="646331"/>
          </a:xfrm>
          <a:prstGeom prst="rect">
            <a:avLst/>
          </a:prstGeom>
          <a:noFill/>
        </p:spPr>
        <p:txBody>
          <a:bodyPr wrap="square" rtlCol="0">
            <a:spAutoFit/>
          </a:bodyPr>
          <a:lstStyle/>
          <a:p>
            <a:r>
              <a:rPr lang="en-US" dirty="0"/>
              <a:t>Godfrey Harold Hardy</a:t>
            </a:r>
          </a:p>
          <a:p>
            <a:r>
              <a:rPr lang="en-US" dirty="0"/>
              <a:t>  </a:t>
            </a:r>
            <a:r>
              <a:rPr lang="en-US" dirty="0">
                <a:latin typeface="Cambria Math" pitchFamily="18" charset="0"/>
                <a:ea typeface="Cambria Math" pitchFamily="18" charset="0"/>
              </a:rPr>
              <a:t>(1877-1947)</a:t>
            </a:r>
            <a:endParaRPr lang="en-US" dirty="0"/>
          </a:p>
        </p:txBody>
      </p:sp>
      <p:pic>
        <p:nvPicPr>
          <p:cNvPr id="12" name="Picture 11" descr="0113.jpg"/>
          <p:cNvPicPr>
            <a:picLocks noChangeAspect="1"/>
          </p:cNvPicPr>
          <p:nvPr/>
        </p:nvPicPr>
        <p:blipFill>
          <a:blip r:embed="rId6" cstate="print"/>
          <a:stretch>
            <a:fillRect/>
          </a:stretch>
        </p:blipFill>
        <p:spPr>
          <a:xfrm>
            <a:off x="8382000" y="152400"/>
            <a:ext cx="887730" cy="1025652"/>
          </a:xfrm>
          <a:prstGeom prst="rect">
            <a:avLst/>
          </a:prstGeom>
        </p:spPr>
      </p:pic>
      <p:sp>
        <p:nvSpPr>
          <p:cNvPr id="13" name="TextBox 12"/>
          <p:cNvSpPr txBox="1"/>
          <p:nvPr/>
        </p:nvSpPr>
        <p:spPr>
          <a:xfrm>
            <a:off x="7315200" y="1219201"/>
            <a:ext cx="2895600" cy="646331"/>
          </a:xfrm>
          <a:prstGeom prst="rect">
            <a:avLst/>
          </a:prstGeom>
          <a:noFill/>
        </p:spPr>
        <p:txBody>
          <a:bodyPr wrap="square" rtlCol="0">
            <a:spAutoFit/>
          </a:bodyPr>
          <a:lstStyle/>
          <a:p>
            <a:r>
              <a:rPr lang="en-US" dirty="0" err="1"/>
              <a:t>Srinivasa</a:t>
            </a:r>
            <a:r>
              <a:rPr lang="en-US" dirty="0"/>
              <a:t> </a:t>
            </a:r>
            <a:r>
              <a:rPr lang="en-US" dirty="0" err="1"/>
              <a:t>Ramanujan</a:t>
            </a:r>
            <a:endParaRPr lang="en-US" dirty="0"/>
          </a:p>
          <a:p>
            <a:r>
              <a:rPr lang="en-US" dirty="0"/>
              <a:t>  </a:t>
            </a:r>
            <a:r>
              <a:rPr lang="en-US" dirty="0">
                <a:latin typeface="Cambria Math" pitchFamily="18" charset="0"/>
                <a:ea typeface="Cambria Math" pitchFamily="18" charset="0"/>
              </a:rPr>
              <a:t>(1887-1920)</a:t>
            </a:r>
            <a:endParaRPr lang="en-US" dirty="0"/>
          </a:p>
        </p:txBody>
      </p:sp>
      <p:sp>
        <p:nvSpPr>
          <p:cNvPr id="6" name="灯片编号占位符 5">
            <a:extLst>
              <a:ext uri="{FF2B5EF4-FFF2-40B4-BE49-F238E27FC236}">
                <a16:creationId xmlns:a16="http://schemas.microsoft.com/office/drawing/2014/main" id="{DC5BB584-F0CE-4E74-B098-A5080A50561A}"/>
              </a:ext>
            </a:extLst>
          </p:cNvPr>
          <p:cNvSpPr>
            <a:spLocks noGrp="1"/>
          </p:cNvSpPr>
          <p:nvPr>
            <p:ph type="sldNum" sz="quarter" idx="12"/>
          </p:nvPr>
        </p:nvSpPr>
        <p:spPr/>
        <p:txBody>
          <a:bodyPr/>
          <a:lstStyle/>
          <a:p>
            <a:fld id="{9CA217EF-0505-4C33-BB20-8A8DF2039023}" type="slidenum">
              <a:rPr lang="en-US" smtClean="0"/>
              <a:pPr/>
              <a:t>211</a:t>
            </a:fld>
            <a:endParaRPr lang="en-US"/>
          </a:p>
        </p:txBody>
      </p:sp>
    </p:spTree>
    <p:extLst>
      <p:ext uri="{BB962C8B-B14F-4D97-AF65-F5344CB8AC3E}">
        <p14:creationId xmlns:p14="http://schemas.microsoft.com/office/powerpoint/2010/main" val="34097803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Nonconstructive</a:t>
            </a:r>
            <a:r>
              <a:rPr lang="en-US" dirty="0"/>
              <a:t> Existence Proofs</a:t>
            </a:r>
          </a:p>
        </p:txBody>
      </p:sp>
      <p:sp>
        <p:nvSpPr>
          <p:cNvPr id="3" name="Content Placeholder 2"/>
          <p:cNvSpPr>
            <a:spLocks noGrp="1"/>
          </p:cNvSpPr>
          <p:nvPr>
            <p:ph idx="1"/>
          </p:nvPr>
        </p:nvSpPr>
        <p:spPr>
          <a:ln>
            <a:solidFill>
              <a:schemeClr val="bg1"/>
            </a:solidFill>
          </a:ln>
        </p:spPr>
        <p:txBody>
          <a:bodyPr>
            <a:normAutofit/>
          </a:bodyPr>
          <a:lstStyle/>
          <a:p>
            <a:r>
              <a:rPr lang="en-US" dirty="0"/>
              <a:t>In a </a:t>
            </a:r>
            <a:r>
              <a:rPr lang="en-US" i="1" dirty="0" err="1"/>
              <a:t>nonconstructive</a:t>
            </a:r>
            <a:r>
              <a:rPr lang="en-US" dirty="0"/>
              <a:t> existence proof, we assume no </a:t>
            </a:r>
            <a:r>
              <a:rPr lang="en-US" i="1" dirty="0"/>
              <a:t>c</a:t>
            </a:r>
            <a:r>
              <a:rPr lang="en-US" dirty="0"/>
              <a:t> exists which makes </a:t>
            </a:r>
            <a:r>
              <a:rPr lang="en-US" i="1" dirty="0"/>
              <a:t>P(c)</a:t>
            </a:r>
            <a:r>
              <a:rPr lang="en-US" dirty="0"/>
              <a:t> true and derive  a contradiction.</a:t>
            </a:r>
          </a:p>
          <a:p>
            <a:pPr>
              <a:buNone/>
            </a:pPr>
            <a:r>
              <a:rPr lang="en-US" b="1" dirty="0"/>
              <a:t>   Example</a:t>
            </a:r>
            <a:r>
              <a:rPr lang="en-US" dirty="0"/>
              <a:t>: Show that there exist irrational numbers </a:t>
            </a:r>
            <a:r>
              <a:rPr lang="en-US" i="1" dirty="0"/>
              <a:t>x</a:t>
            </a:r>
            <a:r>
              <a:rPr lang="en-US" dirty="0"/>
              <a:t> and </a:t>
            </a:r>
            <a:r>
              <a:rPr lang="en-US" i="1" dirty="0"/>
              <a:t>y</a:t>
            </a:r>
            <a:r>
              <a:rPr lang="en-US" dirty="0"/>
              <a:t> such that </a:t>
            </a:r>
            <a:r>
              <a:rPr lang="en-US" i="1" dirty="0" err="1"/>
              <a:t>x</a:t>
            </a:r>
            <a:r>
              <a:rPr lang="en-US" i="1" baseline="30000" dirty="0" err="1"/>
              <a:t>y</a:t>
            </a:r>
            <a:r>
              <a:rPr lang="en-US" dirty="0"/>
              <a:t> is rational.</a:t>
            </a:r>
          </a:p>
          <a:p>
            <a:pPr>
              <a:buNone/>
            </a:pPr>
            <a:r>
              <a:rPr lang="en-US" b="1" dirty="0"/>
              <a:t>   Proof:</a:t>
            </a:r>
            <a:r>
              <a:rPr lang="en-US" dirty="0"/>
              <a:t> We know that </a:t>
            </a:r>
            <a:r>
              <a:rPr lang="en-US" dirty="0">
                <a:latin typeface="Cambria Math"/>
                <a:ea typeface="Cambria Math"/>
              </a:rPr>
              <a:t>√2 is irrational. Consider the number √2 </a:t>
            </a:r>
            <a:r>
              <a:rPr lang="en-US" baseline="30000" dirty="0">
                <a:latin typeface="Cambria Math"/>
                <a:ea typeface="Cambria Math"/>
              </a:rPr>
              <a:t>√2 </a:t>
            </a:r>
            <a:r>
              <a:rPr lang="en-US" dirty="0">
                <a:latin typeface="Cambria Math"/>
                <a:ea typeface="Cambria Math"/>
              </a:rPr>
              <a:t>. If it is rational, we have two irrational numbers x and y with </a:t>
            </a:r>
            <a:r>
              <a:rPr lang="en-US" i="1" dirty="0" err="1"/>
              <a:t>x</a:t>
            </a:r>
            <a:r>
              <a:rPr lang="en-US" i="1" baseline="30000" dirty="0" err="1"/>
              <a:t>y</a:t>
            </a:r>
            <a:r>
              <a:rPr lang="en-US" i="1" baseline="30000" dirty="0"/>
              <a:t> </a:t>
            </a:r>
            <a:r>
              <a:rPr lang="en-US" i="1" dirty="0"/>
              <a:t> </a:t>
            </a:r>
            <a:r>
              <a:rPr lang="en-US" dirty="0"/>
              <a:t>rational, namely </a:t>
            </a:r>
            <a:r>
              <a:rPr lang="en-US" i="1" dirty="0"/>
              <a:t>x</a:t>
            </a:r>
            <a:r>
              <a:rPr lang="en-US" dirty="0"/>
              <a:t> = </a:t>
            </a:r>
            <a:r>
              <a:rPr lang="en-US" dirty="0">
                <a:latin typeface="Cambria Math"/>
                <a:ea typeface="Cambria Math"/>
              </a:rPr>
              <a:t>√2       and </a:t>
            </a:r>
            <a:r>
              <a:rPr lang="en-US" i="1" dirty="0">
                <a:latin typeface="Cambria Math"/>
                <a:ea typeface="Cambria Math"/>
              </a:rPr>
              <a:t>y</a:t>
            </a:r>
            <a:r>
              <a:rPr lang="en-US" dirty="0">
                <a:latin typeface="Cambria Math"/>
                <a:ea typeface="Cambria Math"/>
              </a:rPr>
              <a:t> = √2.</a:t>
            </a:r>
            <a:r>
              <a:rPr lang="en-US" dirty="0"/>
              <a:t> But if </a:t>
            </a:r>
            <a:r>
              <a:rPr lang="en-US" dirty="0">
                <a:latin typeface="Cambria Math"/>
                <a:ea typeface="Cambria Math"/>
              </a:rPr>
              <a:t>√2 </a:t>
            </a:r>
            <a:r>
              <a:rPr lang="en-US" baseline="30000" dirty="0">
                <a:latin typeface="Cambria Math"/>
                <a:ea typeface="Cambria Math"/>
              </a:rPr>
              <a:t>√2  </a:t>
            </a:r>
            <a:r>
              <a:rPr lang="en-US" dirty="0">
                <a:latin typeface="Cambria Math"/>
                <a:ea typeface="Cambria Math"/>
              </a:rPr>
              <a:t> is irrational,                              then we can let  </a:t>
            </a:r>
            <a:r>
              <a:rPr lang="en-US" i="1" dirty="0">
                <a:latin typeface="Cambria Math"/>
                <a:ea typeface="Cambria Math"/>
              </a:rPr>
              <a:t>x</a:t>
            </a:r>
            <a:r>
              <a:rPr lang="en-US" dirty="0">
                <a:latin typeface="Cambria Math"/>
                <a:ea typeface="Cambria Math"/>
              </a:rPr>
              <a:t> = √2 </a:t>
            </a:r>
            <a:r>
              <a:rPr lang="en-US" baseline="30000" dirty="0">
                <a:latin typeface="Cambria Math"/>
                <a:ea typeface="Cambria Math"/>
              </a:rPr>
              <a:t>√2 </a:t>
            </a:r>
            <a:r>
              <a:rPr lang="en-US" dirty="0">
                <a:latin typeface="Cambria Math"/>
                <a:ea typeface="Cambria Math"/>
              </a:rPr>
              <a:t> and </a:t>
            </a:r>
            <a:r>
              <a:rPr lang="en-US" i="1" dirty="0">
                <a:latin typeface="Cambria Math"/>
                <a:ea typeface="Cambria Math"/>
              </a:rPr>
              <a:t>y</a:t>
            </a:r>
            <a:r>
              <a:rPr lang="en-US" dirty="0">
                <a:latin typeface="Cambria Math"/>
                <a:ea typeface="Cambria Math"/>
              </a:rPr>
              <a:t> = √2 so that                                                             </a:t>
            </a:r>
            <a:r>
              <a:rPr lang="en-US" dirty="0" err="1">
                <a:solidFill>
                  <a:schemeClr val="bg1"/>
                </a:solidFill>
                <a:latin typeface="Cambria Math"/>
                <a:ea typeface="Cambria Math"/>
              </a:rPr>
              <a:t>aaaaa</a:t>
            </a:r>
            <a:r>
              <a:rPr lang="en-US" dirty="0">
                <a:latin typeface="Cambria Math"/>
                <a:ea typeface="Cambria Math"/>
              </a:rPr>
              <a:t>  </a:t>
            </a:r>
            <a:r>
              <a:rPr lang="en-US" i="1" dirty="0" err="1"/>
              <a:t>x</a:t>
            </a:r>
            <a:r>
              <a:rPr lang="en-US" i="1" baseline="30000" dirty="0" err="1"/>
              <a:t>y</a:t>
            </a:r>
            <a:r>
              <a:rPr lang="en-US" i="1" baseline="30000" dirty="0"/>
              <a:t> </a:t>
            </a:r>
            <a:r>
              <a:rPr lang="en-US" baseline="30000" dirty="0"/>
              <a:t> </a:t>
            </a:r>
            <a:r>
              <a:rPr lang="en-US" dirty="0"/>
              <a:t> =</a:t>
            </a:r>
            <a:r>
              <a:rPr lang="en-US" dirty="0">
                <a:latin typeface="Cambria Math"/>
                <a:ea typeface="Cambria Math"/>
              </a:rPr>
              <a:t> (√2 </a:t>
            </a:r>
            <a:r>
              <a:rPr lang="en-US" baseline="30000" dirty="0">
                <a:latin typeface="Cambria Math"/>
                <a:ea typeface="Cambria Math"/>
              </a:rPr>
              <a:t>√2  </a:t>
            </a:r>
            <a:r>
              <a:rPr lang="en-US" dirty="0">
                <a:latin typeface="Cambria Math"/>
                <a:ea typeface="Cambria Math"/>
              </a:rPr>
              <a:t>)</a:t>
            </a:r>
            <a:r>
              <a:rPr lang="en-US" baseline="30000" dirty="0">
                <a:latin typeface="Cambria Math"/>
                <a:ea typeface="Cambria Math"/>
              </a:rPr>
              <a:t>√2 </a:t>
            </a:r>
            <a:r>
              <a:rPr lang="en-US" dirty="0">
                <a:latin typeface="Cambria Math"/>
                <a:ea typeface="Cambria Math"/>
              </a:rPr>
              <a:t> = √2 </a:t>
            </a:r>
            <a:r>
              <a:rPr lang="en-US" baseline="30000" dirty="0">
                <a:latin typeface="Cambria Math"/>
                <a:ea typeface="Cambria Math"/>
              </a:rPr>
              <a:t>(√2 √2) </a:t>
            </a:r>
            <a:r>
              <a:rPr lang="en-US" dirty="0">
                <a:latin typeface="Cambria Math"/>
                <a:ea typeface="Cambria Math"/>
              </a:rPr>
              <a:t> = √2 </a:t>
            </a:r>
            <a:r>
              <a:rPr lang="en-US" baseline="30000" dirty="0">
                <a:latin typeface="Cambria Math"/>
                <a:ea typeface="Cambria Math"/>
              </a:rPr>
              <a:t>2 </a:t>
            </a:r>
            <a:r>
              <a:rPr lang="en-US" dirty="0">
                <a:latin typeface="Cambria Math"/>
                <a:ea typeface="Cambria Math"/>
              </a:rPr>
              <a:t> = 2.</a:t>
            </a:r>
          </a:p>
          <a:p>
            <a:endParaRPr lang="en-US" dirty="0"/>
          </a:p>
          <a:p>
            <a:endParaRPr lang="en-US" dirty="0"/>
          </a:p>
        </p:txBody>
      </p:sp>
      <p:sp>
        <p:nvSpPr>
          <p:cNvPr id="4" name="Isosceles Triangle 3"/>
          <p:cNvSpPr/>
          <p:nvPr/>
        </p:nvSpPr>
        <p:spPr>
          <a:xfrm rot="5400000" flipV="1">
            <a:off x="94488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8D45896C-4A3D-4F46-BB67-42D09D7F58E7}"/>
              </a:ext>
            </a:extLst>
          </p:cNvPr>
          <p:cNvSpPr>
            <a:spLocks noGrp="1"/>
          </p:cNvSpPr>
          <p:nvPr>
            <p:ph type="sldNum" sz="quarter" idx="12"/>
          </p:nvPr>
        </p:nvSpPr>
        <p:spPr/>
        <p:txBody>
          <a:bodyPr/>
          <a:lstStyle/>
          <a:p>
            <a:fld id="{9CA217EF-0505-4C33-BB20-8A8DF2039023}" type="slidenum">
              <a:rPr lang="en-US" smtClean="0"/>
              <a:pPr/>
              <a:t>212</a:t>
            </a:fld>
            <a:endParaRPr lang="en-US"/>
          </a:p>
        </p:txBody>
      </p:sp>
    </p:spTree>
    <p:extLst>
      <p:ext uri="{BB962C8B-B14F-4D97-AF65-F5344CB8AC3E}">
        <p14:creationId xmlns:p14="http://schemas.microsoft.com/office/powerpoint/2010/main" val="11921864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Counterexamples</a:t>
            </a:r>
          </a:p>
        </p:txBody>
      </p:sp>
      <p:sp>
        <p:nvSpPr>
          <p:cNvPr id="3" name="Content Placeholder 2"/>
          <p:cNvSpPr>
            <a:spLocks noGrp="1"/>
          </p:cNvSpPr>
          <p:nvPr>
            <p:ph idx="1"/>
          </p:nvPr>
        </p:nvSpPr>
        <p:spPr/>
        <p:txBody>
          <a:bodyPr>
            <a:normAutofit/>
          </a:bodyPr>
          <a:lstStyle/>
          <a:p>
            <a:r>
              <a:rPr lang="en-US" dirty="0"/>
              <a:t>Recall                                     .  </a:t>
            </a:r>
          </a:p>
          <a:p>
            <a:r>
              <a:rPr lang="en-US" dirty="0"/>
              <a:t>To establish that                  is true (or                is false) find a </a:t>
            </a:r>
            <a:r>
              <a:rPr lang="en-US" i="1" dirty="0"/>
              <a:t>c</a:t>
            </a:r>
            <a:r>
              <a:rPr lang="en-US" dirty="0"/>
              <a:t> such that </a:t>
            </a:r>
            <a:r>
              <a:rPr lang="en-US" dirty="0">
                <a:sym typeface="Symbol"/>
              </a:rPr>
              <a:t></a:t>
            </a:r>
            <a:r>
              <a:rPr lang="en-US" i="1" dirty="0">
                <a:sym typeface="Symbol"/>
              </a:rPr>
              <a:t>P</a:t>
            </a:r>
            <a:r>
              <a:rPr lang="en-US" dirty="0">
                <a:sym typeface="Symbol"/>
              </a:rPr>
              <a:t>(</a:t>
            </a:r>
            <a:r>
              <a:rPr lang="en-US" i="1" dirty="0">
                <a:sym typeface="Symbol"/>
              </a:rPr>
              <a:t>c</a:t>
            </a:r>
            <a:r>
              <a:rPr lang="en-US" dirty="0">
                <a:sym typeface="Symbol"/>
              </a:rPr>
              <a:t>) is true or </a:t>
            </a:r>
            <a:r>
              <a:rPr lang="en-US" i="1" dirty="0">
                <a:sym typeface="Symbol"/>
              </a:rPr>
              <a:t>P</a:t>
            </a:r>
            <a:r>
              <a:rPr lang="en-US" dirty="0">
                <a:sym typeface="Symbol"/>
              </a:rPr>
              <a:t>(</a:t>
            </a:r>
            <a:r>
              <a:rPr lang="en-US" i="1" dirty="0">
                <a:sym typeface="Symbol"/>
              </a:rPr>
              <a:t>c</a:t>
            </a:r>
            <a:r>
              <a:rPr lang="en-US" dirty="0">
                <a:sym typeface="Symbol"/>
              </a:rPr>
              <a:t>) is false. </a:t>
            </a:r>
          </a:p>
          <a:p>
            <a:r>
              <a:rPr lang="en-US" dirty="0"/>
              <a:t>In this case </a:t>
            </a:r>
            <a:r>
              <a:rPr lang="en-US" i="1" dirty="0"/>
              <a:t>c</a:t>
            </a:r>
            <a:r>
              <a:rPr lang="en-US" dirty="0"/>
              <a:t> is called a </a:t>
            </a:r>
            <a:r>
              <a:rPr lang="en-US" i="1" dirty="0"/>
              <a:t>counterexample</a:t>
            </a:r>
            <a:r>
              <a:rPr lang="en-US" dirty="0"/>
              <a:t> to the assertion              .</a:t>
            </a:r>
          </a:p>
          <a:p>
            <a:pPr>
              <a:buNone/>
            </a:pPr>
            <a:r>
              <a:rPr lang="en-US" b="1" dirty="0"/>
              <a:t>   Example</a:t>
            </a:r>
            <a:r>
              <a:rPr lang="en-US" dirty="0"/>
              <a:t>: “Every positive integer is the sum of the squares of 3 integers.” The integer 7 is a counterexample.  So the claim is false.</a:t>
            </a:r>
          </a:p>
        </p:txBody>
      </p:sp>
      <p:pic>
        <p:nvPicPr>
          <p:cNvPr id="12" name="Picture 11" descr="addin_tmp.png"/>
          <p:cNvPicPr>
            <a:picLocks noChangeAspect="1"/>
          </p:cNvPicPr>
          <p:nvPr>
            <p:custDataLst>
              <p:tags r:id="rId1"/>
            </p:custDataLst>
          </p:nvPr>
        </p:nvPicPr>
        <p:blipFill>
          <a:blip r:embed="rId6" cstate="print"/>
          <a:stretch>
            <a:fillRect/>
          </a:stretch>
        </p:blipFill>
        <p:spPr>
          <a:xfrm>
            <a:off x="3352801" y="2057400"/>
            <a:ext cx="2859881" cy="319088"/>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800600" y="2514600"/>
            <a:ext cx="1195388" cy="319088"/>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7696200" y="2514600"/>
            <a:ext cx="1002506" cy="319088"/>
          </a:xfrm>
          <a:prstGeom prst="rect">
            <a:avLst/>
          </a:prstGeom>
        </p:spPr>
      </p:pic>
      <p:pic>
        <p:nvPicPr>
          <p:cNvPr id="11" name="Picture 10" descr="addin_tmp.png"/>
          <p:cNvPicPr>
            <a:picLocks noChangeAspect="1"/>
          </p:cNvPicPr>
          <p:nvPr>
            <p:custDataLst>
              <p:tags r:id="rId4"/>
            </p:custDataLst>
          </p:nvPr>
        </p:nvPicPr>
        <p:blipFill>
          <a:blip r:embed="rId8" cstate="print"/>
          <a:stretch>
            <a:fillRect/>
          </a:stretch>
        </p:blipFill>
        <p:spPr>
          <a:xfrm>
            <a:off x="3733800" y="3810000"/>
            <a:ext cx="1002506" cy="319088"/>
          </a:xfrm>
          <a:prstGeom prst="rect">
            <a:avLst/>
          </a:prstGeom>
        </p:spPr>
      </p:pic>
      <p:sp>
        <p:nvSpPr>
          <p:cNvPr id="5" name="灯片编号占位符 4">
            <a:extLst>
              <a:ext uri="{FF2B5EF4-FFF2-40B4-BE49-F238E27FC236}">
                <a16:creationId xmlns:a16="http://schemas.microsoft.com/office/drawing/2014/main" id="{CBC23781-23DF-4F08-A72D-AA6FBED3817F}"/>
              </a:ext>
            </a:extLst>
          </p:cNvPr>
          <p:cNvSpPr>
            <a:spLocks noGrp="1"/>
          </p:cNvSpPr>
          <p:nvPr>
            <p:ph type="sldNum" sz="quarter" idx="12"/>
          </p:nvPr>
        </p:nvSpPr>
        <p:spPr/>
        <p:txBody>
          <a:bodyPr/>
          <a:lstStyle/>
          <a:p>
            <a:fld id="{9CA217EF-0505-4C33-BB20-8A8DF2039023}" type="slidenum">
              <a:rPr lang="en-US" smtClean="0"/>
              <a:pPr/>
              <a:t>213</a:t>
            </a:fld>
            <a:endParaRPr lang="en-US"/>
          </a:p>
        </p:txBody>
      </p:sp>
    </p:spTree>
    <p:extLst>
      <p:ext uri="{BB962C8B-B14F-4D97-AF65-F5344CB8AC3E}">
        <p14:creationId xmlns:p14="http://schemas.microsoft.com/office/powerpoint/2010/main" val="30230165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Uniqueness Proofs</a:t>
            </a:r>
          </a:p>
        </p:txBody>
      </p:sp>
      <p:sp>
        <p:nvSpPr>
          <p:cNvPr id="3" name="Content Placeholder 2"/>
          <p:cNvSpPr>
            <a:spLocks noGrp="1"/>
          </p:cNvSpPr>
          <p:nvPr>
            <p:ph idx="1"/>
          </p:nvPr>
        </p:nvSpPr>
        <p:spPr/>
        <p:txBody>
          <a:bodyPr>
            <a:normAutofit fontScale="92500" lnSpcReduction="10000"/>
          </a:bodyPr>
          <a:lstStyle/>
          <a:p>
            <a:r>
              <a:rPr lang="en-US" dirty="0"/>
              <a:t>Some theorems asset the existence of a unique element with a particular property, </a:t>
            </a:r>
            <a:r>
              <a:rPr lang="en-US" dirty="0">
                <a:sym typeface="Symbol"/>
              </a:rPr>
              <a:t>!</a:t>
            </a:r>
            <a:r>
              <a:rPr lang="en-US" i="1" dirty="0">
                <a:sym typeface="Symbol"/>
              </a:rPr>
              <a:t>x</a:t>
            </a:r>
            <a:r>
              <a:rPr lang="en-US" dirty="0">
                <a:sym typeface="Symbol"/>
              </a:rPr>
              <a:t> </a:t>
            </a:r>
            <a:r>
              <a:rPr lang="en-US" i="1" dirty="0">
                <a:sym typeface="Symbol"/>
              </a:rPr>
              <a:t>P</a:t>
            </a:r>
            <a:r>
              <a:rPr lang="en-US" dirty="0">
                <a:sym typeface="Symbol"/>
              </a:rPr>
              <a:t>(</a:t>
            </a:r>
            <a:r>
              <a:rPr lang="en-US" i="1" dirty="0">
                <a:sym typeface="Symbol"/>
              </a:rPr>
              <a:t>x</a:t>
            </a:r>
            <a:r>
              <a:rPr lang="en-US" dirty="0">
                <a:sym typeface="Symbol"/>
              </a:rPr>
              <a:t>). The two parts of a </a:t>
            </a:r>
            <a:r>
              <a:rPr lang="en-US" i="1" dirty="0">
                <a:sym typeface="Symbol"/>
              </a:rPr>
              <a:t>uniqueness proof </a:t>
            </a:r>
            <a:r>
              <a:rPr lang="en-US" dirty="0">
                <a:sym typeface="Symbol"/>
              </a:rPr>
              <a:t>are </a:t>
            </a:r>
          </a:p>
          <a:p>
            <a:pPr lvl="1"/>
            <a:r>
              <a:rPr lang="en-US" i="1" dirty="0">
                <a:sym typeface="Symbol"/>
              </a:rPr>
              <a:t>Existence</a:t>
            </a:r>
            <a:r>
              <a:rPr lang="en-US" dirty="0">
                <a:sym typeface="Symbol"/>
              </a:rPr>
              <a:t>: We show that an element </a:t>
            </a:r>
            <a:r>
              <a:rPr lang="en-US" i="1" dirty="0">
                <a:sym typeface="Symbol"/>
              </a:rPr>
              <a:t>x</a:t>
            </a:r>
            <a:r>
              <a:rPr lang="en-US" dirty="0">
                <a:sym typeface="Symbol"/>
              </a:rPr>
              <a:t> with the property exists.</a:t>
            </a:r>
          </a:p>
          <a:p>
            <a:pPr lvl="1"/>
            <a:r>
              <a:rPr lang="en-US" i="1" dirty="0">
                <a:sym typeface="Symbol"/>
              </a:rPr>
              <a:t>Uniqueness</a:t>
            </a:r>
            <a:r>
              <a:rPr lang="en-US" dirty="0">
                <a:sym typeface="Symbol"/>
              </a:rPr>
              <a:t>: We show that if </a:t>
            </a:r>
            <a:r>
              <a:rPr lang="en-US" i="1" dirty="0" err="1">
                <a:sym typeface="Symbol"/>
              </a:rPr>
              <a:t>y</a:t>
            </a:r>
            <a:r>
              <a:rPr lang="en-US" dirty="0" err="1">
                <a:latin typeface="Cambria Math"/>
                <a:ea typeface="Cambria Math"/>
                <a:sym typeface="Symbol"/>
              </a:rPr>
              <a:t>≠</a:t>
            </a:r>
            <a:r>
              <a:rPr lang="en-US" i="1" dirty="0" err="1">
                <a:latin typeface="Cambria Math"/>
                <a:ea typeface="Cambria Math"/>
                <a:sym typeface="Symbol"/>
              </a:rPr>
              <a:t>x</a:t>
            </a:r>
            <a:r>
              <a:rPr lang="en-US" dirty="0">
                <a:latin typeface="Cambria Math"/>
                <a:ea typeface="Cambria Math"/>
                <a:sym typeface="Symbol"/>
              </a:rPr>
              <a:t>, then </a:t>
            </a:r>
            <a:r>
              <a:rPr lang="en-US" i="1" dirty="0">
                <a:latin typeface="Cambria Math"/>
                <a:ea typeface="Cambria Math"/>
                <a:sym typeface="Symbol"/>
              </a:rPr>
              <a:t>y</a:t>
            </a:r>
            <a:r>
              <a:rPr lang="en-US" dirty="0">
                <a:latin typeface="Cambria Math"/>
                <a:ea typeface="Cambria Math"/>
                <a:sym typeface="Symbol"/>
              </a:rPr>
              <a:t> does not have the property.</a:t>
            </a:r>
          </a:p>
          <a:p>
            <a:pPr>
              <a:buNone/>
            </a:pPr>
            <a:r>
              <a:rPr lang="en-US" b="1" dirty="0">
                <a:latin typeface="Cambria Math"/>
                <a:ea typeface="Cambria Math"/>
                <a:sym typeface="Symbol"/>
              </a:rPr>
              <a:t>    Example</a:t>
            </a:r>
            <a:r>
              <a:rPr lang="en-US" dirty="0">
                <a:latin typeface="Cambria Math"/>
                <a:ea typeface="Cambria Math"/>
                <a:sym typeface="Symbol"/>
              </a:rPr>
              <a:t>: Show that if </a:t>
            </a:r>
            <a:r>
              <a:rPr lang="en-US" i="1" dirty="0">
                <a:latin typeface="Cambria Math"/>
                <a:ea typeface="Cambria Math"/>
                <a:sym typeface="Symbol"/>
              </a:rPr>
              <a:t>a</a:t>
            </a:r>
            <a:r>
              <a:rPr lang="en-US" dirty="0">
                <a:latin typeface="Cambria Math"/>
                <a:ea typeface="Cambria Math"/>
                <a:sym typeface="Symbol"/>
              </a:rPr>
              <a:t> and </a:t>
            </a:r>
            <a:r>
              <a:rPr lang="en-US" i="1" dirty="0">
                <a:latin typeface="Cambria Math"/>
                <a:ea typeface="Cambria Math"/>
                <a:sym typeface="Symbol"/>
              </a:rPr>
              <a:t>b</a:t>
            </a:r>
            <a:r>
              <a:rPr lang="en-US" dirty="0">
                <a:latin typeface="Cambria Math"/>
                <a:ea typeface="Cambria Math"/>
                <a:sym typeface="Symbol"/>
              </a:rPr>
              <a:t> are real numbers and  </a:t>
            </a:r>
            <a:r>
              <a:rPr lang="en-US" i="1" dirty="0">
                <a:latin typeface="Cambria Math"/>
                <a:ea typeface="Cambria Math"/>
                <a:sym typeface="Symbol"/>
              </a:rPr>
              <a:t>a</a:t>
            </a:r>
            <a:r>
              <a:rPr lang="en-US" dirty="0">
                <a:latin typeface="Cambria Math"/>
                <a:ea typeface="Cambria Math"/>
                <a:sym typeface="Symbol"/>
              </a:rPr>
              <a:t> ≠0, then there is a unique real number r  such that  </a:t>
            </a:r>
            <a:r>
              <a:rPr lang="en-US" i="1" dirty="0" err="1">
                <a:latin typeface="Cambria Math"/>
                <a:ea typeface="Cambria Math"/>
                <a:sym typeface="Symbol"/>
              </a:rPr>
              <a:t>ar</a:t>
            </a:r>
            <a:r>
              <a:rPr lang="en-US" dirty="0">
                <a:latin typeface="Cambria Math"/>
                <a:ea typeface="Cambria Math"/>
                <a:sym typeface="Symbol"/>
              </a:rPr>
              <a:t> </a:t>
            </a:r>
            <a:r>
              <a:rPr lang="en-US" i="1" dirty="0">
                <a:latin typeface="Cambria Math"/>
                <a:ea typeface="Cambria Math"/>
                <a:sym typeface="Symbol"/>
              </a:rPr>
              <a:t>+ b</a:t>
            </a:r>
            <a:r>
              <a:rPr lang="en-US" dirty="0">
                <a:latin typeface="Cambria Math"/>
                <a:ea typeface="Cambria Math"/>
                <a:sym typeface="Symbol"/>
              </a:rPr>
              <a:t> = 0.</a:t>
            </a:r>
          </a:p>
          <a:p>
            <a:pPr>
              <a:buNone/>
            </a:pPr>
            <a:r>
              <a:rPr lang="en-US" dirty="0">
                <a:latin typeface="Cambria Math"/>
                <a:ea typeface="Cambria Math"/>
                <a:sym typeface="Symbol"/>
              </a:rPr>
              <a:t>    </a:t>
            </a:r>
            <a:r>
              <a:rPr lang="en-US" b="1" dirty="0">
                <a:latin typeface="Cambria Math"/>
                <a:ea typeface="Cambria Math"/>
                <a:sym typeface="Symbol"/>
              </a:rPr>
              <a:t>Solution</a:t>
            </a:r>
            <a:r>
              <a:rPr lang="en-US" dirty="0">
                <a:latin typeface="Cambria Math"/>
                <a:ea typeface="Cambria Math"/>
                <a:sym typeface="Symbol"/>
              </a:rPr>
              <a:t>:</a:t>
            </a:r>
          </a:p>
          <a:p>
            <a:pPr lvl="1"/>
            <a:r>
              <a:rPr lang="en-US" dirty="0">
                <a:latin typeface="Cambria Math"/>
                <a:ea typeface="Cambria Math"/>
                <a:sym typeface="Symbol"/>
              </a:rPr>
              <a:t>Existence: The real number </a:t>
            </a:r>
            <a:r>
              <a:rPr lang="en-US" i="1" dirty="0">
                <a:latin typeface="Cambria Math"/>
                <a:ea typeface="Cambria Math"/>
                <a:sym typeface="Symbol"/>
              </a:rPr>
              <a:t>r</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a:t>
            </a:r>
            <a:r>
              <a:rPr lang="en-US" i="1" dirty="0">
                <a:latin typeface="Cambria Math"/>
                <a:ea typeface="Cambria Math"/>
                <a:sym typeface="Symbol"/>
              </a:rPr>
              <a:t>a</a:t>
            </a:r>
            <a:r>
              <a:rPr lang="en-US" dirty="0">
                <a:latin typeface="Cambria Math"/>
                <a:ea typeface="Cambria Math"/>
                <a:sym typeface="Symbol"/>
              </a:rPr>
              <a:t> is a solution of </a:t>
            </a:r>
            <a:r>
              <a:rPr lang="en-US" i="1" dirty="0" err="1">
                <a:latin typeface="Cambria Math"/>
                <a:ea typeface="Cambria Math"/>
                <a:sym typeface="Symbol"/>
              </a:rPr>
              <a:t>ar</a:t>
            </a:r>
            <a:r>
              <a:rPr lang="en-US" i="1" dirty="0">
                <a:latin typeface="Cambria Math"/>
                <a:ea typeface="Cambria Math"/>
                <a:sym typeface="Symbol"/>
              </a:rPr>
              <a:t> </a:t>
            </a:r>
            <a:r>
              <a:rPr lang="en-US" dirty="0">
                <a:latin typeface="Cambria Math"/>
                <a:ea typeface="Cambria Math"/>
                <a:sym typeface="Symbol"/>
              </a:rPr>
              <a:t>+ </a:t>
            </a:r>
            <a:r>
              <a:rPr lang="en-US" i="1" dirty="0">
                <a:latin typeface="Cambria Math"/>
                <a:ea typeface="Cambria Math"/>
                <a:sym typeface="Symbol"/>
              </a:rPr>
              <a:t>b</a:t>
            </a:r>
            <a:r>
              <a:rPr lang="en-US" dirty="0">
                <a:latin typeface="Cambria Math"/>
                <a:ea typeface="Cambria Math"/>
                <a:sym typeface="Symbol"/>
              </a:rPr>
              <a:t> = 0 because </a:t>
            </a:r>
            <a:r>
              <a:rPr lang="en-US" i="1" dirty="0">
                <a:latin typeface="Cambria Math"/>
                <a:ea typeface="Cambria Math"/>
                <a:sym typeface="Symbol"/>
              </a:rPr>
              <a:t>a</a:t>
            </a:r>
            <a:r>
              <a:rPr lang="en-US" dirty="0">
                <a:latin typeface="Cambria Math"/>
                <a:ea typeface="Cambria Math"/>
                <a:sym typeface="Symbol"/>
              </a:rPr>
              <a:t>(−</a:t>
            </a:r>
            <a:r>
              <a:rPr lang="en-US" i="1" dirty="0">
                <a:latin typeface="Cambria Math"/>
                <a:ea typeface="Cambria Math"/>
                <a:sym typeface="Symbol"/>
              </a:rPr>
              <a:t>b</a:t>
            </a:r>
            <a:r>
              <a:rPr lang="en-US" dirty="0">
                <a:latin typeface="Cambria Math"/>
                <a:ea typeface="Cambria Math"/>
                <a:sym typeface="Symbol"/>
              </a:rPr>
              <a:t>/</a:t>
            </a:r>
            <a:r>
              <a:rPr lang="en-US" i="1" dirty="0">
                <a:latin typeface="Cambria Math"/>
                <a:ea typeface="Cambria Math"/>
                <a:sym typeface="Symbol"/>
              </a:rPr>
              <a:t>a</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 =0.</a:t>
            </a:r>
          </a:p>
          <a:p>
            <a:pPr lvl="1"/>
            <a:r>
              <a:rPr lang="en-US" dirty="0">
                <a:latin typeface="Cambria Math"/>
                <a:ea typeface="Cambria Math"/>
                <a:sym typeface="Symbol"/>
              </a:rPr>
              <a:t>Uniqueness: Suppose that </a:t>
            </a:r>
            <a:r>
              <a:rPr lang="en-US" i="1" dirty="0">
                <a:latin typeface="Cambria Math"/>
                <a:ea typeface="Cambria Math"/>
                <a:sym typeface="Symbol"/>
              </a:rPr>
              <a:t>s</a:t>
            </a:r>
            <a:r>
              <a:rPr lang="en-US" dirty="0">
                <a:latin typeface="Cambria Math"/>
                <a:ea typeface="Cambria Math"/>
                <a:sym typeface="Symbol"/>
              </a:rPr>
              <a:t> is a real number such that   </a:t>
            </a:r>
            <a:r>
              <a:rPr lang="en-US" i="1" dirty="0">
                <a:latin typeface="Cambria Math"/>
                <a:ea typeface="Cambria Math"/>
                <a:sym typeface="Symbol"/>
              </a:rPr>
              <a:t>as </a:t>
            </a:r>
            <a:r>
              <a:rPr lang="en-US" dirty="0">
                <a:latin typeface="Cambria Math"/>
                <a:ea typeface="Cambria Math"/>
                <a:sym typeface="Symbol"/>
              </a:rPr>
              <a:t>+ </a:t>
            </a:r>
            <a:r>
              <a:rPr lang="en-US" i="1" dirty="0">
                <a:latin typeface="Cambria Math"/>
                <a:ea typeface="Cambria Math"/>
                <a:sym typeface="Symbol"/>
              </a:rPr>
              <a:t>b</a:t>
            </a:r>
            <a:r>
              <a:rPr lang="en-US" dirty="0">
                <a:latin typeface="Cambria Math"/>
                <a:ea typeface="Cambria Math"/>
                <a:sym typeface="Symbol"/>
              </a:rPr>
              <a:t> = 0. Then </a:t>
            </a:r>
            <a:r>
              <a:rPr lang="en-US" i="1" dirty="0" err="1">
                <a:latin typeface="Cambria Math"/>
                <a:ea typeface="Cambria Math"/>
                <a:sym typeface="Symbol"/>
              </a:rPr>
              <a:t>ar</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 = </a:t>
            </a:r>
            <a:r>
              <a:rPr lang="en-US" i="1" dirty="0">
                <a:latin typeface="Cambria Math"/>
                <a:ea typeface="Cambria Math"/>
                <a:sym typeface="Symbol"/>
              </a:rPr>
              <a:t>as</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 where </a:t>
            </a:r>
            <a:r>
              <a:rPr lang="en-US" i="1" dirty="0">
                <a:latin typeface="Cambria Math"/>
                <a:ea typeface="Cambria Math"/>
                <a:sym typeface="Symbol"/>
              </a:rPr>
              <a:t>r</a:t>
            </a:r>
            <a:r>
              <a:rPr lang="en-US" dirty="0">
                <a:latin typeface="Cambria Math"/>
                <a:ea typeface="Cambria Math"/>
                <a:sym typeface="Symbol"/>
              </a:rPr>
              <a:t> = −</a:t>
            </a:r>
            <a:r>
              <a:rPr lang="en-US" i="1" dirty="0">
                <a:latin typeface="Cambria Math"/>
                <a:ea typeface="Cambria Math"/>
                <a:sym typeface="Symbol"/>
              </a:rPr>
              <a:t>b</a:t>
            </a:r>
            <a:r>
              <a:rPr lang="en-US" dirty="0">
                <a:latin typeface="Cambria Math"/>
                <a:ea typeface="Cambria Math"/>
                <a:sym typeface="Symbol"/>
              </a:rPr>
              <a:t>/</a:t>
            </a:r>
            <a:r>
              <a:rPr lang="en-US" i="1" dirty="0">
                <a:latin typeface="Cambria Math"/>
                <a:ea typeface="Cambria Math"/>
                <a:sym typeface="Symbol"/>
              </a:rPr>
              <a:t>a</a:t>
            </a:r>
            <a:r>
              <a:rPr lang="en-US" dirty="0">
                <a:latin typeface="Cambria Math"/>
                <a:ea typeface="Cambria Math"/>
                <a:sym typeface="Symbol"/>
              </a:rPr>
              <a:t>.  Subtracting </a:t>
            </a:r>
            <a:r>
              <a:rPr lang="en-US" i="1" dirty="0">
                <a:latin typeface="Cambria Math"/>
                <a:ea typeface="Cambria Math"/>
                <a:sym typeface="Symbol"/>
              </a:rPr>
              <a:t>b </a:t>
            </a:r>
            <a:r>
              <a:rPr lang="en-US" dirty="0">
                <a:latin typeface="Cambria Math"/>
                <a:ea typeface="Cambria Math"/>
                <a:sym typeface="Symbol"/>
              </a:rPr>
              <a:t>from both sides and dividing by </a:t>
            </a:r>
            <a:r>
              <a:rPr lang="en-US" i="1" dirty="0">
                <a:latin typeface="Cambria Math"/>
                <a:ea typeface="Cambria Math"/>
                <a:sym typeface="Symbol"/>
              </a:rPr>
              <a:t>a</a:t>
            </a:r>
            <a:r>
              <a:rPr lang="en-US" dirty="0">
                <a:latin typeface="Cambria Math"/>
                <a:ea typeface="Cambria Math"/>
                <a:sym typeface="Symbol"/>
              </a:rPr>
              <a:t> shows that </a:t>
            </a:r>
            <a:r>
              <a:rPr lang="en-US" i="1" dirty="0">
                <a:latin typeface="Cambria Math"/>
                <a:ea typeface="Cambria Math"/>
                <a:sym typeface="Symbol"/>
              </a:rPr>
              <a:t>r</a:t>
            </a:r>
            <a:r>
              <a:rPr lang="en-US" dirty="0">
                <a:latin typeface="Cambria Math"/>
                <a:ea typeface="Cambria Math"/>
                <a:sym typeface="Symbol"/>
              </a:rPr>
              <a:t> = </a:t>
            </a:r>
            <a:r>
              <a:rPr lang="en-US" i="1" dirty="0">
                <a:latin typeface="Cambria Math"/>
                <a:ea typeface="Cambria Math"/>
                <a:sym typeface="Symbol"/>
              </a:rPr>
              <a:t>s</a:t>
            </a:r>
            <a:r>
              <a:rPr lang="en-US" dirty="0">
                <a:latin typeface="Cambria Math"/>
                <a:ea typeface="Cambria Math"/>
                <a:sym typeface="Symbol"/>
              </a:rPr>
              <a:t>.  </a:t>
            </a:r>
            <a:endParaRPr lang="en-US" dirty="0"/>
          </a:p>
        </p:txBody>
      </p:sp>
      <p:sp>
        <p:nvSpPr>
          <p:cNvPr id="4" name="Isosceles Triangle 3"/>
          <p:cNvSpPr/>
          <p:nvPr/>
        </p:nvSpPr>
        <p:spPr>
          <a:xfrm rot="5400000" flipV="1">
            <a:off x="9677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FF131CFB-F3DE-449D-92A4-F8C84A08B744}"/>
              </a:ext>
            </a:extLst>
          </p:cNvPr>
          <p:cNvSpPr>
            <a:spLocks noGrp="1"/>
          </p:cNvSpPr>
          <p:nvPr>
            <p:ph type="sldNum" sz="quarter" idx="12"/>
          </p:nvPr>
        </p:nvSpPr>
        <p:spPr/>
        <p:txBody>
          <a:bodyPr/>
          <a:lstStyle/>
          <a:p>
            <a:fld id="{9CA217EF-0505-4C33-BB20-8A8DF2039023}" type="slidenum">
              <a:rPr lang="en-US" smtClean="0"/>
              <a:pPr/>
              <a:t>214</a:t>
            </a:fld>
            <a:endParaRPr lang="en-US"/>
          </a:p>
        </p:txBody>
      </p:sp>
    </p:spTree>
    <p:extLst>
      <p:ext uri="{BB962C8B-B14F-4D97-AF65-F5344CB8AC3E}">
        <p14:creationId xmlns:p14="http://schemas.microsoft.com/office/powerpoint/2010/main" val="3550181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Proof Strategies for proving </a:t>
            </a:r>
            <a:r>
              <a:rPr lang="en-US" i="1" dirty="0"/>
              <a:t>p</a:t>
            </a:r>
            <a:r>
              <a:rPr lang="en-US" dirty="0"/>
              <a:t> </a:t>
            </a:r>
            <a:r>
              <a:rPr lang="en-US" dirty="0">
                <a:latin typeface="Cambria Math"/>
                <a:ea typeface="Cambria Math"/>
              </a:rPr>
              <a:t>→ </a:t>
            </a:r>
            <a:r>
              <a:rPr lang="en-US" i="1" dirty="0">
                <a:latin typeface="Cambria Math"/>
                <a:ea typeface="Cambria Math"/>
              </a:rPr>
              <a:t>q </a:t>
            </a:r>
            <a:endParaRPr lang="en-US" dirty="0"/>
          </a:p>
        </p:txBody>
      </p:sp>
      <p:sp>
        <p:nvSpPr>
          <p:cNvPr id="3" name="Content Placeholder 2"/>
          <p:cNvSpPr>
            <a:spLocks noGrp="1"/>
          </p:cNvSpPr>
          <p:nvPr>
            <p:ph idx="1"/>
          </p:nvPr>
        </p:nvSpPr>
        <p:spPr/>
        <p:txBody>
          <a:bodyPr>
            <a:normAutofit/>
          </a:bodyPr>
          <a:lstStyle/>
          <a:p>
            <a:r>
              <a:rPr lang="en-US" dirty="0">
                <a:latin typeface="Cambria Math"/>
                <a:ea typeface="Cambria Math"/>
              </a:rPr>
              <a:t>Choose a method.</a:t>
            </a:r>
          </a:p>
          <a:p>
            <a:pPr marL="850392" lvl="1" indent="-457200">
              <a:buFont typeface="+mj-lt"/>
              <a:buAutoNum type="arabicPeriod"/>
            </a:pPr>
            <a:r>
              <a:rPr lang="en-US" dirty="0">
                <a:latin typeface="Cambria Math"/>
                <a:ea typeface="Cambria Math"/>
              </a:rPr>
              <a:t>First try a direct method of proof.  </a:t>
            </a:r>
          </a:p>
          <a:p>
            <a:pPr marL="850392" lvl="1" indent="-457200">
              <a:buFont typeface="+mj-lt"/>
              <a:buAutoNum type="arabicPeriod"/>
            </a:pPr>
            <a:r>
              <a:rPr lang="en-US" dirty="0">
                <a:latin typeface="Cambria Math"/>
                <a:ea typeface="Cambria Math"/>
              </a:rPr>
              <a:t>If this does not work, try an indirect method (e.g., try to prove the </a:t>
            </a:r>
            <a:r>
              <a:rPr lang="en-US" dirty="0" err="1">
                <a:latin typeface="Cambria Math"/>
                <a:ea typeface="Cambria Math"/>
              </a:rPr>
              <a:t>contrapositive</a:t>
            </a:r>
            <a:r>
              <a:rPr lang="en-US" dirty="0">
                <a:latin typeface="Cambria Math"/>
                <a:ea typeface="Cambria Math"/>
              </a:rPr>
              <a:t>).</a:t>
            </a:r>
          </a:p>
          <a:p>
            <a:pPr marL="484632" indent="-457200"/>
            <a:r>
              <a:rPr lang="en-US" dirty="0">
                <a:latin typeface="Cambria Math"/>
                <a:ea typeface="Cambria Math"/>
              </a:rPr>
              <a:t>For whichever method you are trying, choose a strategy.</a:t>
            </a:r>
          </a:p>
          <a:p>
            <a:pPr marL="850392" lvl="1" indent="-457200">
              <a:buFont typeface="+mj-lt"/>
              <a:buAutoNum type="arabicPeriod"/>
            </a:pPr>
            <a:r>
              <a:rPr lang="en-US" dirty="0"/>
              <a:t>First try </a:t>
            </a:r>
            <a:r>
              <a:rPr lang="en-US" i="1" dirty="0"/>
              <a:t>forward reasoning. </a:t>
            </a:r>
            <a:r>
              <a:rPr lang="en-US" dirty="0"/>
              <a:t> Start with the axioms and known theorems and construct a sequence of steps that end in the conclusion.  Start with </a:t>
            </a:r>
            <a:r>
              <a:rPr lang="en-US" i="1" dirty="0"/>
              <a:t>p</a:t>
            </a:r>
            <a:r>
              <a:rPr lang="en-US" dirty="0"/>
              <a:t> and prove </a:t>
            </a:r>
            <a:r>
              <a:rPr lang="en-US" i="1" dirty="0"/>
              <a:t>q</a:t>
            </a:r>
            <a:r>
              <a:rPr lang="en-US" dirty="0"/>
              <a:t>, or start with </a:t>
            </a:r>
            <a:r>
              <a:rPr lang="en-US" dirty="0">
                <a:latin typeface="Cambria Math"/>
                <a:ea typeface="Cambria Math"/>
              </a:rPr>
              <a:t>¬</a:t>
            </a:r>
            <a:r>
              <a:rPr lang="en-US" i="1" dirty="0"/>
              <a:t>q</a:t>
            </a:r>
            <a:r>
              <a:rPr lang="en-US" dirty="0"/>
              <a:t> and prove </a:t>
            </a:r>
            <a:r>
              <a:rPr lang="en-US" dirty="0">
                <a:latin typeface="Cambria Math"/>
                <a:ea typeface="Cambria Math"/>
              </a:rPr>
              <a:t>¬</a:t>
            </a:r>
            <a:r>
              <a:rPr lang="en-US" i="1" dirty="0"/>
              <a:t>p</a:t>
            </a:r>
            <a:r>
              <a:rPr lang="en-US" dirty="0"/>
              <a:t>.</a:t>
            </a:r>
          </a:p>
          <a:p>
            <a:pPr marL="850392" lvl="1" indent="-457200">
              <a:buFont typeface="+mj-lt"/>
              <a:buAutoNum type="arabicPeriod"/>
            </a:pPr>
            <a:r>
              <a:rPr lang="en-US" dirty="0"/>
              <a:t>If this doesn’t work, try </a:t>
            </a:r>
            <a:r>
              <a:rPr lang="en-US" i="1" dirty="0"/>
              <a:t>backward reasoning</a:t>
            </a:r>
            <a:r>
              <a:rPr lang="en-US" dirty="0"/>
              <a:t>. When trying to prove </a:t>
            </a:r>
            <a:r>
              <a:rPr lang="en-US" i="1" dirty="0"/>
              <a:t>q</a:t>
            </a:r>
            <a:r>
              <a:rPr lang="en-US" dirty="0"/>
              <a:t>,  find a statement p that we can prove with the  property </a:t>
            </a:r>
            <a:r>
              <a:rPr lang="en-US" i="1" dirty="0"/>
              <a:t>p </a:t>
            </a:r>
            <a:r>
              <a:rPr lang="en-US" dirty="0">
                <a:latin typeface="Cambria Math"/>
                <a:ea typeface="Cambria Math"/>
              </a:rPr>
              <a:t>→ </a:t>
            </a:r>
            <a:r>
              <a:rPr lang="en-US" i="1" dirty="0">
                <a:latin typeface="Cambria Math"/>
                <a:ea typeface="Cambria Math"/>
              </a:rPr>
              <a:t>q</a:t>
            </a:r>
            <a:r>
              <a:rPr lang="en-US" dirty="0">
                <a:latin typeface="Cambria Math"/>
                <a:ea typeface="Cambria Math"/>
              </a:rPr>
              <a:t>.</a:t>
            </a:r>
            <a:endParaRPr lang="en-US" dirty="0"/>
          </a:p>
        </p:txBody>
      </p:sp>
      <p:sp>
        <p:nvSpPr>
          <p:cNvPr id="5" name="灯片编号占位符 4">
            <a:extLst>
              <a:ext uri="{FF2B5EF4-FFF2-40B4-BE49-F238E27FC236}">
                <a16:creationId xmlns:a16="http://schemas.microsoft.com/office/drawing/2014/main" id="{85B5F820-B718-440E-8519-B3EDDDF7FA2D}"/>
              </a:ext>
            </a:extLst>
          </p:cNvPr>
          <p:cNvSpPr>
            <a:spLocks noGrp="1"/>
          </p:cNvSpPr>
          <p:nvPr>
            <p:ph type="sldNum" sz="quarter" idx="12"/>
          </p:nvPr>
        </p:nvSpPr>
        <p:spPr/>
        <p:txBody>
          <a:bodyPr/>
          <a:lstStyle/>
          <a:p>
            <a:fld id="{9CA217EF-0505-4C33-BB20-8A8DF2039023}" type="slidenum">
              <a:rPr lang="en-US" smtClean="0"/>
              <a:pPr/>
              <a:t>215</a:t>
            </a:fld>
            <a:endParaRPr lang="en-US"/>
          </a:p>
        </p:txBody>
      </p:sp>
    </p:spTree>
    <p:extLst>
      <p:ext uri="{BB962C8B-B14F-4D97-AF65-F5344CB8AC3E}">
        <p14:creationId xmlns:p14="http://schemas.microsoft.com/office/powerpoint/2010/main" val="26498102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Reasoning </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Suppose that two people play a game taking turns removing, </a:t>
            </a:r>
            <a:r>
              <a:rPr lang="en-US" dirty="0">
                <a:latin typeface="Cambria Math" pitchFamily="18" charset="0"/>
                <a:ea typeface="Cambria Math" pitchFamily="18" charset="0"/>
              </a:rPr>
              <a:t>1</a:t>
            </a:r>
            <a:r>
              <a:rPr lang="en-US" dirty="0"/>
              <a:t>, </a:t>
            </a:r>
            <a:r>
              <a:rPr lang="en-US" dirty="0">
                <a:latin typeface="Cambria Math" pitchFamily="18" charset="0"/>
                <a:ea typeface="Cambria Math" pitchFamily="18" charset="0"/>
              </a:rPr>
              <a:t>2</a:t>
            </a:r>
            <a:r>
              <a:rPr lang="en-US" dirty="0"/>
              <a:t>, or </a:t>
            </a:r>
            <a:r>
              <a:rPr lang="en-US" dirty="0">
                <a:latin typeface="Cambria Math" pitchFamily="18" charset="0"/>
                <a:ea typeface="Cambria Math" pitchFamily="18" charset="0"/>
              </a:rPr>
              <a:t>3 </a:t>
            </a:r>
            <a:r>
              <a:rPr lang="en-US" dirty="0"/>
              <a:t>stones at a time from a pile that begins with </a:t>
            </a:r>
            <a:r>
              <a:rPr lang="en-US" dirty="0">
                <a:latin typeface="Cambria Math" pitchFamily="18" charset="0"/>
                <a:ea typeface="Cambria Math" pitchFamily="18" charset="0"/>
              </a:rPr>
              <a:t>15</a:t>
            </a:r>
            <a:r>
              <a:rPr lang="en-US" dirty="0"/>
              <a:t> stones. The person who removes the last stone wins the game. Show that the first player can win the game no matter what the second player does.</a:t>
            </a:r>
          </a:p>
          <a:p>
            <a:pPr>
              <a:buNone/>
            </a:pPr>
            <a:endParaRPr lang="en-US" dirty="0"/>
          </a:p>
          <a:p>
            <a:pPr>
              <a:buNone/>
            </a:pPr>
            <a:r>
              <a:rPr lang="en-US" dirty="0"/>
              <a:t>    </a:t>
            </a:r>
            <a:r>
              <a:rPr lang="en-US" b="1" dirty="0"/>
              <a:t>Proof</a:t>
            </a:r>
            <a:r>
              <a:rPr lang="en-US" dirty="0"/>
              <a:t>: Let </a:t>
            </a:r>
            <a:r>
              <a:rPr lang="en-US" i="1" dirty="0"/>
              <a:t>n</a:t>
            </a:r>
            <a:r>
              <a:rPr lang="en-US" dirty="0"/>
              <a:t> be the last step of the game.</a:t>
            </a:r>
          </a:p>
          <a:p>
            <a:pPr lvl="1">
              <a:buNone/>
            </a:pPr>
            <a:r>
              <a:rPr lang="en-US" b="1" dirty="0"/>
              <a:t>Step n:    </a:t>
            </a:r>
            <a:r>
              <a:rPr lang="en-US" dirty="0"/>
              <a:t>Player</a:t>
            </a:r>
            <a:r>
              <a:rPr lang="en-US" baseline="-25000" dirty="0">
                <a:latin typeface="Cambria Math" pitchFamily="18" charset="0"/>
                <a:ea typeface="Cambria Math" pitchFamily="18" charset="0"/>
              </a:rPr>
              <a:t>1</a:t>
            </a:r>
            <a:r>
              <a:rPr lang="en-US" dirty="0"/>
              <a:t> can win if the pile contains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or </a:t>
            </a:r>
            <a:r>
              <a:rPr lang="en-US" dirty="0">
                <a:latin typeface="Cambria Math" pitchFamily="18" charset="0"/>
                <a:ea typeface="Cambria Math" pitchFamily="18" charset="0"/>
              </a:rPr>
              <a:t>3</a:t>
            </a:r>
            <a:r>
              <a:rPr lang="en-US" dirty="0"/>
              <a:t> stones. </a:t>
            </a:r>
          </a:p>
          <a:p>
            <a:pPr lvl="1">
              <a:buNone/>
            </a:pPr>
            <a:r>
              <a:rPr lang="en-US" b="1" dirty="0"/>
              <a:t>Step n-</a:t>
            </a:r>
            <a:r>
              <a:rPr lang="en-US" b="1" dirty="0">
                <a:latin typeface="Cambria Math" pitchFamily="18" charset="0"/>
                <a:ea typeface="Cambria Math" pitchFamily="18" charset="0"/>
              </a:rPr>
              <a:t>1</a:t>
            </a:r>
            <a:r>
              <a:rPr lang="en-US" dirty="0"/>
              <a:t>: Player</a:t>
            </a:r>
            <a:r>
              <a:rPr lang="en-US" baseline="-25000" dirty="0">
                <a:latin typeface="Cambria Math" pitchFamily="18" charset="0"/>
                <a:ea typeface="Cambria Math" pitchFamily="18" charset="0"/>
              </a:rPr>
              <a:t>2</a:t>
            </a:r>
            <a:r>
              <a:rPr lang="en-US" dirty="0"/>
              <a:t> will have to leave such a pile if the pile that he/she is faced with has </a:t>
            </a:r>
            <a:r>
              <a:rPr lang="en-US" dirty="0">
                <a:latin typeface="Cambria Math" pitchFamily="18" charset="0"/>
                <a:ea typeface="Cambria Math" pitchFamily="18" charset="0"/>
              </a:rPr>
              <a:t>4</a:t>
            </a:r>
            <a:r>
              <a:rPr lang="en-US" dirty="0"/>
              <a:t> stones. </a:t>
            </a:r>
          </a:p>
          <a:p>
            <a:pPr lvl="1">
              <a:buNone/>
            </a:pPr>
            <a:r>
              <a:rPr lang="en-US" b="1" dirty="0"/>
              <a:t>Step n-</a:t>
            </a:r>
            <a:r>
              <a:rPr lang="en-US" b="1" dirty="0">
                <a:latin typeface="Cambria Math" pitchFamily="18" charset="0"/>
                <a:ea typeface="Cambria Math" pitchFamily="18" charset="0"/>
              </a:rPr>
              <a:t>2</a:t>
            </a:r>
            <a:r>
              <a:rPr lang="en-US" dirty="0"/>
              <a:t>: Player</a:t>
            </a:r>
            <a:r>
              <a:rPr lang="en-US" baseline="-25000" dirty="0">
                <a:latin typeface="Cambria Math" pitchFamily="18" charset="0"/>
                <a:ea typeface="Cambria Math" pitchFamily="18" charset="0"/>
              </a:rPr>
              <a:t>1</a:t>
            </a:r>
            <a:r>
              <a:rPr lang="en-US" dirty="0"/>
              <a:t>  can leave 4 stones when there are </a:t>
            </a:r>
            <a:r>
              <a:rPr lang="en-US" dirty="0">
                <a:latin typeface="Cambria Math" pitchFamily="18" charset="0"/>
                <a:ea typeface="Cambria Math" pitchFamily="18" charset="0"/>
              </a:rPr>
              <a:t>5</a:t>
            </a:r>
            <a:r>
              <a:rPr lang="en-US" dirty="0"/>
              <a:t>,</a:t>
            </a:r>
            <a:r>
              <a:rPr lang="en-US" dirty="0">
                <a:latin typeface="Cambria Math" pitchFamily="18" charset="0"/>
                <a:ea typeface="Cambria Math" pitchFamily="18" charset="0"/>
              </a:rPr>
              <a:t>6</a:t>
            </a:r>
            <a:r>
              <a:rPr lang="en-US" dirty="0"/>
              <a:t>, or </a:t>
            </a:r>
            <a:r>
              <a:rPr lang="en-US" dirty="0">
                <a:latin typeface="Cambria Math" pitchFamily="18" charset="0"/>
                <a:ea typeface="Cambria Math" pitchFamily="18" charset="0"/>
              </a:rPr>
              <a:t>7</a:t>
            </a:r>
            <a:r>
              <a:rPr lang="en-US" dirty="0"/>
              <a:t> stones left at the beginning of his/her turn. </a:t>
            </a:r>
          </a:p>
          <a:p>
            <a:pPr lvl="1">
              <a:buNone/>
            </a:pPr>
            <a:r>
              <a:rPr lang="en-US" b="1" dirty="0"/>
              <a:t>Step n-</a:t>
            </a:r>
            <a:r>
              <a:rPr lang="en-US" b="1" dirty="0">
                <a:latin typeface="Cambria Math" pitchFamily="18" charset="0"/>
                <a:ea typeface="Cambria Math" pitchFamily="18" charset="0"/>
              </a:rPr>
              <a:t>3</a:t>
            </a:r>
            <a:r>
              <a:rPr lang="en-US" dirty="0"/>
              <a:t>: Player</a:t>
            </a:r>
            <a:r>
              <a:rPr lang="en-US" baseline="-25000" dirty="0">
                <a:latin typeface="Cambria Math" pitchFamily="18" charset="0"/>
                <a:ea typeface="Cambria Math" pitchFamily="18" charset="0"/>
              </a:rPr>
              <a:t>2</a:t>
            </a:r>
            <a:r>
              <a:rPr lang="en-US" dirty="0"/>
              <a:t>  must leave  such a pile, if there are  8 stones . </a:t>
            </a:r>
          </a:p>
          <a:p>
            <a:pPr lvl="1">
              <a:buNone/>
            </a:pPr>
            <a:r>
              <a:rPr lang="en-US" b="1" dirty="0"/>
              <a:t>Step n-</a:t>
            </a:r>
            <a:r>
              <a:rPr lang="en-US" b="1" dirty="0">
                <a:latin typeface="Cambria Math" pitchFamily="18" charset="0"/>
                <a:ea typeface="Cambria Math" pitchFamily="18" charset="0"/>
              </a:rPr>
              <a:t>4</a:t>
            </a:r>
            <a:r>
              <a:rPr lang="en-US" dirty="0"/>
              <a:t>: Player</a:t>
            </a:r>
            <a:r>
              <a:rPr lang="en-US" baseline="-25000" dirty="0">
                <a:latin typeface="Cambria Math" pitchFamily="18" charset="0"/>
                <a:ea typeface="Cambria Math" pitchFamily="18" charset="0"/>
              </a:rPr>
              <a:t>1</a:t>
            </a:r>
            <a:r>
              <a:rPr lang="en-US" b="1" baseline="-25000" dirty="0">
                <a:latin typeface="Cambria Math" pitchFamily="18" charset="0"/>
                <a:ea typeface="Cambria Math" pitchFamily="18" charset="0"/>
              </a:rPr>
              <a:t> </a:t>
            </a:r>
            <a:r>
              <a:rPr lang="en-US" dirty="0"/>
              <a:t>has to have a pile with </a:t>
            </a:r>
            <a:r>
              <a:rPr lang="en-US" dirty="0">
                <a:latin typeface="Cambria Math" pitchFamily="18" charset="0"/>
                <a:ea typeface="Cambria Math" pitchFamily="18" charset="0"/>
              </a:rPr>
              <a:t>9,10</a:t>
            </a:r>
            <a:r>
              <a:rPr lang="en-US" dirty="0"/>
              <a:t>, or </a:t>
            </a:r>
            <a:r>
              <a:rPr lang="en-US" dirty="0">
                <a:latin typeface="Cambria Math" pitchFamily="18" charset="0"/>
                <a:ea typeface="Cambria Math" pitchFamily="18" charset="0"/>
              </a:rPr>
              <a:t>11</a:t>
            </a:r>
            <a:r>
              <a:rPr lang="en-US" dirty="0"/>
              <a:t> stones to ensure that there are 8 left. </a:t>
            </a:r>
          </a:p>
          <a:p>
            <a:pPr lvl="1">
              <a:buNone/>
            </a:pPr>
            <a:r>
              <a:rPr lang="en-US" b="1" dirty="0"/>
              <a:t>Step n-</a:t>
            </a:r>
            <a:r>
              <a:rPr lang="en-US" b="1" dirty="0">
                <a:latin typeface="Cambria Math" pitchFamily="18" charset="0"/>
                <a:ea typeface="Cambria Math" pitchFamily="18" charset="0"/>
              </a:rPr>
              <a:t>5</a:t>
            </a:r>
            <a:r>
              <a:rPr lang="en-US" dirty="0"/>
              <a:t>: Player</a:t>
            </a:r>
            <a:r>
              <a:rPr lang="en-US" baseline="-25000" dirty="0">
                <a:latin typeface="Cambria Math" pitchFamily="18" charset="0"/>
                <a:ea typeface="Cambria Math" pitchFamily="18" charset="0"/>
              </a:rPr>
              <a:t>2</a:t>
            </a:r>
            <a:r>
              <a:rPr lang="en-US" dirty="0"/>
              <a:t>  needs to be faced with  </a:t>
            </a:r>
            <a:r>
              <a:rPr lang="en-US" dirty="0">
                <a:latin typeface="Cambria Math" pitchFamily="18" charset="0"/>
                <a:ea typeface="Cambria Math" pitchFamily="18" charset="0"/>
              </a:rPr>
              <a:t>12</a:t>
            </a:r>
            <a:r>
              <a:rPr lang="en-US" dirty="0"/>
              <a:t> stones to be forced to leave </a:t>
            </a:r>
            <a:r>
              <a:rPr lang="en-US" dirty="0">
                <a:latin typeface="Cambria Math" pitchFamily="18" charset="0"/>
                <a:ea typeface="Cambria Math" pitchFamily="18" charset="0"/>
              </a:rPr>
              <a:t>9,10,</a:t>
            </a:r>
            <a:r>
              <a:rPr lang="en-US" dirty="0"/>
              <a:t> or </a:t>
            </a:r>
            <a:r>
              <a:rPr lang="en-US" dirty="0">
                <a:latin typeface="Cambria Math" pitchFamily="18" charset="0"/>
                <a:ea typeface="Cambria Math" pitchFamily="18" charset="0"/>
              </a:rPr>
              <a:t>11</a:t>
            </a:r>
            <a:r>
              <a:rPr lang="en-US" dirty="0"/>
              <a:t>. </a:t>
            </a:r>
          </a:p>
          <a:p>
            <a:pPr lvl="1">
              <a:buNone/>
            </a:pPr>
            <a:r>
              <a:rPr lang="en-US" b="1" dirty="0"/>
              <a:t>Step n-</a:t>
            </a:r>
            <a:r>
              <a:rPr lang="en-US" b="1" dirty="0">
                <a:latin typeface="Cambria Math" pitchFamily="18" charset="0"/>
                <a:ea typeface="Cambria Math" pitchFamily="18" charset="0"/>
              </a:rPr>
              <a:t>6</a:t>
            </a:r>
            <a:r>
              <a:rPr lang="en-US" dirty="0"/>
              <a:t>: Player</a:t>
            </a:r>
            <a:r>
              <a:rPr lang="en-US" baseline="-25000" dirty="0">
                <a:latin typeface="Cambria Math" pitchFamily="18" charset="0"/>
                <a:ea typeface="Cambria Math" pitchFamily="18" charset="0"/>
              </a:rPr>
              <a:t>1</a:t>
            </a:r>
            <a:r>
              <a:rPr lang="en-US" b="1" baseline="-25000" dirty="0">
                <a:latin typeface="Cambria Math" pitchFamily="18" charset="0"/>
                <a:ea typeface="Cambria Math" pitchFamily="18" charset="0"/>
              </a:rPr>
              <a:t>  </a:t>
            </a:r>
            <a:r>
              <a:rPr lang="en-US" dirty="0"/>
              <a:t>can leave  </a:t>
            </a:r>
            <a:r>
              <a:rPr lang="en-US" dirty="0">
                <a:latin typeface="Cambria Math" pitchFamily="18" charset="0"/>
                <a:ea typeface="Cambria Math" pitchFamily="18" charset="0"/>
              </a:rPr>
              <a:t>12</a:t>
            </a:r>
            <a:r>
              <a:rPr lang="en-US" dirty="0"/>
              <a:t> stones by removing </a:t>
            </a:r>
            <a:r>
              <a:rPr lang="en-US" dirty="0">
                <a:latin typeface="Cambria Math" pitchFamily="18" charset="0"/>
                <a:ea typeface="Cambria Math" pitchFamily="18" charset="0"/>
              </a:rPr>
              <a:t>3</a:t>
            </a:r>
            <a:r>
              <a:rPr lang="en-US" dirty="0"/>
              <a:t> stones. </a:t>
            </a:r>
          </a:p>
          <a:p>
            <a:pPr>
              <a:buNone/>
            </a:pPr>
            <a:r>
              <a:rPr lang="en-US" dirty="0"/>
              <a:t>    Now reasoning forward, the first player can ensure a win by removing </a:t>
            </a:r>
            <a:r>
              <a:rPr lang="en-US" dirty="0">
                <a:latin typeface="Cambria Math" pitchFamily="18" charset="0"/>
                <a:ea typeface="Cambria Math" pitchFamily="18" charset="0"/>
              </a:rPr>
              <a:t>3</a:t>
            </a:r>
            <a:r>
              <a:rPr lang="en-US" dirty="0"/>
              <a:t> stones and leaving </a:t>
            </a:r>
            <a:r>
              <a:rPr lang="en-US" dirty="0">
                <a:latin typeface="Cambria Math" pitchFamily="18" charset="0"/>
                <a:ea typeface="Cambria Math" pitchFamily="18" charset="0"/>
              </a:rPr>
              <a:t>12</a:t>
            </a:r>
            <a:r>
              <a:rPr lang="en-US" dirty="0"/>
              <a:t>.</a:t>
            </a:r>
          </a:p>
        </p:txBody>
      </p:sp>
      <p:sp>
        <p:nvSpPr>
          <p:cNvPr id="5" name="灯片编号占位符 4">
            <a:extLst>
              <a:ext uri="{FF2B5EF4-FFF2-40B4-BE49-F238E27FC236}">
                <a16:creationId xmlns:a16="http://schemas.microsoft.com/office/drawing/2014/main" id="{7756466B-D9AD-4A9E-8FF0-78F8421E5308}"/>
              </a:ext>
            </a:extLst>
          </p:cNvPr>
          <p:cNvSpPr>
            <a:spLocks noGrp="1"/>
          </p:cNvSpPr>
          <p:nvPr>
            <p:ph type="sldNum" sz="quarter" idx="12"/>
          </p:nvPr>
        </p:nvSpPr>
        <p:spPr/>
        <p:txBody>
          <a:bodyPr/>
          <a:lstStyle/>
          <a:p>
            <a:fld id="{9CA217EF-0505-4C33-BB20-8A8DF2039023}" type="slidenum">
              <a:rPr lang="en-US" smtClean="0"/>
              <a:pPr/>
              <a:t>216</a:t>
            </a:fld>
            <a:endParaRPr lang="en-US"/>
          </a:p>
        </p:txBody>
      </p:sp>
    </p:spTree>
    <p:extLst>
      <p:ext uri="{BB962C8B-B14F-4D97-AF65-F5344CB8AC3E}">
        <p14:creationId xmlns:p14="http://schemas.microsoft.com/office/powerpoint/2010/main" val="10106097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Universally Quantified Assertions</a:t>
            </a:r>
          </a:p>
        </p:txBody>
      </p:sp>
      <p:sp>
        <p:nvSpPr>
          <p:cNvPr id="3" name="Content Placeholder 2"/>
          <p:cNvSpPr>
            <a:spLocks noGrp="1"/>
          </p:cNvSpPr>
          <p:nvPr>
            <p:ph idx="1"/>
          </p:nvPr>
        </p:nvSpPr>
        <p:spPr/>
        <p:txBody>
          <a:bodyPr>
            <a:normAutofit/>
          </a:bodyPr>
          <a:lstStyle/>
          <a:p>
            <a:r>
              <a:rPr lang="en-US" dirty="0"/>
              <a:t>To prove theorems of the form               ,assume </a:t>
            </a:r>
            <a:r>
              <a:rPr lang="en-US" i="1" dirty="0"/>
              <a:t>x</a:t>
            </a:r>
            <a:r>
              <a:rPr lang="en-US" dirty="0"/>
              <a:t> is an arbitrary member of the domain and show that </a:t>
            </a:r>
            <a:r>
              <a:rPr lang="en-US" i="1" dirty="0"/>
              <a:t>P</a:t>
            </a:r>
            <a:r>
              <a:rPr lang="en-US" dirty="0"/>
              <a:t>(</a:t>
            </a:r>
            <a:r>
              <a:rPr lang="en-US" i="1" dirty="0"/>
              <a:t>x</a:t>
            </a:r>
            <a:r>
              <a:rPr lang="en-US" dirty="0"/>
              <a:t>) must be true. Using UG it follows that               .</a:t>
            </a:r>
          </a:p>
          <a:p>
            <a:pPr>
              <a:buNone/>
            </a:pPr>
            <a:r>
              <a:rPr lang="en-US" dirty="0"/>
              <a:t>    </a:t>
            </a:r>
            <a:r>
              <a:rPr lang="en-US" b="1" dirty="0"/>
              <a:t>Example</a:t>
            </a:r>
            <a:r>
              <a:rPr lang="en-US" dirty="0"/>
              <a:t>: An integer</a:t>
            </a:r>
            <a:r>
              <a:rPr lang="en-US" i="1" dirty="0"/>
              <a:t> x </a:t>
            </a:r>
            <a:r>
              <a:rPr lang="en-US" dirty="0"/>
              <a:t>is even if and only if </a:t>
            </a:r>
            <a:r>
              <a:rPr lang="en-US" i="1" dirty="0"/>
              <a:t>x</a:t>
            </a:r>
            <a:r>
              <a:rPr lang="en-US" i="1" baseline="30000" dirty="0"/>
              <a:t>2 </a:t>
            </a:r>
            <a:r>
              <a:rPr lang="en-US" dirty="0"/>
              <a:t>is even</a:t>
            </a:r>
            <a:r>
              <a:rPr lang="en-US" i="1" dirty="0"/>
              <a:t>. </a:t>
            </a:r>
          </a:p>
          <a:p>
            <a:pPr>
              <a:buNone/>
            </a:pPr>
            <a:r>
              <a:rPr lang="en-US" b="1" dirty="0"/>
              <a:t>    Solution</a:t>
            </a:r>
            <a:r>
              <a:rPr lang="en-US" dirty="0"/>
              <a:t>: The quantified assertion is </a:t>
            </a:r>
          </a:p>
          <a:p>
            <a:pPr>
              <a:buNone/>
            </a:pPr>
            <a:r>
              <a:rPr lang="en-US" dirty="0"/>
              <a:t>        </a:t>
            </a:r>
            <a:r>
              <a:rPr lang="en-US" dirty="0">
                <a:sym typeface="Symbol"/>
              </a:rPr>
              <a:t></a:t>
            </a:r>
            <a:r>
              <a:rPr lang="en-US" i="1" dirty="0">
                <a:sym typeface="Symbol"/>
              </a:rPr>
              <a:t>x</a:t>
            </a:r>
            <a:r>
              <a:rPr lang="en-US" dirty="0">
                <a:sym typeface="Symbol"/>
              </a:rPr>
              <a:t> [</a:t>
            </a:r>
            <a:r>
              <a:rPr lang="en-US" i="1" dirty="0">
                <a:sym typeface="Symbol"/>
              </a:rPr>
              <a:t>x</a:t>
            </a:r>
            <a:r>
              <a:rPr lang="en-US" dirty="0">
                <a:sym typeface="Symbol"/>
              </a:rPr>
              <a:t> is even </a:t>
            </a:r>
            <a:r>
              <a:rPr lang="en-US" dirty="0">
                <a:sym typeface="Wingdings" pitchFamily="2" charset="2"/>
              </a:rPr>
              <a:t> </a:t>
            </a:r>
            <a:r>
              <a:rPr lang="en-US" i="1" dirty="0"/>
              <a:t>x</a:t>
            </a:r>
            <a:r>
              <a:rPr lang="en-US" i="1" baseline="30000" dirty="0"/>
              <a:t>2  </a:t>
            </a:r>
            <a:r>
              <a:rPr lang="en-US" dirty="0"/>
              <a:t>is even]</a:t>
            </a:r>
          </a:p>
          <a:p>
            <a:pPr>
              <a:buNone/>
            </a:pPr>
            <a:r>
              <a:rPr lang="en-US" dirty="0"/>
              <a:t>    We assume </a:t>
            </a:r>
            <a:r>
              <a:rPr lang="en-US" i="1" dirty="0"/>
              <a:t>x</a:t>
            </a:r>
            <a:r>
              <a:rPr lang="en-US" dirty="0"/>
              <a:t> is arbitrary.</a:t>
            </a:r>
          </a:p>
          <a:p>
            <a:pPr>
              <a:buNone/>
            </a:pPr>
            <a:r>
              <a:rPr lang="en-US" dirty="0"/>
              <a:t>    Recall that                  is equivalent to</a:t>
            </a:r>
          </a:p>
          <a:p>
            <a:pPr>
              <a:buNone/>
            </a:pPr>
            <a:r>
              <a:rPr lang="en-US" dirty="0"/>
              <a:t>    So, we have  two cases to consider. These are considered in turn.</a:t>
            </a:r>
          </a:p>
          <a:p>
            <a:pPr>
              <a:buNone/>
            </a:pPr>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6858000" y="1981200"/>
            <a:ext cx="1002506" cy="319088"/>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7848600" y="2743200"/>
            <a:ext cx="1002506" cy="319088"/>
          </a:xfrm>
          <a:prstGeom prst="rect">
            <a:avLst/>
          </a:prstGeom>
        </p:spPr>
      </p:pic>
      <p:pic>
        <p:nvPicPr>
          <p:cNvPr id="11" name="Picture 10" descr="addin_tmp.png"/>
          <p:cNvPicPr>
            <a:picLocks noChangeAspect="1"/>
          </p:cNvPicPr>
          <p:nvPr>
            <p:custDataLst>
              <p:tags r:id="rId3"/>
            </p:custDataLst>
          </p:nvPr>
        </p:nvPicPr>
        <p:blipFill>
          <a:blip r:embed="rId7" cstate="print"/>
          <a:stretch>
            <a:fillRect/>
          </a:stretch>
        </p:blipFill>
        <p:spPr>
          <a:xfrm>
            <a:off x="4191000" y="4953000"/>
            <a:ext cx="807244" cy="223838"/>
          </a:xfrm>
          <a:prstGeom prst="rect">
            <a:avLst/>
          </a:prstGeom>
        </p:spPr>
      </p:pic>
      <p:pic>
        <p:nvPicPr>
          <p:cNvPr id="10" name="Picture 9" descr="addin_tmp.png"/>
          <p:cNvPicPr>
            <a:picLocks noChangeAspect="1"/>
          </p:cNvPicPr>
          <p:nvPr>
            <p:custDataLst>
              <p:tags r:id="rId4"/>
            </p:custDataLst>
          </p:nvPr>
        </p:nvPicPr>
        <p:blipFill>
          <a:blip r:embed="rId8" cstate="print"/>
          <a:stretch>
            <a:fillRect/>
          </a:stretch>
        </p:blipFill>
        <p:spPr>
          <a:xfrm>
            <a:off x="7620001" y="4876800"/>
            <a:ext cx="2390775" cy="319088"/>
          </a:xfrm>
          <a:prstGeom prst="rect">
            <a:avLst/>
          </a:prstGeom>
        </p:spPr>
      </p:pic>
      <p:sp>
        <p:nvSpPr>
          <p:cNvPr id="8" name="TextBox 7"/>
          <p:cNvSpPr txBox="1"/>
          <p:nvPr/>
        </p:nvSpPr>
        <p:spPr>
          <a:xfrm>
            <a:off x="4038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
        <p:nvSpPr>
          <p:cNvPr id="5" name="灯片编号占位符 4">
            <a:extLst>
              <a:ext uri="{FF2B5EF4-FFF2-40B4-BE49-F238E27FC236}">
                <a16:creationId xmlns:a16="http://schemas.microsoft.com/office/drawing/2014/main" id="{F5756F88-A2A2-449B-A481-94066B6727C4}"/>
              </a:ext>
            </a:extLst>
          </p:cNvPr>
          <p:cNvSpPr>
            <a:spLocks noGrp="1"/>
          </p:cNvSpPr>
          <p:nvPr>
            <p:ph type="sldNum" sz="quarter" idx="12"/>
          </p:nvPr>
        </p:nvSpPr>
        <p:spPr/>
        <p:txBody>
          <a:bodyPr/>
          <a:lstStyle/>
          <a:p>
            <a:fld id="{9CA217EF-0505-4C33-BB20-8A8DF2039023}" type="slidenum">
              <a:rPr lang="en-US" smtClean="0"/>
              <a:pPr/>
              <a:t>217</a:t>
            </a:fld>
            <a:endParaRPr lang="en-US"/>
          </a:p>
        </p:txBody>
      </p:sp>
    </p:spTree>
    <p:extLst>
      <p:ext uri="{BB962C8B-B14F-4D97-AF65-F5344CB8AC3E}">
        <p14:creationId xmlns:p14="http://schemas.microsoft.com/office/powerpoint/2010/main" val="388078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Universally Quantified Assertions</a:t>
            </a:r>
          </a:p>
        </p:txBody>
      </p:sp>
      <p:sp>
        <p:nvSpPr>
          <p:cNvPr id="3" name="Content Placeholder 2"/>
          <p:cNvSpPr>
            <a:spLocks noGrp="1"/>
          </p:cNvSpPr>
          <p:nvPr>
            <p:ph idx="1"/>
          </p:nvPr>
        </p:nvSpPr>
        <p:spPr/>
        <p:txBody>
          <a:bodyPr/>
          <a:lstStyle/>
          <a:p>
            <a:pPr>
              <a:buNone/>
            </a:pPr>
            <a:r>
              <a:rPr lang="en-US" b="1" dirty="0"/>
              <a:t>   Case </a:t>
            </a:r>
            <a:r>
              <a:rPr lang="en-US" b="1" dirty="0">
                <a:latin typeface="Cambria Math" pitchFamily="18" charset="0"/>
                <a:ea typeface="Cambria Math" pitchFamily="18" charset="0"/>
              </a:rPr>
              <a:t>1</a:t>
            </a:r>
            <a:r>
              <a:rPr lang="en-US" b="1" dirty="0"/>
              <a:t>. </a:t>
            </a:r>
            <a:r>
              <a:rPr lang="en-US" dirty="0"/>
              <a:t>We show that if </a:t>
            </a:r>
            <a:r>
              <a:rPr lang="en-US" i="1" dirty="0"/>
              <a:t>x</a:t>
            </a:r>
            <a:r>
              <a:rPr lang="en-US" dirty="0"/>
              <a:t> is even then </a:t>
            </a:r>
            <a:r>
              <a:rPr lang="en-US" i="1" dirty="0"/>
              <a:t>x</a:t>
            </a:r>
            <a:r>
              <a:rPr lang="en-US" i="1" baseline="30000" dirty="0"/>
              <a:t>2  </a:t>
            </a:r>
            <a:r>
              <a:rPr lang="en-US" i="1" dirty="0"/>
              <a:t>is </a:t>
            </a:r>
            <a:r>
              <a:rPr lang="en-US" dirty="0"/>
              <a:t>even using a direct proof (the </a:t>
            </a:r>
            <a:r>
              <a:rPr lang="en-US" i="1" dirty="0"/>
              <a:t>only if </a:t>
            </a:r>
            <a:r>
              <a:rPr lang="en-US" dirty="0"/>
              <a:t>part or </a:t>
            </a:r>
            <a:r>
              <a:rPr lang="en-US" i="1" dirty="0"/>
              <a:t>necessity</a:t>
            </a:r>
            <a:r>
              <a:rPr lang="en-US" dirty="0"/>
              <a:t>).</a:t>
            </a:r>
          </a:p>
          <a:p>
            <a:pPr>
              <a:buNone/>
            </a:pPr>
            <a:r>
              <a:rPr lang="en-US" dirty="0"/>
              <a:t>   If </a:t>
            </a:r>
            <a:r>
              <a:rPr lang="en-US" i="1" dirty="0"/>
              <a:t>x</a:t>
            </a:r>
            <a:r>
              <a:rPr lang="en-US" dirty="0"/>
              <a:t> is even then </a:t>
            </a:r>
            <a:r>
              <a:rPr lang="en-US" i="1" dirty="0"/>
              <a:t>x = 2k </a:t>
            </a:r>
            <a:r>
              <a:rPr lang="en-US" dirty="0"/>
              <a:t>for some integer </a:t>
            </a:r>
            <a:r>
              <a:rPr lang="en-US" i="1" dirty="0"/>
              <a:t>k</a:t>
            </a:r>
            <a:r>
              <a:rPr lang="en-US" dirty="0"/>
              <a:t>.</a:t>
            </a:r>
          </a:p>
          <a:p>
            <a:pPr>
              <a:buNone/>
            </a:pPr>
            <a:r>
              <a:rPr lang="en-US" dirty="0"/>
              <a:t>   Hence </a:t>
            </a:r>
            <a:r>
              <a:rPr lang="en-US" i="1" dirty="0"/>
              <a:t>x</a:t>
            </a:r>
            <a:r>
              <a:rPr lang="en-US" i="1" baseline="30000" dirty="0">
                <a:latin typeface="Cambria Math" pitchFamily="18" charset="0"/>
                <a:ea typeface="Cambria Math" pitchFamily="18" charset="0"/>
              </a:rPr>
              <a:t>2</a:t>
            </a:r>
            <a:r>
              <a:rPr lang="en-US" i="1" baseline="30000" dirty="0"/>
              <a:t> </a:t>
            </a:r>
            <a:r>
              <a:rPr lang="en-US" i="1" dirty="0"/>
              <a:t>=</a:t>
            </a:r>
            <a:r>
              <a:rPr lang="en-US" i="1" baseline="30000" dirty="0"/>
              <a:t> </a:t>
            </a:r>
            <a:r>
              <a:rPr lang="en-US" i="1" dirty="0"/>
              <a:t> </a:t>
            </a:r>
            <a:r>
              <a:rPr lang="en-US" i="1" dirty="0">
                <a:latin typeface="Cambria Math" pitchFamily="18" charset="0"/>
                <a:ea typeface="Cambria Math" pitchFamily="18" charset="0"/>
              </a:rPr>
              <a:t>4</a:t>
            </a:r>
            <a:r>
              <a:rPr lang="en-US" i="1" dirty="0"/>
              <a:t>k</a:t>
            </a:r>
            <a:r>
              <a:rPr lang="en-US" i="1" baseline="30000" dirty="0">
                <a:latin typeface="Cambria Math" pitchFamily="18" charset="0"/>
                <a:ea typeface="Cambria Math" pitchFamily="18" charset="0"/>
              </a:rPr>
              <a:t>2</a:t>
            </a:r>
            <a:r>
              <a:rPr lang="en-US" i="1" dirty="0"/>
              <a:t> = </a:t>
            </a:r>
            <a:r>
              <a:rPr lang="en-US" i="1" dirty="0">
                <a:latin typeface="Cambria Math" pitchFamily="18" charset="0"/>
                <a:ea typeface="Cambria Math" pitchFamily="18" charset="0"/>
              </a:rPr>
              <a:t>2</a:t>
            </a:r>
            <a:r>
              <a:rPr lang="en-US" i="1" dirty="0"/>
              <a:t>(</a:t>
            </a:r>
            <a:r>
              <a:rPr lang="en-US" i="1" dirty="0">
                <a:latin typeface="Cambria Math" pitchFamily="18" charset="0"/>
                <a:ea typeface="Cambria Math" pitchFamily="18" charset="0"/>
              </a:rPr>
              <a:t>2</a:t>
            </a:r>
            <a:r>
              <a:rPr lang="en-US" i="1" dirty="0"/>
              <a:t>k</a:t>
            </a:r>
            <a:r>
              <a:rPr lang="en-US" i="1" baseline="30000" dirty="0">
                <a:latin typeface="Cambria Math" pitchFamily="18" charset="0"/>
                <a:ea typeface="Cambria Math" pitchFamily="18" charset="0"/>
              </a:rPr>
              <a:t>2</a:t>
            </a:r>
            <a:r>
              <a:rPr lang="en-US" i="1" dirty="0"/>
              <a:t> </a:t>
            </a:r>
            <a:r>
              <a:rPr lang="en-US" dirty="0"/>
              <a:t>) which is even since it is an integer divisible by </a:t>
            </a:r>
            <a:r>
              <a:rPr lang="en-US" dirty="0">
                <a:latin typeface="Cambria Math" pitchFamily="18" charset="0"/>
                <a:ea typeface="Cambria Math" pitchFamily="18" charset="0"/>
              </a:rPr>
              <a:t>2</a:t>
            </a:r>
            <a:r>
              <a:rPr lang="en-US" dirty="0"/>
              <a:t>.</a:t>
            </a:r>
          </a:p>
          <a:p>
            <a:pPr>
              <a:buNone/>
            </a:pPr>
            <a:r>
              <a:rPr lang="en-US" dirty="0"/>
              <a:t>  This completes the proof of case </a:t>
            </a:r>
            <a:r>
              <a:rPr lang="en-US" dirty="0">
                <a:latin typeface="Cambria Math" pitchFamily="18" charset="0"/>
                <a:ea typeface="Cambria Math" pitchFamily="18" charset="0"/>
              </a:rPr>
              <a:t>1</a:t>
            </a:r>
            <a:r>
              <a:rPr lang="en-US" dirty="0"/>
              <a:t>.</a:t>
            </a:r>
          </a:p>
        </p:txBody>
      </p:sp>
      <p:sp>
        <p:nvSpPr>
          <p:cNvPr id="4" name="TextBox 3"/>
          <p:cNvSpPr txBox="1"/>
          <p:nvPr/>
        </p:nvSpPr>
        <p:spPr>
          <a:xfrm>
            <a:off x="3429000" y="6019800"/>
            <a:ext cx="3276600" cy="369332"/>
          </a:xfrm>
          <a:prstGeom prst="rect">
            <a:avLst/>
          </a:prstGeom>
          <a:noFill/>
        </p:spPr>
        <p:txBody>
          <a:bodyPr wrap="square" rtlCol="0">
            <a:spAutoFit/>
          </a:bodyPr>
          <a:lstStyle/>
          <a:p>
            <a:r>
              <a:rPr lang="en-US" i="1" dirty="0"/>
              <a:t>Case </a:t>
            </a:r>
            <a:r>
              <a:rPr lang="en-US" dirty="0">
                <a:latin typeface="Cambria Math" pitchFamily="18" charset="0"/>
                <a:ea typeface="Cambria Math" pitchFamily="18" charset="0"/>
              </a:rPr>
              <a:t>2</a:t>
            </a:r>
            <a:r>
              <a:rPr lang="en-US" i="1" dirty="0"/>
              <a:t> on next slide</a:t>
            </a:r>
            <a:r>
              <a:rPr lang="en-US" dirty="0"/>
              <a:t> </a:t>
            </a:r>
            <a:r>
              <a:rPr lang="en-US" dirty="0">
                <a:sym typeface="Wingdings" pitchFamily="2" charset="2"/>
              </a:rPr>
              <a:t></a:t>
            </a:r>
            <a:endParaRPr lang="en-US" dirty="0"/>
          </a:p>
        </p:txBody>
      </p:sp>
      <p:sp>
        <p:nvSpPr>
          <p:cNvPr id="6" name="灯片编号占位符 5">
            <a:extLst>
              <a:ext uri="{FF2B5EF4-FFF2-40B4-BE49-F238E27FC236}">
                <a16:creationId xmlns:a16="http://schemas.microsoft.com/office/drawing/2014/main" id="{7055B687-F132-41DC-8D1C-33C3F79B79DC}"/>
              </a:ext>
            </a:extLst>
          </p:cNvPr>
          <p:cNvSpPr>
            <a:spLocks noGrp="1"/>
          </p:cNvSpPr>
          <p:nvPr>
            <p:ph type="sldNum" sz="quarter" idx="12"/>
          </p:nvPr>
        </p:nvSpPr>
        <p:spPr/>
        <p:txBody>
          <a:bodyPr/>
          <a:lstStyle/>
          <a:p>
            <a:fld id="{9CA217EF-0505-4C33-BB20-8A8DF2039023}" type="slidenum">
              <a:rPr lang="en-US" smtClean="0"/>
              <a:pPr/>
              <a:t>218</a:t>
            </a:fld>
            <a:endParaRPr lang="en-US"/>
          </a:p>
        </p:txBody>
      </p:sp>
    </p:spTree>
    <p:extLst>
      <p:ext uri="{BB962C8B-B14F-4D97-AF65-F5344CB8AC3E}">
        <p14:creationId xmlns:p14="http://schemas.microsoft.com/office/powerpoint/2010/main" val="469585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Universally Quantified Assertions</a:t>
            </a:r>
          </a:p>
        </p:txBody>
      </p:sp>
      <p:sp>
        <p:nvSpPr>
          <p:cNvPr id="3" name="Content Placeholder 2"/>
          <p:cNvSpPr>
            <a:spLocks noGrp="1"/>
          </p:cNvSpPr>
          <p:nvPr>
            <p:ph idx="1"/>
          </p:nvPr>
        </p:nvSpPr>
        <p:spPr/>
        <p:txBody>
          <a:bodyPr>
            <a:normAutofit/>
          </a:bodyPr>
          <a:lstStyle/>
          <a:p>
            <a:pPr>
              <a:buNone/>
            </a:pPr>
            <a:r>
              <a:rPr lang="en-US" b="1" dirty="0"/>
              <a:t>   Case </a:t>
            </a:r>
            <a:r>
              <a:rPr lang="en-US" b="1" dirty="0">
                <a:latin typeface="Cambria Math" pitchFamily="18" charset="0"/>
                <a:ea typeface="Cambria Math" pitchFamily="18" charset="0"/>
              </a:rPr>
              <a:t>2</a:t>
            </a:r>
            <a:r>
              <a:rPr lang="en-US" b="1" dirty="0"/>
              <a:t>. </a:t>
            </a:r>
            <a:r>
              <a:rPr lang="en-US" dirty="0"/>
              <a:t>We show that if </a:t>
            </a:r>
            <a:r>
              <a:rPr lang="en-US" i="1" dirty="0">
                <a:ea typeface="Cambria Math" pitchFamily="18" charset="0"/>
              </a:rPr>
              <a:t>x</a:t>
            </a:r>
            <a:r>
              <a:rPr lang="en-US" i="1" baseline="30000" dirty="0">
                <a:latin typeface="Cambria Math" pitchFamily="18" charset="0"/>
                <a:ea typeface="Cambria Math" pitchFamily="18" charset="0"/>
              </a:rPr>
              <a:t>2 </a:t>
            </a:r>
            <a:r>
              <a:rPr lang="en-US" dirty="0"/>
              <a:t>is even then </a:t>
            </a:r>
            <a:r>
              <a:rPr lang="en-US" i="1" dirty="0">
                <a:ea typeface="Cambria Math" pitchFamily="18" charset="0"/>
              </a:rPr>
              <a:t>x</a:t>
            </a:r>
            <a:r>
              <a:rPr lang="en-US" i="1" baseline="30000" dirty="0">
                <a:ea typeface="Cambria Math" pitchFamily="18" charset="0"/>
              </a:rPr>
              <a:t> </a:t>
            </a:r>
            <a:r>
              <a:rPr lang="en-US" i="1" baseline="30000" dirty="0"/>
              <a:t> </a:t>
            </a:r>
            <a:r>
              <a:rPr lang="en-US" dirty="0"/>
              <a:t>must be  even (the </a:t>
            </a:r>
            <a:r>
              <a:rPr lang="en-US" i="1" dirty="0"/>
              <a:t>if </a:t>
            </a:r>
            <a:r>
              <a:rPr lang="en-US" dirty="0"/>
              <a:t>part or </a:t>
            </a:r>
            <a:r>
              <a:rPr lang="en-US" i="1" dirty="0"/>
              <a:t>sufficiency</a:t>
            </a:r>
            <a:r>
              <a:rPr lang="en-US" dirty="0"/>
              <a:t>). We use a proof by contraposition.</a:t>
            </a:r>
          </a:p>
          <a:p>
            <a:pPr>
              <a:buNone/>
            </a:pPr>
            <a:r>
              <a:rPr lang="en-US" dirty="0"/>
              <a:t>   Assume </a:t>
            </a:r>
            <a:r>
              <a:rPr lang="en-US" i="1" dirty="0"/>
              <a:t>x</a:t>
            </a:r>
            <a:r>
              <a:rPr lang="en-US" dirty="0"/>
              <a:t> is  not even  and then show that </a:t>
            </a:r>
            <a:r>
              <a:rPr lang="en-US" i="1" dirty="0"/>
              <a:t>x</a:t>
            </a:r>
            <a:r>
              <a:rPr lang="en-US" baseline="30000" dirty="0"/>
              <a:t>2</a:t>
            </a:r>
            <a:r>
              <a:rPr lang="en-US" i="1" baseline="30000" dirty="0"/>
              <a:t> </a:t>
            </a:r>
            <a:r>
              <a:rPr lang="en-US" i="1" dirty="0"/>
              <a:t> </a:t>
            </a:r>
            <a:r>
              <a:rPr lang="en-US" dirty="0"/>
              <a:t>is not even. </a:t>
            </a:r>
          </a:p>
          <a:p>
            <a:pPr>
              <a:buNone/>
            </a:pPr>
            <a:r>
              <a:rPr lang="en-US" dirty="0"/>
              <a:t>   If </a:t>
            </a:r>
            <a:r>
              <a:rPr lang="en-US" i="1" dirty="0"/>
              <a:t>x</a:t>
            </a:r>
            <a:r>
              <a:rPr lang="en-US" dirty="0"/>
              <a:t> is not even then it must be odd. So, </a:t>
            </a:r>
            <a:r>
              <a:rPr lang="en-US" i="1" dirty="0">
                <a:ea typeface="Cambria Math" pitchFamily="18" charset="0"/>
              </a:rPr>
              <a:t>x</a:t>
            </a:r>
            <a:r>
              <a:rPr lang="en-US" dirty="0">
                <a:latin typeface="Cambria Math" pitchFamily="18" charset="0"/>
                <a:ea typeface="Cambria Math" pitchFamily="18" charset="0"/>
              </a:rPr>
              <a:t> = 2</a:t>
            </a:r>
            <a:r>
              <a:rPr lang="en-US" i="1" dirty="0">
                <a:latin typeface="Cambria Math" pitchFamily="18" charset="0"/>
                <a:ea typeface="Cambria Math" pitchFamily="18" charset="0"/>
              </a:rPr>
              <a:t>k</a:t>
            </a:r>
            <a:r>
              <a:rPr lang="en-US" dirty="0">
                <a:latin typeface="Cambria Math" pitchFamily="18" charset="0"/>
                <a:ea typeface="Cambria Math" pitchFamily="18" charset="0"/>
              </a:rPr>
              <a:t> + 1 </a:t>
            </a:r>
            <a:r>
              <a:rPr lang="en-US" dirty="0"/>
              <a:t>for some </a:t>
            </a:r>
            <a:r>
              <a:rPr lang="en-US" i="1" dirty="0"/>
              <a:t>k</a:t>
            </a:r>
            <a:r>
              <a:rPr lang="en-US" dirty="0"/>
              <a:t>. Then  </a:t>
            </a:r>
            <a:r>
              <a:rPr lang="en-US" i="1" dirty="0">
                <a:ea typeface="Cambria Math" pitchFamily="18" charset="0"/>
              </a:rPr>
              <a:t>x</a:t>
            </a:r>
            <a:r>
              <a:rPr lang="en-US" i="1" baseline="30000" dirty="0">
                <a:latin typeface="Cambria Math" pitchFamily="18" charset="0"/>
                <a:ea typeface="Cambria Math" pitchFamily="18" charset="0"/>
              </a:rPr>
              <a:t>2 </a:t>
            </a:r>
            <a:r>
              <a:rPr lang="en-US" i="1" dirty="0">
                <a:latin typeface="Cambria Math" pitchFamily="18" charset="0"/>
                <a:ea typeface="Cambria Math" pitchFamily="18" charset="0"/>
              </a:rPr>
              <a:t>=</a:t>
            </a:r>
            <a:r>
              <a:rPr lang="en-US" i="1" baseline="30000" dirty="0">
                <a:latin typeface="Cambria Math" pitchFamily="18" charset="0"/>
                <a:ea typeface="Cambria Math" pitchFamily="18" charset="0"/>
              </a:rPr>
              <a:t> </a:t>
            </a:r>
            <a:r>
              <a:rPr lang="en-US" i="1" dirty="0">
                <a:latin typeface="Cambria Math" pitchFamily="18" charset="0"/>
                <a:ea typeface="Cambria Math" pitchFamily="18" charset="0"/>
              </a:rPr>
              <a:t>  (2k </a:t>
            </a:r>
            <a:r>
              <a:rPr lang="en-US" dirty="0">
                <a:latin typeface="Cambria Math" pitchFamily="18" charset="0"/>
                <a:ea typeface="Cambria Math" pitchFamily="18" charset="0"/>
              </a:rPr>
              <a:t>+ 1)</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latin typeface="Cambria Math" pitchFamily="18" charset="0"/>
                <a:ea typeface="Cambria Math" pitchFamily="18" charset="0"/>
              </a:rPr>
              <a:t>= 4k</a:t>
            </a:r>
            <a:r>
              <a:rPr lang="en-US" i="1" baseline="30000"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+ 4</a:t>
            </a:r>
            <a:r>
              <a:rPr lang="en-US" i="1" dirty="0">
                <a:latin typeface="Cambria Math" pitchFamily="18" charset="0"/>
                <a:ea typeface="Cambria Math" pitchFamily="18" charset="0"/>
              </a:rPr>
              <a:t>k</a:t>
            </a:r>
            <a:r>
              <a:rPr lang="en-US" dirty="0">
                <a:latin typeface="Cambria Math" pitchFamily="18" charset="0"/>
                <a:ea typeface="Cambria Math" pitchFamily="18" charset="0"/>
              </a:rPr>
              <a:t> + 1 =  2(2</a:t>
            </a:r>
            <a:r>
              <a:rPr lang="en-US" i="1" dirty="0">
                <a:latin typeface="Cambria Math" pitchFamily="18" charset="0"/>
                <a:ea typeface="Cambria Math" pitchFamily="18" charset="0"/>
              </a:rPr>
              <a:t>k</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+ 2k) + 1</a:t>
            </a:r>
          </a:p>
          <a:p>
            <a:pPr>
              <a:buNone/>
            </a:pPr>
            <a:r>
              <a:rPr lang="en-US" dirty="0"/>
              <a:t>    which is odd and hence not even. This completes the proof of case </a:t>
            </a:r>
            <a:r>
              <a:rPr lang="en-US" dirty="0">
                <a:latin typeface="Cambria Math" pitchFamily="18" charset="0"/>
                <a:ea typeface="Cambria Math" pitchFamily="18" charset="0"/>
              </a:rPr>
              <a:t>2</a:t>
            </a:r>
            <a:r>
              <a:rPr lang="en-US" dirty="0"/>
              <a:t>.</a:t>
            </a:r>
          </a:p>
          <a:p>
            <a:pPr>
              <a:buNone/>
            </a:pPr>
            <a:r>
              <a:rPr lang="en-US" dirty="0"/>
              <a:t>   Since </a:t>
            </a:r>
            <a:r>
              <a:rPr lang="en-US" i="1" dirty="0"/>
              <a:t>x</a:t>
            </a:r>
            <a:r>
              <a:rPr lang="en-US" dirty="0"/>
              <a:t> was arbitrary, the result follows by UG.</a:t>
            </a:r>
          </a:p>
          <a:p>
            <a:pPr>
              <a:buNone/>
            </a:pPr>
            <a:r>
              <a:rPr lang="en-US" dirty="0"/>
              <a:t>   Therefore we have shown that </a:t>
            </a:r>
            <a:r>
              <a:rPr lang="en-US" i="1" dirty="0"/>
              <a:t>x</a:t>
            </a:r>
            <a:r>
              <a:rPr lang="en-US" dirty="0"/>
              <a:t> is even if and only if  </a:t>
            </a:r>
            <a:r>
              <a:rPr lang="en-US" i="1" dirty="0"/>
              <a:t>x</a:t>
            </a:r>
            <a:r>
              <a:rPr lang="en-US" baseline="30000" dirty="0">
                <a:latin typeface="Cambria Math" pitchFamily="18" charset="0"/>
                <a:ea typeface="Cambria Math" pitchFamily="18" charset="0"/>
              </a:rPr>
              <a:t>2</a:t>
            </a:r>
            <a:r>
              <a:rPr lang="en-US" baseline="30000" dirty="0"/>
              <a:t> </a:t>
            </a:r>
            <a:r>
              <a:rPr lang="en-US" dirty="0"/>
              <a:t>is even</a:t>
            </a:r>
            <a:r>
              <a:rPr lang="en-US" i="1" dirty="0"/>
              <a:t>. </a:t>
            </a:r>
          </a:p>
          <a:p>
            <a:pPr>
              <a:buNone/>
            </a:pPr>
            <a:r>
              <a:rPr lang="en-US" i="1" dirty="0"/>
              <a:t>  </a:t>
            </a:r>
            <a:endParaRPr lang="en-US" b="1" dirty="0"/>
          </a:p>
        </p:txBody>
      </p:sp>
      <p:sp>
        <p:nvSpPr>
          <p:cNvPr id="4" name="Isosceles Triangle 3"/>
          <p:cNvSpPr/>
          <p:nvPr/>
        </p:nvSpPr>
        <p:spPr>
          <a:xfrm rot="5400000" flipV="1">
            <a:off x="97536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8EE4511D-D007-4F94-9723-A5F67058E3A5}"/>
              </a:ext>
            </a:extLst>
          </p:cNvPr>
          <p:cNvSpPr>
            <a:spLocks noGrp="1"/>
          </p:cNvSpPr>
          <p:nvPr>
            <p:ph type="sldNum" sz="quarter" idx="12"/>
          </p:nvPr>
        </p:nvSpPr>
        <p:spPr/>
        <p:txBody>
          <a:bodyPr/>
          <a:lstStyle/>
          <a:p>
            <a:fld id="{9CA217EF-0505-4C33-BB20-8A8DF2039023}" type="slidenum">
              <a:rPr lang="en-US" smtClean="0"/>
              <a:pPr/>
              <a:t>219</a:t>
            </a:fld>
            <a:endParaRPr lang="en-US"/>
          </a:p>
        </p:txBody>
      </p:sp>
    </p:spTree>
    <p:extLst>
      <p:ext uri="{BB962C8B-B14F-4D97-AF65-F5344CB8AC3E}">
        <p14:creationId xmlns:p14="http://schemas.microsoft.com/office/powerpoint/2010/main" val="246052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Truth Table to Show  Non-Equivalence</a:t>
            </a:r>
          </a:p>
        </p:txBody>
      </p:sp>
      <p:sp>
        <p:nvSpPr>
          <p:cNvPr id="3" name="Content Placeholder 2"/>
          <p:cNvSpPr>
            <a:spLocks noGrp="1"/>
          </p:cNvSpPr>
          <p:nvPr>
            <p:ph idx="1"/>
          </p:nvPr>
        </p:nvSpPr>
        <p:spPr/>
        <p:txBody>
          <a:bodyPr/>
          <a:lstStyle/>
          <a:p>
            <a:pPr>
              <a:buNone/>
            </a:pPr>
            <a:r>
              <a:rPr lang="en-US" b="1" dirty="0"/>
              <a:t>  Example</a:t>
            </a:r>
            <a:r>
              <a:rPr lang="en-US" dirty="0"/>
              <a:t>: Show using truth tables that neither  the converse nor inverse of an implication are not equivalent to the implication.</a:t>
            </a:r>
          </a:p>
          <a:p>
            <a:pPr>
              <a:buNone/>
            </a:pPr>
            <a:r>
              <a:rPr lang="en-US" dirty="0"/>
              <a:t>   </a:t>
            </a:r>
            <a:r>
              <a:rPr lang="en-US" b="1" dirty="0"/>
              <a:t>Solution:</a:t>
            </a: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1786009818"/>
              </p:ext>
            </p:extLst>
          </p:nvPr>
        </p:nvGraphicFramePr>
        <p:xfrm>
          <a:off x="2057401" y="3733800"/>
          <a:ext cx="8458198" cy="1940560"/>
        </p:xfrm>
        <a:graphic>
          <a:graphicData uri="http://schemas.openxmlformats.org/drawingml/2006/table">
            <a:tbl>
              <a:tblPr firstRow="1" bandRow="1">
                <a:tableStyleId>{5C22544A-7EE6-4342-B048-85BDC9FD1C3A}</a:tableStyleId>
              </a:tblPr>
              <a:tblGrid>
                <a:gridCol w="1208314">
                  <a:extLst>
                    <a:ext uri="{9D8B030D-6E8A-4147-A177-3AD203B41FA5}">
                      <a16:colId xmlns:a16="http://schemas.microsoft.com/office/drawing/2014/main" val="20000"/>
                    </a:ext>
                  </a:extLst>
                </a:gridCol>
                <a:gridCol w="1208314">
                  <a:extLst>
                    <a:ext uri="{9D8B030D-6E8A-4147-A177-3AD203B41FA5}">
                      <a16:colId xmlns:a16="http://schemas.microsoft.com/office/drawing/2014/main" val="20001"/>
                    </a:ext>
                  </a:extLst>
                </a:gridCol>
                <a:gridCol w="1208314">
                  <a:extLst>
                    <a:ext uri="{9D8B030D-6E8A-4147-A177-3AD203B41FA5}">
                      <a16:colId xmlns:a16="http://schemas.microsoft.com/office/drawing/2014/main" val="20002"/>
                    </a:ext>
                  </a:extLst>
                </a:gridCol>
                <a:gridCol w="1208314">
                  <a:extLst>
                    <a:ext uri="{9D8B030D-6E8A-4147-A177-3AD203B41FA5}">
                      <a16:colId xmlns:a16="http://schemas.microsoft.com/office/drawing/2014/main" val="20003"/>
                    </a:ext>
                  </a:extLst>
                </a:gridCol>
                <a:gridCol w="1208314">
                  <a:extLst>
                    <a:ext uri="{9D8B030D-6E8A-4147-A177-3AD203B41FA5}">
                      <a16:colId xmlns:a16="http://schemas.microsoft.com/office/drawing/2014/main" val="20004"/>
                    </a:ext>
                  </a:extLst>
                </a:gridCol>
                <a:gridCol w="1208314">
                  <a:extLst>
                    <a:ext uri="{9D8B030D-6E8A-4147-A177-3AD203B41FA5}">
                      <a16:colId xmlns:a16="http://schemas.microsoft.com/office/drawing/2014/main" val="20005"/>
                    </a:ext>
                  </a:extLst>
                </a:gridCol>
                <a:gridCol w="1208314">
                  <a:extLst>
                    <a:ext uri="{9D8B030D-6E8A-4147-A177-3AD203B41FA5}">
                      <a16:colId xmlns:a16="http://schemas.microsoft.com/office/drawing/2014/main" val="20006"/>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q</a:t>
                      </a:r>
                      <a:endParaRPr lang="en-US" dirty="0"/>
                    </a:p>
                  </a:txBody>
                  <a:tcPr/>
                </a:tc>
                <a:tc>
                  <a:txBody>
                    <a:bodyPr/>
                    <a:lstStyle/>
                    <a:p>
                      <a:r>
                        <a:rPr lang="en-US" dirty="0">
                          <a:latin typeface="Cambria Math"/>
                          <a:ea typeface="Cambria Math"/>
                        </a:rPr>
                        <a:t>¬ </a:t>
                      </a:r>
                      <a:r>
                        <a:rPr lang="en-US" i="1" dirty="0">
                          <a:latin typeface="Cambria Math" pitchFamily="18" charset="0"/>
                          <a:ea typeface="Cambria Math" pitchFamily="18" charset="0"/>
                        </a:rPr>
                        <a:t>p</a:t>
                      </a:r>
                      <a:endParaRPr lang="en-US" dirty="0"/>
                    </a:p>
                  </a:txBody>
                  <a:tcPr/>
                </a:tc>
                <a:tc>
                  <a:txBody>
                    <a:bodyPr/>
                    <a:lstStyle/>
                    <a:p>
                      <a:r>
                        <a:rPr lang="en-US" dirty="0">
                          <a:latin typeface="Cambria Math"/>
                          <a:ea typeface="Cambria Math"/>
                        </a:rPr>
                        <a:t>¬ </a:t>
                      </a:r>
                      <a:r>
                        <a:rPr lang="en-US" i="1" dirty="0">
                          <a:latin typeface="Cambria Math" pitchFamily="18" charset="0"/>
                          <a:ea typeface="Cambria Math" pitchFamily="18" charset="0"/>
                        </a:rPr>
                        <a:t>q</a:t>
                      </a:r>
                      <a:endParaRPr lang="en-US" dirty="0"/>
                    </a:p>
                  </a:txBody>
                  <a:tcPr/>
                </a:tc>
                <a:tc>
                  <a:txBody>
                    <a:bodyPr/>
                    <a:lstStyle/>
                    <a:p>
                      <a:r>
                        <a:rPr lang="en-US" sz="1800" i="1" dirty="0">
                          <a:latin typeface="Cambria Math" pitchFamily="18" charset="0"/>
                          <a:ea typeface="Cambria Math" pitchFamily="18" charset="0"/>
                        </a:rPr>
                        <a:t>p </a:t>
                      </a:r>
                      <a:r>
                        <a:rPr lang="en-US" sz="1800" dirty="0">
                          <a:latin typeface="Cambria Math"/>
                          <a:ea typeface="Cambria Math"/>
                        </a:rPr>
                        <a:t>→</a:t>
                      </a:r>
                      <a:r>
                        <a:rPr lang="en-US" sz="1800" i="1" dirty="0">
                          <a:latin typeface="Cambria Math" pitchFamily="18" charset="0"/>
                          <a:ea typeface="Cambria Math" pitchFamily="18" charset="0"/>
                        </a:rPr>
                        <a:t>q</a:t>
                      </a:r>
                      <a:r>
                        <a:rPr lang="en-U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 </a:t>
                      </a:r>
                      <a:r>
                        <a:rPr lang="en-US" i="1" dirty="0">
                          <a:latin typeface="Cambria Math" pitchFamily="18" charset="0"/>
                          <a:ea typeface="Cambria Math" pitchFamily="18" charset="0"/>
                        </a:rPr>
                        <a:t>p </a:t>
                      </a:r>
                      <a:r>
                        <a:rPr lang="en-US" sz="1800" dirty="0">
                          <a:latin typeface="Cambria Math"/>
                          <a:ea typeface="Cambria Math"/>
                        </a:rPr>
                        <a:t>→</a:t>
                      </a:r>
                      <a:r>
                        <a:rPr lang="en-US" dirty="0">
                          <a:latin typeface="Cambria Math"/>
                          <a:ea typeface="Cambria Math"/>
                        </a:rPr>
                        <a:t>¬ </a:t>
                      </a:r>
                      <a:r>
                        <a:rPr lang="en-US" i="1" dirty="0">
                          <a:latin typeface="Cambria Math" pitchFamily="18" charset="0"/>
                          <a:ea typeface="Cambria Math" pitchFamily="18" charset="0"/>
                        </a:rPr>
                        <a:t>q</a:t>
                      </a:r>
                      <a:endParaRPr lang="en-US" dirty="0"/>
                    </a:p>
                  </a:txBody>
                  <a:tcPr/>
                </a:tc>
                <a:tc>
                  <a:txBody>
                    <a:bodyPr/>
                    <a:lstStyle/>
                    <a:p>
                      <a:r>
                        <a:rPr lang="en-US" i="1" dirty="0">
                          <a:latin typeface="Cambria Math" pitchFamily="18" charset="0"/>
                          <a:ea typeface="Cambria Math" pitchFamily="18" charset="0"/>
                        </a:rPr>
                        <a:t>q </a:t>
                      </a:r>
                      <a:r>
                        <a:rPr lang="en-US" dirty="0">
                          <a:latin typeface="Cambria Math"/>
                          <a:ea typeface="Cambria Math"/>
                        </a:rPr>
                        <a:t>→ </a:t>
                      </a:r>
                      <a:r>
                        <a:rPr lang="en-US" i="1" dirty="0">
                          <a:latin typeface="Cambria Math" pitchFamily="18" charset="0"/>
                          <a:ea typeface="Cambria Math" pitchFamily="18" charset="0"/>
                        </a:rPr>
                        <a:t>p</a:t>
                      </a:r>
                      <a:r>
                        <a:rPr lang="en-US" dirty="0"/>
                        <a:t> </a:t>
                      </a:r>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solidFill>
                            <a:srgbClr val="FF0000"/>
                          </a:solidFill>
                        </a:rPr>
                        <a:t>F</a:t>
                      </a:r>
                    </a:p>
                  </a:txBody>
                  <a:tcPr/>
                </a:tc>
                <a:tc>
                  <a:txBody>
                    <a:bodyPr/>
                    <a:lstStyle/>
                    <a:p>
                      <a:r>
                        <a:rPr lang="en-US" dirty="0">
                          <a:solidFill>
                            <a:srgbClr val="FF0000"/>
                          </a:solidFill>
                        </a:rPr>
                        <a:t>T</a:t>
                      </a:r>
                    </a:p>
                  </a:txBody>
                  <a:tcPr/>
                </a:tc>
                <a:tc>
                  <a:txBody>
                    <a:bodyPr/>
                    <a:lstStyle/>
                    <a:p>
                      <a:r>
                        <a:rPr lang="en-US" dirty="0">
                          <a:solidFill>
                            <a:srgbClr val="FF0000"/>
                          </a:solidFill>
                        </a:rPr>
                        <a:t>T</a:t>
                      </a:r>
                    </a:p>
                  </a:txBody>
                  <a:tcPr/>
                </a:tc>
                <a:extLst>
                  <a:ext uri="{0D108BD9-81ED-4DB2-BD59-A6C34878D82A}">
                    <a16:rowId xmlns:a16="http://schemas.microsoft.com/office/drawing/2014/main" val="10002"/>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3"/>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6934200" y="4572000"/>
            <a:ext cx="35814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灯片编号占位符 6">
            <a:extLst>
              <a:ext uri="{FF2B5EF4-FFF2-40B4-BE49-F238E27FC236}">
                <a16:creationId xmlns:a16="http://schemas.microsoft.com/office/drawing/2014/main" id="{82D7C88D-EF4A-4FE7-B34D-AA7EC9CBF4B8}"/>
              </a:ext>
            </a:extLst>
          </p:cNvPr>
          <p:cNvSpPr>
            <a:spLocks noGrp="1"/>
          </p:cNvSpPr>
          <p:nvPr>
            <p:ph type="sldNum" sz="quarter" idx="12"/>
          </p:nvPr>
        </p:nvSpPr>
        <p:spPr/>
        <p:txBody>
          <a:bodyPr/>
          <a:lstStyle/>
          <a:p>
            <a:fld id="{9CA217EF-0505-4C33-BB20-8A8DF2039023}" type="slidenum">
              <a:rPr lang="en-US" smtClean="0"/>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and Disproof: </a:t>
            </a:r>
            <a:r>
              <a:rPr lang="en-US" dirty="0" err="1"/>
              <a:t>Tilings</a:t>
            </a:r>
            <a:endParaRPr lang="en-US" dirty="0"/>
          </a:p>
        </p:txBody>
      </p:sp>
      <p:sp>
        <p:nvSpPr>
          <p:cNvPr id="3" name="Content Placeholder 2"/>
          <p:cNvSpPr>
            <a:spLocks noGrp="1"/>
          </p:cNvSpPr>
          <p:nvPr>
            <p:ph idx="1"/>
          </p:nvPr>
        </p:nvSpPr>
        <p:spPr/>
        <p:txBody>
          <a:bodyPr/>
          <a:lstStyle/>
          <a:p>
            <a:pPr>
              <a:buNone/>
            </a:pPr>
            <a:r>
              <a:rPr lang="en-US" b="1" dirty="0"/>
              <a:t>Example </a:t>
            </a:r>
            <a:r>
              <a:rPr lang="en-US" b="1" dirty="0">
                <a:latin typeface="Cambria Math" pitchFamily="18" charset="0"/>
                <a:ea typeface="Cambria Math" pitchFamily="18" charset="0"/>
              </a:rPr>
              <a:t>1</a:t>
            </a:r>
            <a:r>
              <a:rPr lang="en-US" dirty="0"/>
              <a:t>: Can we tile the standard checkerboard using dominos?</a:t>
            </a:r>
          </a:p>
          <a:p>
            <a:pPr>
              <a:buNone/>
            </a:pPr>
            <a:r>
              <a:rPr lang="en-US" b="1" dirty="0"/>
              <a:t>Solution</a:t>
            </a:r>
            <a:r>
              <a:rPr lang="en-US" dirty="0"/>
              <a:t>: Yes! One example provides a constructive existence proof.</a:t>
            </a:r>
          </a:p>
        </p:txBody>
      </p:sp>
      <p:pic>
        <p:nvPicPr>
          <p:cNvPr id="4" name="Picture 3" descr="0114.jpg"/>
          <p:cNvPicPr>
            <a:picLocks noChangeAspect="1"/>
          </p:cNvPicPr>
          <p:nvPr/>
        </p:nvPicPr>
        <p:blipFill>
          <a:blip r:embed="rId2" cstate="print"/>
          <a:stretch>
            <a:fillRect/>
          </a:stretch>
        </p:blipFill>
        <p:spPr>
          <a:xfrm>
            <a:off x="2514601" y="3810000"/>
            <a:ext cx="2056729" cy="2057400"/>
          </a:xfrm>
          <a:prstGeom prst="rect">
            <a:avLst/>
          </a:prstGeom>
        </p:spPr>
      </p:pic>
      <p:pic>
        <p:nvPicPr>
          <p:cNvPr id="5" name="Picture 4" descr="0115.jpg"/>
          <p:cNvPicPr>
            <a:picLocks noChangeAspect="1"/>
          </p:cNvPicPr>
          <p:nvPr/>
        </p:nvPicPr>
        <p:blipFill>
          <a:blip r:embed="rId3" cstate="print"/>
          <a:stretch>
            <a:fillRect/>
          </a:stretch>
        </p:blipFill>
        <p:spPr>
          <a:xfrm>
            <a:off x="5181600" y="3810000"/>
            <a:ext cx="574548" cy="1011936"/>
          </a:xfrm>
          <a:prstGeom prst="rect">
            <a:avLst/>
          </a:prstGeom>
        </p:spPr>
      </p:pic>
      <p:pic>
        <p:nvPicPr>
          <p:cNvPr id="6" name="Picture 5" descr="0116.jpg"/>
          <p:cNvPicPr>
            <a:picLocks noChangeAspect="1"/>
          </p:cNvPicPr>
          <p:nvPr/>
        </p:nvPicPr>
        <p:blipFill>
          <a:blip r:embed="rId4" cstate="print"/>
          <a:stretch>
            <a:fillRect/>
          </a:stretch>
        </p:blipFill>
        <p:spPr>
          <a:xfrm>
            <a:off x="7315200" y="3810000"/>
            <a:ext cx="1905000" cy="2011052"/>
          </a:xfrm>
          <a:prstGeom prst="rect">
            <a:avLst/>
          </a:prstGeom>
        </p:spPr>
      </p:pic>
      <p:sp>
        <p:nvSpPr>
          <p:cNvPr id="7" name="TextBox 6"/>
          <p:cNvSpPr txBox="1"/>
          <p:nvPr/>
        </p:nvSpPr>
        <p:spPr>
          <a:xfrm>
            <a:off x="2133600" y="5867400"/>
            <a:ext cx="3200400" cy="369332"/>
          </a:xfrm>
          <a:prstGeom prst="rect">
            <a:avLst/>
          </a:prstGeom>
          <a:noFill/>
        </p:spPr>
        <p:txBody>
          <a:bodyPr wrap="square" rtlCol="0">
            <a:spAutoFit/>
          </a:bodyPr>
          <a:lstStyle/>
          <a:p>
            <a:r>
              <a:rPr lang="en-US" dirty="0"/>
              <a:t>The Standard Checkerboard</a:t>
            </a:r>
          </a:p>
        </p:txBody>
      </p:sp>
      <p:sp>
        <p:nvSpPr>
          <p:cNvPr id="8" name="TextBox 7"/>
          <p:cNvSpPr txBox="1"/>
          <p:nvPr/>
        </p:nvSpPr>
        <p:spPr>
          <a:xfrm>
            <a:off x="4876800" y="4876800"/>
            <a:ext cx="1752600" cy="369332"/>
          </a:xfrm>
          <a:prstGeom prst="rect">
            <a:avLst/>
          </a:prstGeom>
          <a:noFill/>
        </p:spPr>
        <p:txBody>
          <a:bodyPr wrap="square" rtlCol="0">
            <a:spAutoFit/>
          </a:bodyPr>
          <a:lstStyle/>
          <a:p>
            <a:r>
              <a:rPr lang="en-US" dirty="0"/>
              <a:t>Two Dominoes</a:t>
            </a:r>
          </a:p>
        </p:txBody>
      </p:sp>
      <p:sp>
        <p:nvSpPr>
          <p:cNvPr id="9" name="TextBox 8"/>
          <p:cNvSpPr txBox="1"/>
          <p:nvPr/>
        </p:nvSpPr>
        <p:spPr>
          <a:xfrm>
            <a:off x="7239000" y="5943600"/>
            <a:ext cx="2514600" cy="369332"/>
          </a:xfrm>
          <a:prstGeom prst="rect">
            <a:avLst/>
          </a:prstGeom>
          <a:noFill/>
        </p:spPr>
        <p:txBody>
          <a:bodyPr wrap="square" rtlCol="0">
            <a:spAutoFit/>
          </a:bodyPr>
          <a:lstStyle/>
          <a:p>
            <a:r>
              <a:rPr lang="en-US" dirty="0"/>
              <a:t>One Possible Solution</a:t>
            </a:r>
          </a:p>
        </p:txBody>
      </p:sp>
      <p:sp>
        <p:nvSpPr>
          <p:cNvPr id="11" name="灯片编号占位符 10">
            <a:extLst>
              <a:ext uri="{FF2B5EF4-FFF2-40B4-BE49-F238E27FC236}">
                <a16:creationId xmlns:a16="http://schemas.microsoft.com/office/drawing/2014/main" id="{1407DC50-9D12-485B-B0F7-C176F44284F0}"/>
              </a:ext>
            </a:extLst>
          </p:cNvPr>
          <p:cNvSpPr>
            <a:spLocks noGrp="1"/>
          </p:cNvSpPr>
          <p:nvPr>
            <p:ph type="sldNum" sz="quarter" idx="12"/>
          </p:nvPr>
        </p:nvSpPr>
        <p:spPr/>
        <p:txBody>
          <a:bodyPr/>
          <a:lstStyle/>
          <a:p>
            <a:fld id="{9CA217EF-0505-4C33-BB20-8A8DF2039023}" type="slidenum">
              <a:rPr lang="en-US" smtClean="0"/>
              <a:pPr/>
              <a:t>220</a:t>
            </a:fld>
            <a:endParaRPr lang="en-US"/>
          </a:p>
        </p:txBody>
      </p:sp>
    </p:spTree>
    <p:extLst>
      <p:ext uri="{BB962C8B-B14F-4D97-AF65-F5344CB8AC3E}">
        <p14:creationId xmlns:p14="http://schemas.microsoft.com/office/powerpoint/2010/main" val="24022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Tilings</a:t>
            </a:r>
            <a:endParaRPr lang="en-US" dirty="0"/>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Can we tile a checkerboard obtained by removing one of the four corner squares of a standard checkerboard?</a:t>
            </a:r>
          </a:p>
          <a:p>
            <a:pPr>
              <a:buNone/>
            </a:pPr>
            <a:r>
              <a:rPr lang="en-US" dirty="0"/>
              <a:t>    </a:t>
            </a:r>
            <a:r>
              <a:rPr lang="en-US" b="1" dirty="0"/>
              <a:t>Solution</a:t>
            </a:r>
            <a:r>
              <a:rPr lang="en-US" dirty="0"/>
              <a:t>: </a:t>
            </a:r>
          </a:p>
          <a:p>
            <a:r>
              <a:rPr lang="en-US" dirty="0"/>
              <a:t>Our checkerboard has </a:t>
            </a:r>
            <a:r>
              <a:rPr lang="en-US" dirty="0">
                <a:latin typeface="Cambria Math" pitchFamily="18" charset="0"/>
                <a:ea typeface="Cambria Math" pitchFamily="18" charset="0"/>
              </a:rPr>
              <a:t>64 </a:t>
            </a:r>
            <a:r>
              <a:rPr lang="en-US" dirty="0">
                <a:latin typeface="Cambria Math"/>
                <a:ea typeface="Cambria Math"/>
              </a:rPr>
              <a:t>−</a:t>
            </a:r>
            <a:r>
              <a:rPr lang="en-US" dirty="0">
                <a:latin typeface="Cambria Math" pitchFamily="18" charset="0"/>
                <a:ea typeface="Cambria Math" pitchFamily="18" charset="0"/>
              </a:rPr>
              <a:t> 1</a:t>
            </a:r>
            <a:r>
              <a:rPr lang="en-US" dirty="0"/>
              <a:t> = </a:t>
            </a:r>
            <a:r>
              <a:rPr lang="en-US" dirty="0">
                <a:latin typeface="Cambria Math" pitchFamily="18" charset="0"/>
                <a:ea typeface="Cambria Math" pitchFamily="18" charset="0"/>
              </a:rPr>
              <a:t>63</a:t>
            </a:r>
            <a:r>
              <a:rPr lang="en-US" dirty="0"/>
              <a:t> squares. </a:t>
            </a:r>
          </a:p>
          <a:p>
            <a:r>
              <a:rPr lang="en-US" dirty="0"/>
              <a:t>Since each domino has two squares, a board with a tiling must have an even number of squares.</a:t>
            </a:r>
          </a:p>
          <a:p>
            <a:r>
              <a:rPr lang="en-US" dirty="0"/>
              <a:t>The number  63 is not even. </a:t>
            </a:r>
          </a:p>
          <a:p>
            <a:r>
              <a:rPr lang="en-US" dirty="0"/>
              <a:t>We have a contradiction.</a:t>
            </a:r>
          </a:p>
          <a:p>
            <a:endParaRPr lang="en-US" dirty="0"/>
          </a:p>
        </p:txBody>
      </p:sp>
      <p:sp>
        <p:nvSpPr>
          <p:cNvPr id="8" name="Isosceles Triangle 7"/>
          <p:cNvSpPr/>
          <p:nvPr/>
        </p:nvSpPr>
        <p:spPr>
          <a:xfrm rot="5400000" flipV="1">
            <a:off x="9677400" y="5715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a:extLst>
              <a:ext uri="{FF2B5EF4-FFF2-40B4-BE49-F238E27FC236}">
                <a16:creationId xmlns:a16="http://schemas.microsoft.com/office/drawing/2014/main" id="{2B03D18C-D111-4D79-B5ED-A0AC01E2938D}"/>
              </a:ext>
            </a:extLst>
          </p:cNvPr>
          <p:cNvSpPr>
            <a:spLocks noGrp="1"/>
          </p:cNvSpPr>
          <p:nvPr>
            <p:ph type="sldNum" sz="quarter" idx="12"/>
          </p:nvPr>
        </p:nvSpPr>
        <p:spPr/>
        <p:txBody>
          <a:bodyPr/>
          <a:lstStyle/>
          <a:p>
            <a:fld id="{9CA217EF-0505-4C33-BB20-8A8DF2039023}" type="slidenum">
              <a:rPr lang="en-US" smtClean="0"/>
              <a:pPr/>
              <a:t>221</a:t>
            </a:fld>
            <a:endParaRPr lang="en-US"/>
          </a:p>
        </p:txBody>
      </p:sp>
    </p:spTree>
    <p:extLst>
      <p:ext uri="{BB962C8B-B14F-4D97-AF65-F5344CB8AC3E}">
        <p14:creationId xmlns:p14="http://schemas.microsoft.com/office/powerpoint/2010/main" val="585118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Tilings</a:t>
            </a:r>
            <a:r>
              <a:rPr lang="en-US" dirty="0"/>
              <a:t> </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3</a:t>
            </a:r>
            <a:r>
              <a:rPr lang="en-US" dirty="0"/>
              <a:t>: Can we tile a board obtained by removing both the upper left and the lower right squares of a standard checkerboard? </a:t>
            </a:r>
          </a:p>
        </p:txBody>
      </p:sp>
      <p:pic>
        <p:nvPicPr>
          <p:cNvPr id="4" name="Picture 3" descr="0117.jpg"/>
          <p:cNvPicPr>
            <a:picLocks noChangeAspect="1"/>
          </p:cNvPicPr>
          <p:nvPr/>
        </p:nvPicPr>
        <p:blipFill>
          <a:blip r:embed="rId2" cstate="print"/>
          <a:stretch>
            <a:fillRect/>
          </a:stretch>
        </p:blipFill>
        <p:spPr>
          <a:xfrm>
            <a:off x="3276600" y="3352800"/>
            <a:ext cx="2180006" cy="2212086"/>
          </a:xfrm>
          <a:prstGeom prst="rect">
            <a:avLst/>
          </a:prstGeom>
        </p:spPr>
      </p:pic>
      <p:pic>
        <p:nvPicPr>
          <p:cNvPr id="5" name="Picture 4" descr="0115.jpg"/>
          <p:cNvPicPr>
            <a:picLocks noChangeAspect="1"/>
          </p:cNvPicPr>
          <p:nvPr/>
        </p:nvPicPr>
        <p:blipFill>
          <a:blip r:embed="rId3" cstate="print"/>
          <a:stretch>
            <a:fillRect/>
          </a:stretch>
        </p:blipFill>
        <p:spPr>
          <a:xfrm>
            <a:off x="7924800" y="4343400"/>
            <a:ext cx="574548" cy="1011936"/>
          </a:xfrm>
          <a:prstGeom prst="rect">
            <a:avLst/>
          </a:prstGeom>
        </p:spPr>
      </p:pic>
      <p:sp>
        <p:nvSpPr>
          <p:cNvPr id="6" name="TextBox 5"/>
          <p:cNvSpPr txBox="1"/>
          <p:nvPr/>
        </p:nvSpPr>
        <p:spPr>
          <a:xfrm>
            <a:off x="3048000" y="5715000"/>
            <a:ext cx="3276600" cy="381000"/>
          </a:xfrm>
          <a:prstGeom prst="rect">
            <a:avLst/>
          </a:prstGeom>
          <a:noFill/>
        </p:spPr>
        <p:txBody>
          <a:bodyPr wrap="square" rtlCol="0">
            <a:spAutoFit/>
          </a:bodyPr>
          <a:lstStyle/>
          <a:p>
            <a:r>
              <a:rPr lang="en-US" dirty="0"/>
              <a:t>Nonstandard Checkerboard</a:t>
            </a:r>
          </a:p>
        </p:txBody>
      </p:sp>
      <p:sp>
        <p:nvSpPr>
          <p:cNvPr id="7" name="TextBox 6"/>
          <p:cNvSpPr txBox="1"/>
          <p:nvPr/>
        </p:nvSpPr>
        <p:spPr>
          <a:xfrm>
            <a:off x="7467600" y="5715000"/>
            <a:ext cx="1600200" cy="369332"/>
          </a:xfrm>
          <a:prstGeom prst="rect">
            <a:avLst/>
          </a:prstGeom>
          <a:noFill/>
        </p:spPr>
        <p:txBody>
          <a:bodyPr wrap="square" rtlCol="0">
            <a:spAutoFit/>
          </a:bodyPr>
          <a:lstStyle/>
          <a:p>
            <a:r>
              <a:rPr lang="en-US" dirty="0"/>
              <a:t>Dominoes</a:t>
            </a:r>
          </a:p>
        </p:txBody>
      </p:sp>
      <p:sp>
        <p:nvSpPr>
          <p:cNvPr id="8" name="TextBox 7"/>
          <p:cNvSpPr txBox="1"/>
          <p:nvPr/>
        </p:nvSpPr>
        <p:spPr>
          <a:xfrm>
            <a:off x="6248400" y="63246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
        <p:nvSpPr>
          <p:cNvPr id="10" name="灯片编号占位符 9">
            <a:extLst>
              <a:ext uri="{FF2B5EF4-FFF2-40B4-BE49-F238E27FC236}">
                <a16:creationId xmlns:a16="http://schemas.microsoft.com/office/drawing/2014/main" id="{FEF4411A-B8E7-499B-B86C-7B239298EB2F}"/>
              </a:ext>
            </a:extLst>
          </p:cNvPr>
          <p:cNvSpPr>
            <a:spLocks noGrp="1"/>
          </p:cNvSpPr>
          <p:nvPr>
            <p:ph type="sldNum" sz="quarter" idx="12"/>
          </p:nvPr>
        </p:nvSpPr>
        <p:spPr/>
        <p:txBody>
          <a:bodyPr/>
          <a:lstStyle/>
          <a:p>
            <a:fld id="{9CA217EF-0505-4C33-BB20-8A8DF2039023}" type="slidenum">
              <a:rPr lang="en-US" smtClean="0"/>
              <a:pPr/>
              <a:t>222</a:t>
            </a:fld>
            <a:endParaRPr lang="en-US"/>
          </a:p>
        </p:txBody>
      </p:sp>
    </p:spTree>
    <p:extLst>
      <p:ext uri="{BB962C8B-B14F-4D97-AF65-F5344CB8AC3E}">
        <p14:creationId xmlns:p14="http://schemas.microsoft.com/office/powerpoint/2010/main" val="22178932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Tilings</a:t>
            </a:r>
            <a:endParaRPr lang="en-US" dirty="0"/>
          </a:p>
        </p:txBody>
      </p:sp>
      <p:sp>
        <p:nvSpPr>
          <p:cNvPr id="3" name="Content Placeholder 2"/>
          <p:cNvSpPr>
            <a:spLocks noGrp="1"/>
          </p:cNvSpPr>
          <p:nvPr>
            <p:ph idx="1"/>
          </p:nvPr>
        </p:nvSpPr>
        <p:spPr/>
        <p:txBody>
          <a:bodyPr>
            <a:normAutofit/>
          </a:bodyPr>
          <a:lstStyle/>
          <a:p>
            <a:pPr>
              <a:buNone/>
            </a:pPr>
            <a:r>
              <a:rPr lang="en-US" dirty="0"/>
              <a:t>  </a:t>
            </a:r>
            <a:r>
              <a:rPr lang="en-US" b="1" dirty="0"/>
              <a:t>Solution</a:t>
            </a:r>
            <a:r>
              <a:rPr lang="en-US" dirty="0"/>
              <a:t>: </a:t>
            </a:r>
          </a:p>
          <a:p>
            <a:r>
              <a:rPr lang="en-US" dirty="0"/>
              <a:t>There are 62 squares in this board. </a:t>
            </a:r>
          </a:p>
          <a:p>
            <a:r>
              <a:rPr lang="en-US" dirty="0"/>
              <a:t>To tile it we need </a:t>
            </a:r>
            <a:r>
              <a:rPr lang="en-US" dirty="0">
                <a:latin typeface="Cambria Math" pitchFamily="18" charset="0"/>
                <a:ea typeface="Cambria Math" pitchFamily="18" charset="0"/>
              </a:rPr>
              <a:t>31 </a:t>
            </a:r>
            <a:r>
              <a:rPr lang="en-US" dirty="0"/>
              <a:t>dominos. </a:t>
            </a:r>
          </a:p>
          <a:p>
            <a:r>
              <a:rPr lang="en-US" i="1" dirty="0"/>
              <a:t>Key fact</a:t>
            </a:r>
            <a:r>
              <a:rPr lang="en-US" dirty="0"/>
              <a:t>: Each domino covers one black and one white square. </a:t>
            </a:r>
          </a:p>
          <a:p>
            <a:r>
              <a:rPr lang="en-US" dirty="0"/>
              <a:t>Therefore the tiling covers 31 black squares and 31 white squares.</a:t>
            </a:r>
          </a:p>
          <a:p>
            <a:r>
              <a:rPr lang="en-US" dirty="0"/>
              <a:t>Our board has either 30 black squares and 32 white squares or 32 black squares and 30 white squares.  </a:t>
            </a:r>
          </a:p>
          <a:p>
            <a:r>
              <a:rPr lang="en-US" dirty="0"/>
              <a:t>Contradiction!</a:t>
            </a:r>
          </a:p>
        </p:txBody>
      </p:sp>
      <p:sp>
        <p:nvSpPr>
          <p:cNvPr id="4" name="Isosceles Triangle 3"/>
          <p:cNvSpPr/>
          <p:nvPr/>
        </p:nvSpPr>
        <p:spPr>
          <a:xfrm rot="5400000" flipV="1">
            <a:off x="99822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B6F53D98-2FAF-4A71-AD7E-AD9B87A00603}"/>
              </a:ext>
            </a:extLst>
          </p:cNvPr>
          <p:cNvSpPr>
            <a:spLocks noGrp="1"/>
          </p:cNvSpPr>
          <p:nvPr>
            <p:ph type="sldNum" sz="quarter" idx="12"/>
          </p:nvPr>
        </p:nvSpPr>
        <p:spPr/>
        <p:txBody>
          <a:bodyPr/>
          <a:lstStyle/>
          <a:p>
            <a:fld id="{9CA217EF-0505-4C33-BB20-8A8DF2039023}" type="slidenum">
              <a:rPr lang="en-US" smtClean="0"/>
              <a:pPr/>
              <a:t>223</a:t>
            </a:fld>
            <a:endParaRPr lang="en-US"/>
          </a:p>
        </p:txBody>
      </p:sp>
    </p:spTree>
    <p:extLst>
      <p:ext uri="{BB962C8B-B14F-4D97-AF65-F5344CB8AC3E}">
        <p14:creationId xmlns:p14="http://schemas.microsoft.com/office/powerpoint/2010/main" val="24709730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Open Problems</a:t>
            </a:r>
          </a:p>
        </p:txBody>
      </p:sp>
      <p:sp>
        <p:nvSpPr>
          <p:cNvPr id="3" name="Content Placeholder 2"/>
          <p:cNvSpPr>
            <a:spLocks noGrp="1"/>
          </p:cNvSpPr>
          <p:nvPr>
            <p:ph idx="1"/>
          </p:nvPr>
        </p:nvSpPr>
        <p:spPr/>
        <p:txBody>
          <a:bodyPr/>
          <a:lstStyle/>
          <a:p>
            <a:r>
              <a:rPr lang="en-US" dirty="0"/>
              <a:t>Unsolved problems have motivated much work in mathematics. Fermat’s Last Theorem was conjectured more than 300 years ago. It has only recently been finally solved.</a:t>
            </a:r>
          </a:p>
          <a:p>
            <a:pPr>
              <a:buNone/>
            </a:pPr>
            <a:r>
              <a:rPr lang="en-US" dirty="0"/>
              <a:t>   </a:t>
            </a:r>
            <a:r>
              <a:rPr lang="en-US" b="1" dirty="0"/>
              <a:t>Fermat’s Last Theorem</a:t>
            </a:r>
            <a:r>
              <a:rPr lang="en-US" dirty="0"/>
              <a:t>: The equation </a:t>
            </a:r>
            <a:r>
              <a:rPr lang="en-US" i="1" dirty="0" err="1">
                <a:latin typeface="Cambria Math" pitchFamily="18" charset="0"/>
                <a:ea typeface="Cambria Math" pitchFamily="18" charset="0"/>
              </a:rPr>
              <a:t>x</a:t>
            </a:r>
            <a:r>
              <a:rPr lang="en-US" i="1" baseline="30000" dirty="0" err="1">
                <a:latin typeface="Cambria Math" pitchFamily="18" charset="0"/>
                <a:ea typeface="Cambria Math" pitchFamily="18" charset="0"/>
              </a:rPr>
              <a:t>n</a:t>
            </a:r>
            <a:r>
              <a:rPr lang="en-US" baseline="30000" dirty="0"/>
              <a:t>  </a:t>
            </a:r>
            <a:r>
              <a:rPr lang="en-US" dirty="0"/>
              <a:t>+ </a:t>
            </a:r>
            <a:r>
              <a:rPr lang="en-US" i="1" dirty="0" err="1">
                <a:latin typeface="Cambria Math" pitchFamily="18" charset="0"/>
                <a:ea typeface="Cambria Math" pitchFamily="18" charset="0"/>
              </a:rPr>
              <a:t>y</a:t>
            </a:r>
            <a:r>
              <a:rPr lang="en-US" i="1" baseline="30000" dirty="0" err="1">
                <a:latin typeface="Cambria Math" pitchFamily="18" charset="0"/>
                <a:ea typeface="Cambria Math" pitchFamily="18" charset="0"/>
              </a:rPr>
              <a:t>n</a:t>
            </a:r>
            <a:r>
              <a:rPr lang="en-US" i="1" baseline="30000" dirty="0">
                <a:latin typeface="Cambria Math" pitchFamily="18" charset="0"/>
                <a:ea typeface="Cambria Math" pitchFamily="18" charset="0"/>
              </a:rPr>
              <a:t> </a:t>
            </a:r>
            <a:r>
              <a:rPr lang="en-US" baseline="30000" dirty="0"/>
              <a:t>  </a:t>
            </a:r>
            <a:r>
              <a:rPr lang="en-US" dirty="0"/>
              <a:t>= </a:t>
            </a:r>
            <a:r>
              <a:rPr lang="en-US" i="1" dirty="0" err="1">
                <a:latin typeface="Cambria Math" pitchFamily="18" charset="0"/>
                <a:ea typeface="Cambria Math" pitchFamily="18" charset="0"/>
              </a:rPr>
              <a:t>z</a:t>
            </a:r>
            <a:r>
              <a:rPr lang="en-US" i="1" baseline="30000" dirty="0" err="1">
                <a:latin typeface="Cambria Math" pitchFamily="18" charset="0"/>
                <a:ea typeface="Cambria Math" pitchFamily="18" charset="0"/>
              </a:rPr>
              <a:t>n</a:t>
            </a:r>
            <a:endParaRPr lang="en-US" i="1" baseline="30000" dirty="0">
              <a:latin typeface="Cambria Math" pitchFamily="18" charset="0"/>
              <a:ea typeface="Cambria Math" pitchFamily="18" charset="0"/>
            </a:endParaRPr>
          </a:p>
          <a:p>
            <a:pPr>
              <a:buNone/>
            </a:pPr>
            <a:r>
              <a:rPr lang="en-US" i="1" baseline="30000" dirty="0">
                <a:latin typeface="Cambria Math" pitchFamily="18" charset="0"/>
                <a:ea typeface="Cambria Math" pitchFamily="18" charset="0"/>
              </a:rPr>
              <a:t>     </a:t>
            </a:r>
            <a:r>
              <a:rPr lang="en-US" dirty="0">
                <a:ea typeface="Cambria Math" pitchFamily="18" charset="0"/>
              </a:rPr>
              <a:t>has no solutions in integers </a:t>
            </a:r>
            <a:r>
              <a:rPr lang="en-US" i="1" dirty="0">
                <a:ea typeface="Cambria Math" pitchFamily="18" charset="0"/>
              </a:rPr>
              <a:t>x</a:t>
            </a:r>
            <a:r>
              <a:rPr lang="en-US" dirty="0">
                <a:ea typeface="Cambria Math" pitchFamily="18" charset="0"/>
              </a:rPr>
              <a:t>, </a:t>
            </a:r>
            <a:r>
              <a:rPr lang="en-US" i="1" dirty="0">
                <a:ea typeface="Cambria Math" pitchFamily="18" charset="0"/>
              </a:rPr>
              <a:t>y</a:t>
            </a:r>
            <a:r>
              <a:rPr lang="en-US" dirty="0">
                <a:ea typeface="Cambria Math" pitchFamily="18" charset="0"/>
              </a:rPr>
              <a:t>, and </a:t>
            </a:r>
            <a:r>
              <a:rPr lang="en-US" i="1" dirty="0">
                <a:ea typeface="Cambria Math" pitchFamily="18" charset="0"/>
              </a:rPr>
              <a:t>z</a:t>
            </a:r>
            <a:r>
              <a:rPr lang="en-US" dirty="0">
                <a:ea typeface="Cambria Math" pitchFamily="18" charset="0"/>
              </a:rPr>
              <a:t>, with </a:t>
            </a:r>
            <a:r>
              <a:rPr lang="en-US" i="1" dirty="0">
                <a:ea typeface="Cambria Math" pitchFamily="18" charset="0"/>
              </a:rPr>
              <a:t>xyz</a:t>
            </a:r>
            <a:r>
              <a:rPr lang="en-US" dirty="0">
                <a:latin typeface="Cambria Math"/>
                <a:ea typeface="Cambria Math"/>
              </a:rPr>
              <a:t>≠0 whenever n is an integer with </a:t>
            </a:r>
            <a:r>
              <a:rPr lang="en-US" i="1" dirty="0">
                <a:latin typeface="Cambria Math"/>
                <a:ea typeface="Cambria Math"/>
              </a:rPr>
              <a:t>n</a:t>
            </a:r>
            <a:r>
              <a:rPr lang="en-US" dirty="0">
                <a:latin typeface="Cambria Math"/>
                <a:ea typeface="Cambria Math"/>
              </a:rPr>
              <a:t> &gt; 2.</a:t>
            </a:r>
          </a:p>
          <a:p>
            <a:pPr>
              <a:buNone/>
            </a:pPr>
            <a:endParaRPr lang="en-US" dirty="0">
              <a:latin typeface="Cambria Math"/>
              <a:ea typeface="Cambria Math"/>
            </a:endParaRPr>
          </a:p>
          <a:p>
            <a:pPr>
              <a:buNone/>
            </a:pPr>
            <a:r>
              <a:rPr lang="en-US" dirty="0">
                <a:latin typeface="Cambria Math"/>
                <a:ea typeface="Cambria Math"/>
              </a:rPr>
              <a:t>   A proof was found by Andrew Wiles in the 1990s. </a:t>
            </a:r>
            <a:endParaRPr lang="en-US" dirty="0">
              <a:ea typeface="Cambria Math" pitchFamily="18" charset="0"/>
            </a:endParaRPr>
          </a:p>
        </p:txBody>
      </p:sp>
      <p:sp>
        <p:nvSpPr>
          <p:cNvPr id="5" name="灯片编号占位符 4">
            <a:extLst>
              <a:ext uri="{FF2B5EF4-FFF2-40B4-BE49-F238E27FC236}">
                <a16:creationId xmlns:a16="http://schemas.microsoft.com/office/drawing/2014/main" id="{E16D5890-6DBF-40DD-A8F3-DE1CE05BCC9A}"/>
              </a:ext>
            </a:extLst>
          </p:cNvPr>
          <p:cNvSpPr>
            <a:spLocks noGrp="1"/>
          </p:cNvSpPr>
          <p:nvPr>
            <p:ph type="sldNum" sz="quarter" idx="12"/>
          </p:nvPr>
        </p:nvSpPr>
        <p:spPr/>
        <p:txBody>
          <a:bodyPr/>
          <a:lstStyle/>
          <a:p>
            <a:fld id="{9CA217EF-0505-4C33-BB20-8A8DF2039023}" type="slidenum">
              <a:rPr lang="en-US" smtClean="0"/>
              <a:pPr/>
              <a:t>224</a:t>
            </a:fld>
            <a:endParaRPr lang="en-US"/>
          </a:p>
        </p:txBody>
      </p:sp>
    </p:spTree>
    <p:extLst>
      <p:ext uri="{BB962C8B-B14F-4D97-AF65-F5344CB8AC3E}">
        <p14:creationId xmlns:p14="http://schemas.microsoft.com/office/powerpoint/2010/main" val="27993778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Open Problem</a:t>
            </a:r>
          </a:p>
        </p:txBody>
      </p:sp>
      <p:sp>
        <p:nvSpPr>
          <p:cNvPr id="3" name="Content Placeholder 2"/>
          <p:cNvSpPr>
            <a:spLocks noGrp="1"/>
          </p:cNvSpPr>
          <p:nvPr>
            <p:ph idx="1"/>
          </p:nvPr>
        </p:nvSpPr>
        <p:spPr/>
        <p:txBody>
          <a:bodyPr>
            <a:normAutofit/>
          </a:bodyPr>
          <a:lstStyle/>
          <a:p>
            <a:r>
              <a:rPr lang="en-US" b="1" dirty="0"/>
              <a:t>The </a:t>
            </a:r>
            <a:r>
              <a:rPr lang="en-US" b="1" dirty="0">
                <a:latin typeface="Cambria Math" pitchFamily="18" charset="0"/>
                <a:ea typeface="Cambria Math" pitchFamily="18" charset="0"/>
              </a:rPr>
              <a:t>3</a:t>
            </a:r>
            <a:r>
              <a:rPr lang="en-US" b="1" i="1" dirty="0"/>
              <a:t>x</a:t>
            </a:r>
            <a:r>
              <a:rPr lang="en-US" b="1" dirty="0"/>
              <a:t> + </a:t>
            </a:r>
            <a:r>
              <a:rPr lang="en-US" b="1" dirty="0">
                <a:latin typeface="Cambria Math" pitchFamily="18" charset="0"/>
                <a:ea typeface="Cambria Math" pitchFamily="18" charset="0"/>
              </a:rPr>
              <a:t>1</a:t>
            </a:r>
            <a:r>
              <a:rPr lang="en-US" b="1" dirty="0"/>
              <a:t> Conjecture</a:t>
            </a:r>
            <a:r>
              <a:rPr lang="en-US" dirty="0"/>
              <a:t>: Let T be the transformation that sends an even integer </a:t>
            </a:r>
            <a:r>
              <a:rPr lang="en-US" i="1" dirty="0"/>
              <a:t>x</a:t>
            </a:r>
            <a:r>
              <a:rPr lang="en-US" dirty="0"/>
              <a:t> to </a:t>
            </a:r>
            <a:r>
              <a:rPr lang="en-US" i="1" dirty="0"/>
              <a:t>x</a:t>
            </a:r>
            <a:r>
              <a:rPr lang="en-US" dirty="0"/>
              <a:t>/</a:t>
            </a:r>
            <a:r>
              <a:rPr lang="en-US" dirty="0">
                <a:latin typeface="Cambria Math" pitchFamily="18" charset="0"/>
                <a:ea typeface="Cambria Math" pitchFamily="18" charset="0"/>
              </a:rPr>
              <a:t>2 </a:t>
            </a:r>
            <a:r>
              <a:rPr lang="en-US" dirty="0"/>
              <a:t>and an odd integer </a:t>
            </a:r>
            <a:r>
              <a:rPr lang="en-US" i="1" dirty="0"/>
              <a:t>x</a:t>
            </a:r>
            <a:r>
              <a:rPr lang="en-US" dirty="0"/>
              <a:t> to </a:t>
            </a:r>
            <a:r>
              <a:rPr lang="en-US" dirty="0">
                <a:latin typeface="Cambria Math" pitchFamily="18" charset="0"/>
                <a:ea typeface="Cambria Math" pitchFamily="18" charset="0"/>
              </a:rPr>
              <a:t>3</a:t>
            </a:r>
            <a:r>
              <a:rPr lang="en-US" i="1" dirty="0"/>
              <a:t>x</a:t>
            </a:r>
            <a:r>
              <a:rPr lang="en-US" dirty="0"/>
              <a:t> + </a:t>
            </a:r>
            <a:r>
              <a:rPr lang="en-US" dirty="0">
                <a:latin typeface="Cambria Math" pitchFamily="18" charset="0"/>
                <a:ea typeface="Cambria Math" pitchFamily="18" charset="0"/>
              </a:rPr>
              <a:t>1</a:t>
            </a:r>
            <a:r>
              <a:rPr lang="en-US" dirty="0"/>
              <a:t>. For all positive integers </a:t>
            </a:r>
            <a:r>
              <a:rPr lang="en-US" i="1" dirty="0"/>
              <a:t>x</a:t>
            </a:r>
            <a:r>
              <a:rPr lang="en-US" dirty="0"/>
              <a:t>, when we repeatedly apply the transformation T, we will eventually reach the integer </a:t>
            </a:r>
            <a:r>
              <a:rPr lang="en-US" dirty="0">
                <a:latin typeface="Cambria Math" pitchFamily="18" charset="0"/>
                <a:ea typeface="Cambria Math" pitchFamily="18" charset="0"/>
              </a:rPr>
              <a:t>1</a:t>
            </a:r>
            <a:r>
              <a:rPr lang="en-US" dirty="0"/>
              <a:t>. </a:t>
            </a:r>
          </a:p>
          <a:p>
            <a:pPr>
              <a:buNone/>
            </a:pPr>
            <a:r>
              <a:rPr lang="en-US" dirty="0"/>
              <a:t>    For example, starting with </a:t>
            </a:r>
            <a:r>
              <a:rPr lang="en-US" i="1" dirty="0"/>
              <a:t>x</a:t>
            </a:r>
            <a:r>
              <a:rPr lang="en-US" dirty="0"/>
              <a:t> = </a:t>
            </a:r>
            <a:r>
              <a:rPr lang="en-US" dirty="0">
                <a:latin typeface="Cambria Math" pitchFamily="18" charset="0"/>
                <a:ea typeface="Cambria Math" pitchFamily="18" charset="0"/>
              </a:rPr>
              <a:t>13</a:t>
            </a:r>
            <a:r>
              <a:rPr lang="en-US" dirty="0"/>
              <a:t>:</a:t>
            </a:r>
          </a:p>
          <a:p>
            <a:pPr>
              <a:buNone/>
            </a:pPr>
            <a:r>
              <a:rPr lang="en-US" dirty="0"/>
              <a:t>    </a:t>
            </a:r>
            <a:r>
              <a:rPr lang="en-US" sz="2200" dirty="0"/>
              <a:t>T(</a:t>
            </a:r>
            <a:r>
              <a:rPr lang="en-US" sz="2200" dirty="0">
                <a:latin typeface="Cambria Math" pitchFamily="18" charset="0"/>
                <a:ea typeface="Cambria Math" pitchFamily="18" charset="0"/>
              </a:rPr>
              <a:t>13</a:t>
            </a:r>
            <a:r>
              <a:rPr lang="en-US" sz="2200" dirty="0"/>
              <a:t>) = </a:t>
            </a:r>
            <a:r>
              <a:rPr lang="en-US" sz="2200" dirty="0">
                <a:latin typeface="Cambria Math" pitchFamily="18" charset="0"/>
                <a:ea typeface="Cambria Math" pitchFamily="18" charset="0"/>
              </a:rPr>
              <a:t>3∙13 + 1 </a:t>
            </a:r>
            <a:r>
              <a:rPr lang="en-US" sz="2200" dirty="0">
                <a:latin typeface="Cambria Math"/>
                <a:ea typeface="Cambria Math"/>
              </a:rPr>
              <a:t>= 40, </a:t>
            </a:r>
            <a:r>
              <a:rPr lang="en-US" sz="2200" dirty="0"/>
              <a:t>T(</a:t>
            </a:r>
            <a:r>
              <a:rPr lang="en-US" sz="2200" dirty="0">
                <a:latin typeface="Cambria Math" pitchFamily="18" charset="0"/>
                <a:ea typeface="Cambria Math" pitchFamily="18" charset="0"/>
              </a:rPr>
              <a:t>40</a:t>
            </a:r>
            <a:r>
              <a:rPr lang="en-US" sz="2200" dirty="0"/>
              <a:t>) = </a:t>
            </a:r>
            <a:r>
              <a:rPr lang="en-US" sz="2200" dirty="0">
                <a:latin typeface="Cambria Math" pitchFamily="18" charset="0"/>
                <a:ea typeface="Cambria Math" pitchFamily="18" charset="0"/>
              </a:rPr>
              <a:t>40/2  </a:t>
            </a:r>
            <a:r>
              <a:rPr lang="en-US" sz="2200" dirty="0">
                <a:latin typeface="Cambria Math"/>
                <a:ea typeface="Cambria Math"/>
              </a:rPr>
              <a:t>= 20, </a:t>
            </a:r>
            <a:r>
              <a:rPr lang="en-US" sz="2200" dirty="0"/>
              <a:t>T(</a:t>
            </a:r>
            <a:r>
              <a:rPr lang="en-US" sz="2200" dirty="0">
                <a:latin typeface="Cambria Math" pitchFamily="18" charset="0"/>
                <a:ea typeface="Cambria Math" pitchFamily="18" charset="0"/>
              </a:rPr>
              <a:t>20</a:t>
            </a:r>
            <a:r>
              <a:rPr lang="en-US" sz="2200" dirty="0"/>
              <a:t>) = </a:t>
            </a:r>
            <a:r>
              <a:rPr lang="en-US" sz="2200" dirty="0">
                <a:latin typeface="Cambria Math" pitchFamily="18" charset="0"/>
                <a:ea typeface="Cambria Math" pitchFamily="18" charset="0"/>
              </a:rPr>
              <a:t>20/2  </a:t>
            </a:r>
            <a:r>
              <a:rPr lang="en-US" sz="2200" dirty="0">
                <a:latin typeface="Cambria Math"/>
                <a:ea typeface="Cambria Math"/>
              </a:rPr>
              <a:t>= 10, </a:t>
            </a:r>
          </a:p>
          <a:p>
            <a:pPr>
              <a:buNone/>
            </a:pPr>
            <a:r>
              <a:rPr lang="en-US" sz="2200" dirty="0">
                <a:latin typeface="Cambria Math"/>
                <a:ea typeface="Cambria Math"/>
              </a:rPr>
              <a:t>      </a:t>
            </a:r>
            <a:r>
              <a:rPr lang="en-US" sz="2200" dirty="0"/>
              <a:t>T(</a:t>
            </a:r>
            <a:r>
              <a:rPr lang="en-US" sz="2200" dirty="0">
                <a:latin typeface="Cambria Math" pitchFamily="18" charset="0"/>
                <a:ea typeface="Cambria Math" pitchFamily="18" charset="0"/>
              </a:rPr>
              <a:t>10</a:t>
            </a:r>
            <a:r>
              <a:rPr lang="en-US" sz="2200" dirty="0"/>
              <a:t>) = </a:t>
            </a:r>
            <a:r>
              <a:rPr lang="en-US" sz="2200" dirty="0">
                <a:latin typeface="Cambria Math" pitchFamily="18" charset="0"/>
                <a:ea typeface="Cambria Math" pitchFamily="18" charset="0"/>
              </a:rPr>
              <a:t>10/2  </a:t>
            </a:r>
            <a:r>
              <a:rPr lang="en-US" sz="2200" dirty="0">
                <a:latin typeface="Cambria Math"/>
                <a:ea typeface="Cambria Math"/>
              </a:rPr>
              <a:t>= 5, </a:t>
            </a:r>
            <a:r>
              <a:rPr lang="en-US" sz="2200" dirty="0"/>
              <a:t>T(</a:t>
            </a:r>
            <a:r>
              <a:rPr lang="en-US" sz="2200" dirty="0">
                <a:latin typeface="Cambria Math" pitchFamily="18" charset="0"/>
                <a:ea typeface="Cambria Math" pitchFamily="18" charset="0"/>
              </a:rPr>
              <a:t>5</a:t>
            </a:r>
            <a:r>
              <a:rPr lang="en-US" sz="2200" dirty="0"/>
              <a:t>) = </a:t>
            </a:r>
            <a:r>
              <a:rPr lang="en-US" sz="2200" dirty="0">
                <a:latin typeface="Cambria Math" pitchFamily="18" charset="0"/>
                <a:ea typeface="Cambria Math" pitchFamily="18" charset="0"/>
              </a:rPr>
              <a:t>3∙5 + 1 </a:t>
            </a:r>
            <a:r>
              <a:rPr lang="en-US" sz="2200" dirty="0">
                <a:latin typeface="Cambria Math"/>
                <a:ea typeface="Cambria Math"/>
              </a:rPr>
              <a:t>= 16,</a:t>
            </a:r>
            <a:r>
              <a:rPr lang="en-US" sz="2200" dirty="0"/>
              <a:t>T(</a:t>
            </a:r>
            <a:r>
              <a:rPr lang="en-US" sz="2200" dirty="0">
                <a:latin typeface="Cambria Math" pitchFamily="18" charset="0"/>
                <a:ea typeface="Cambria Math" pitchFamily="18" charset="0"/>
              </a:rPr>
              <a:t>16</a:t>
            </a:r>
            <a:r>
              <a:rPr lang="en-US" sz="2200" dirty="0"/>
              <a:t>) = </a:t>
            </a:r>
            <a:r>
              <a:rPr lang="en-US" sz="2200" dirty="0">
                <a:latin typeface="Cambria Math" pitchFamily="18" charset="0"/>
                <a:ea typeface="Cambria Math" pitchFamily="18" charset="0"/>
              </a:rPr>
              <a:t>16/2  </a:t>
            </a:r>
            <a:r>
              <a:rPr lang="en-US" sz="2200" dirty="0">
                <a:latin typeface="Cambria Math"/>
                <a:ea typeface="Cambria Math"/>
              </a:rPr>
              <a:t>= 8, </a:t>
            </a:r>
          </a:p>
          <a:p>
            <a:pPr>
              <a:buNone/>
            </a:pPr>
            <a:r>
              <a:rPr lang="en-US" sz="2200" dirty="0">
                <a:latin typeface="Cambria Math"/>
                <a:ea typeface="Cambria Math"/>
              </a:rPr>
              <a:t>      </a:t>
            </a:r>
            <a:r>
              <a:rPr lang="en-US" sz="2200" dirty="0"/>
              <a:t>T(</a:t>
            </a:r>
            <a:r>
              <a:rPr lang="en-US" sz="2200" dirty="0">
                <a:latin typeface="Cambria Math" pitchFamily="18" charset="0"/>
                <a:ea typeface="Cambria Math" pitchFamily="18" charset="0"/>
              </a:rPr>
              <a:t>8</a:t>
            </a:r>
            <a:r>
              <a:rPr lang="en-US" sz="2200" dirty="0"/>
              <a:t>) = </a:t>
            </a:r>
            <a:r>
              <a:rPr lang="en-US" sz="2200" dirty="0">
                <a:latin typeface="Cambria Math" pitchFamily="18" charset="0"/>
                <a:ea typeface="Cambria Math" pitchFamily="18" charset="0"/>
              </a:rPr>
              <a:t>8/2  </a:t>
            </a:r>
            <a:r>
              <a:rPr lang="en-US" sz="2200" dirty="0">
                <a:latin typeface="Cambria Math"/>
                <a:ea typeface="Cambria Math"/>
              </a:rPr>
              <a:t>= 4, </a:t>
            </a:r>
            <a:r>
              <a:rPr lang="en-US" sz="2200" dirty="0"/>
              <a:t>T(</a:t>
            </a:r>
            <a:r>
              <a:rPr lang="en-US" sz="2200" dirty="0">
                <a:latin typeface="Cambria Math" pitchFamily="18" charset="0"/>
                <a:ea typeface="Cambria Math" pitchFamily="18" charset="0"/>
              </a:rPr>
              <a:t>4</a:t>
            </a:r>
            <a:r>
              <a:rPr lang="en-US" sz="2200" dirty="0"/>
              <a:t>) = </a:t>
            </a:r>
            <a:r>
              <a:rPr lang="en-US" sz="2200" dirty="0">
                <a:latin typeface="Cambria Math" pitchFamily="18" charset="0"/>
                <a:ea typeface="Cambria Math" pitchFamily="18" charset="0"/>
              </a:rPr>
              <a:t>4/2  </a:t>
            </a:r>
            <a:r>
              <a:rPr lang="en-US" sz="2200" dirty="0">
                <a:latin typeface="Cambria Math"/>
                <a:ea typeface="Cambria Math"/>
              </a:rPr>
              <a:t>= 2, </a:t>
            </a:r>
            <a:r>
              <a:rPr lang="en-US" sz="2200" dirty="0"/>
              <a:t>T(</a:t>
            </a:r>
            <a:r>
              <a:rPr lang="en-US" sz="2200" dirty="0">
                <a:latin typeface="Cambria Math" pitchFamily="18" charset="0"/>
                <a:ea typeface="Cambria Math" pitchFamily="18" charset="0"/>
              </a:rPr>
              <a:t>2</a:t>
            </a:r>
            <a:r>
              <a:rPr lang="en-US" sz="2200" dirty="0"/>
              <a:t>) = </a:t>
            </a:r>
            <a:r>
              <a:rPr lang="en-US" sz="2200" dirty="0">
                <a:latin typeface="Cambria Math" pitchFamily="18" charset="0"/>
                <a:ea typeface="Cambria Math" pitchFamily="18" charset="0"/>
              </a:rPr>
              <a:t>2/2  </a:t>
            </a:r>
            <a:r>
              <a:rPr lang="en-US" sz="2200" dirty="0">
                <a:latin typeface="Cambria Math"/>
                <a:ea typeface="Cambria Math"/>
              </a:rPr>
              <a:t>= 1</a:t>
            </a:r>
          </a:p>
          <a:p>
            <a:pPr>
              <a:buNone/>
            </a:pPr>
            <a:r>
              <a:rPr lang="en-US" dirty="0">
                <a:latin typeface="Cambria Math"/>
                <a:ea typeface="Cambria Math"/>
              </a:rPr>
              <a:t>    The conjecture has been verified using computers up to    5.6 ∙ 10</a:t>
            </a:r>
            <a:r>
              <a:rPr lang="en-US" baseline="30000" dirty="0">
                <a:latin typeface="Cambria Math"/>
                <a:ea typeface="Cambria Math"/>
              </a:rPr>
              <a:t>13 </a:t>
            </a:r>
            <a:r>
              <a:rPr lang="en-US" dirty="0">
                <a:latin typeface="Cambria Math"/>
                <a:ea typeface="Cambria Math"/>
              </a:rPr>
              <a:t> .</a:t>
            </a:r>
            <a:endParaRPr lang="en-US" dirty="0"/>
          </a:p>
        </p:txBody>
      </p:sp>
      <p:sp>
        <p:nvSpPr>
          <p:cNvPr id="5" name="灯片编号占位符 4">
            <a:extLst>
              <a:ext uri="{FF2B5EF4-FFF2-40B4-BE49-F238E27FC236}">
                <a16:creationId xmlns:a16="http://schemas.microsoft.com/office/drawing/2014/main" id="{331F3BE5-0F07-47BA-8C7C-26235ECAECC1}"/>
              </a:ext>
            </a:extLst>
          </p:cNvPr>
          <p:cNvSpPr>
            <a:spLocks noGrp="1"/>
          </p:cNvSpPr>
          <p:nvPr>
            <p:ph type="sldNum" sz="quarter" idx="12"/>
          </p:nvPr>
        </p:nvSpPr>
        <p:spPr/>
        <p:txBody>
          <a:bodyPr/>
          <a:lstStyle/>
          <a:p>
            <a:fld id="{9CA217EF-0505-4C33-BB20-8A8DF2039023}" type="slidenum">
              <a:rPr lang="en-US" smtClean="0"/>
              <a:pPr/>
              <a:t>225</a:t>
            </a:fld>
            <a:endParaRPr lang="en-US"/>
          </a:p>
        </p:txBody>
      </p:sp>
    </p:spTree>
    <p:extLst>
      <p:ext uri="{BB962C8B-B14F-4D97-AF65-F5344CB8AC3E}">
        <p14:creationId xmlns:p14="http://schemas.microsoft.com/office/powerpoint/2010/main" val="949603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Proof Methods</a:t>
            </a:r>
          </a:p>
        </p:txBody>
      </p:sp>
      <p:sp>
        <p:nvSpPr>
          <p:cNvPr id="3" name="Content Placeholder 2"/>
          <p:cNvSpPr>
            <a:spLocks noGrp="1"/>
          </p:cNvSpPr>
          <p:nvPr>
            <p:ph idx="1"/>
          </p:nvPr>
        </p:nvSpPr>
        <p:spPr/>
        <p:txBody>
          <a:bodyPr/>
          <a:lstStyle/>
          <a:p>
            <a:r>
              <a:rPr lang="en-US" dirty="0"/>
              <a:t>Later we will see many other proof methods:</a:t>
            </a:r>
          </a:p>
          <a:p>
            <a:pPr lvl="1"/>
            <a:r>
              <a:rPr lang="en-US" dirty="0"/>
              <a:t>Mathematical induction, which is a useful method for proving statements of the form </a:t>
            </a:r>
            <a:r>
              <a:rPr lang="en-US" dirty="0">
                <a:sym typeface="Symbol"/>
              </a:rPr>
              <a:t></a:t>
            </a:r>
            <a:r>
              <a:rPr lang="en-US" i="1" dirty="0">
                <a:sym typeface="Symbol"/>
              </a:rPr>
              <a:t>n P</a:t>
            </a:r>
            <a:r>
              <a:rPr lang="en-US" dirty="0">
                <a:sym typeface="Symbol"/>
              </a:rPr>
              <a:t>(</a:t>
            </a:r>
            <a:r>
              <a:rPr lang="en-US" i="1" dirty="0">
                <a:sym typeface="Symbol"/>
              </a:rPr>
              <a:t>n</a:t>
            </a:r>
            <a:r>
              <a:rPr lang="en-US" dirty="0">
                <a:sym typeface="Symbol"/>
              </a:rPr>
              <a:t>), where the domain consists of all positive integers.</a:t>
            </a:r>
          </a:p>
          <a:p>
            <a:pPr lvl="1"/>
            <a:r>
              <a:rPr lang="en-US" dirty="0">
                <a:sym typeface="Symbol"/>
              </a:rPr>
              <a:t>Structural induction, which can be used to prove such results about recursively defined sets.</a:t>
            </a:r>
          </a:p>
          <a:p>
            <a:pPr lvl="1"/>
            <a:r>
              <a:rPr lang="en-US" dirty="0">
                <a:sym typeface="Symbol"/>
              </a:rPr>
              <a:t>Cantor </a:t>
            </a:r>
            <a:r>
              <a:rPr lang="en-US" dirty="0" err="1">
                <a:sym typeface="Symbol"/>
              </a:rPr>
              <a:t>diagonalization</a:t>
            </a:r>
            <a:r>
              <a:rPr lang="en-US" dirty="0">
                <a:sym typeface="Symbol"/>
              </a:rPr>
              <a:t> is used to prove </a:t>
            </a:r>
            <a:r>
              <a:rPr lang="en-US">
                <a:sym typeface="Symbol"/>
              </a:rPr>
              <a:t>results about </a:t>
            </a:r>
            <a:r>
              <a:rPr lang="en-US" dirty="0">
                <a:sym typeface="Symbol"/>
              </a:rPr>
              <a:t>the size of infinite sets.</a:t>
            </a:r>
          </a:p>
          <a:p>
            <a:pPr lvl="1"/>
            <a:r>
              <a:rPr lang="en-US" dirty="0">
                <a:sym typeface="Symbol"/>
              </a:rPr>
              <a:t>Combinatorial proofs use counting arguments. </a:t>
            </a:r>
            <a:endParaRPr lang="en-US" dirty="0"/>
          </a:p>
        </p:txBody>
      </p:sp>
      <p:sp>
        <p:nvSpPr>
          <p:cNvPr id="5" name="灯片编号占位符 4">
            <a:extLst>
              <a:ext uri="{FF2B5EF4-FFF2-40B4-BE49-F238E27FC236}">
                <a16:creationId xmlns:a16="http://schemas.microsoft.com/office/drawing/2014/main" id="{7D9A1378-286F-4E49-95D1-E7B579E291D8}"/>
              </a:ext>
            </a:extLst>
          </p:cNvPr>
          <p:cNvSpPr>
            <a:spLocks noGrp="1"/>
          </p:cNvSpPr>
          <p:nvPr>
            <p:ph type="sldNum" sz="quarter" idx="12"/>
          </p:nvPr>
        </p:nvSpPr>
        <p:spPr/>
        <p:txBody>
          <a:bodyPr/>
          <a:lstStyle/>
          <a:p>
            <a:fld id="{9CA217EF-0505-4C33-BB20-8A8DF2039023}" type="slidenum">
              <a:rPr lang="en-US" smtClean="0"/>
              <a:pPr/>
              <a:t>226</a:t>
            </a:fld>
            <a:endParaRPr lang="en-US"/>
          </a:p>
        </p:txBody>
      </p:sp>
    </p:spTree>
    <p:extLst>
      <p:ext uri="{BB962C8B-B14F-4D97-AF65-F5344CB8AC3E}">
        <p14:creationId xmlns:p14="http://schemas.microsoft.com/office/powerpoint/2010/main" val="26237044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7</a:t>
            </a:r>
            <a:r>
              <a:rPr lang="en-US" altLang="zh-CN" baseline="30000" dirty="0">
                <a:ea typeface="宋体" pitchFamily="2" charset="-122"/>
              </a:rPr>
              <a:t>th</a:t>
            </a:r>
            <a:r>
              <a:rPr lang="en-US" altLang="zh-CN" dirty="0">
                <a:ea typeface="宋体" pitchFamily="2" charset="-122"/>
              </a:rPr>
              <a:t> edition</a:t>
            </a:r>
          </a:p>
          <a:p>
            <a:r>
              <a:rPr lang="en-US" altLang="zh-CN" dirty="0">
                <a:ea typeface="宋体" pitchFamily="2" charset="-122"/>
              </a:rPr>
              <a:t>P 108-109    23,43</a:t>
            </a:r>
          </a:p>
          <a:p>
            <a:endParaRPr lang="zh-CN" altLang="en-US" dirty="0"/>
          </a:p>
        </p:txBody>
      </p:sp>
      <p:sp>
        <p:nvSpPr>
          <p:cNvPr id="5" name="灯片编号占位符 4">
            <a:extLst>
              <a:ext uri="{FF2B5EF4-FFF2-40B4-BE49-F238E27FC236}">
                <a16:creationId xmlns:a16="http://schemas.microsoft.com/office/drawing/2014/main" id="{3985C308-148D-40A1-9853-163B8F7FEEA1}"/>
              </a:ext>
            </a:extLst>
          </p:cNvPr>
          <p:cNvSpPr>
            <a:spLocks noGrp="1"/>
          </p:cNvSpPr>
          <p:nvPr>
            <p:ph type="sldNum" sz="quarter" idx="12"/>
          </p:nvPr>
        </p:nvSpPr>
        <p:spPr/>
        <p:txBody>
          <a:bodyPr/>
          <a:lstStyle/>
          <a:p>
            <a:fld id="{9CA217EF-0505-4C33-BB20-8A8DF2039023}" type="slidenum">
              <a:rPr lang="en-US" smtClean="0"/>
              <a:pPr/>
              <a:t>227</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a:t>How many rows are there in a truth table with </a:t>
            </a:r>
            <a:r>
              <a:rPr lang="en-US" i="1" dirty="0"/>
              <a:t>n</a:t>
            </a:r>
            <a:r>
              <a:rPr lang="en-US" dirty="0"/>
              <a:t> propositional variables?</a:t>
            </a:r>
          </a:p>
          <a:p>
            <a:pPr>
              <a:buNone/>
            </a:pPr>
            <a:endParaRPr lang="en-US" b="1" dirty="0"/>
          </a:p>
          <a:p>
            <a:pPr>
              <a:buNone/>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endParaRPr lang="en-US" dirty="0"/>
          </a:p>
          <a:p>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None/>
            </a:pPr>
            <a:r>
              <a:rPr lang="en-US" dirty="0"/>
              <a:t>           </a:t>
            </a:r>
          </a:p>
        </p:txBody>
      </p:sp>
      <p:sp>
        <p:nvSpPr>
          <p:cNvPr id="5" name="灯片编号占位符 4">
            <a:extLst>
              <a:ext uri="{FF2B5EF4-FFF2-40B4-BE49-F238E27FC236}">
                <a16:creationId xmlns:a16="http://schemas.microsoft.com/office/drawing/2014/main" id="{D70A18AB-5522-488D-96E3-47FE508B3980}"/>
              </a:ext>
            </a:extLst>
          </p:cNvPr>
          <p:cNvSpPr>
            <a:spLocks noGrp="1"/>
          </p:cNvSpPr>
          <p:nvPr>
            <p:ph type="sldNum" sz="quarter" idx="12"/>
          </p:nvPr>
        </p:nvSpPr>
        <p:spPr/>
        <p:txBody>
          <a:bodyPr/>
          <a:lstStyle/>
          <a:p>
            <a:fld id="{9CA217EF-0505-4C33-BB20-8A8DF2039023}" type="slidenum">
              <a:rPr lang="en-US" smtClean="0"/>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Precedence of Logical Operators</a:t>
            </a:r>
          </a:p>
        </p:txBody>
      </p:sp>
      <p:graphicFrame>
        <p:nvGraphicFramePr>
          <p:cNvPr id="4" name="Content Placeholder 3"/>
          <p:cNvGraphicFramePr>
            <a:graphicFrameLocks noGrp="1"/>
          </p:cNvGraphicFramePr>
          <p:nvPr>
            <p:ph idx="1"/>
          </p:nvPr>
        </p:nvGraphicFramePr>
        <p:xfrm>
          <a:off x="4114800" y="2057400"/>
          <a:ext cx="4038600" cy="201168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0218">
                <a:tc>
                  <a:txBody>
                    <a:bodyPr/>
                    <a:lstStyle/>
                    <a:p>
                      <a:r>
                        <a:rPr lang="en-US" dirty="0"/>
                        <a:t>Operator</a:t>
                      </a:r>
                    </a:p>
                  </a:txBody>
                  <a:tcPr marL="91441" marR="91441"/>
                </a:tc>
                <a:tc>
                  <a:txBody>
                    <a:bodyPr/>
                    <a:lstStyle/>
                    <a:p>
                      <a:r>
                        <a:rPr lang="en-US" dirty="0"/>
                        <a:t>Precedence</a:t>
                      </a:r>
                    </a:p>
                  </a:txBody>
                  <a:tcPr marL="91441" marR="91441"/>
                </a:tc>
                <a:extLst>
                  <a:ext uri="{0D108BD9-81ED-4DB2-BD59-A6C34878D82A}">
                    <a16:rowId xmlns:a16="http://schemas.microsoft.com/office/drawing/2014/main" val="10000"/>
                  </a:ext>
                </a:extLst>
              </a:tr>
              <a:tr h="360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ym typeface="Symbol"/>
                        </a:rPr>
                        <a:t></a:t>
                      </a:r>
                      <a:endParaRPr lang="en-US" b="1" dirty="0"/>
                    </a:p>
                  </a:txBody>
                  <a:tcPr marL="91441" marR="91441"/>
                </a:tc>
                <a:tc>
                  <a:txBody>
                    <a:bodyPr/>
                    <a:lstStyle/>
                    <a:p>
                      <a:r>
                        <a:rPr lang="en-US" dirty="0"/>
                        <a:t>1</a:t>
                      </a:r>
                    </a:p>
                  </a:txBody>
                  <a:tcPr marL="91441" marR="91441"/>
                </a:tc>
                <a:extLst>
                  <a:ext uri="{0D108BD9-81ED-4DB2-BD59-A6C34878D82A}">
                    <a16:rowId xmlns:a16="http://schemas.microsoft.com/office/drawing/2014/main" val="10001"/>
                  </a:ext>
                </a:extLst>
              </a:tr>
              <a:tr h="630382">
                <a:tc>
                  <a:txBody>
                    <a:bodyPr/>
                    <a:lstStyle/>
                    <a:p>
                      <a:r>
                        <a:rPr lang="en-US" b="1" dirty="0">
                          <a:sym typeface="Symbol"/>
                        </a:rPr>
                        <a:t>   </a:t>
                      </a:r>
                    </a:p>
                    <a:p>
                      <a:r>
                        <a:rPr lang="en-US" b="1" dirty="0">
                          <a:sym typeface="Symbol"/>
                        </a:rPr>
                        <a:t> </a:t>
                      </a:r>
                      <a:endParaRPr lang="en-US" b="1" dirty="0"/>
                    </a:p>
                  </a:txBody>
                  <a:tcPr marL="91441" marR="91441"/>
                </a:tc>
                <a:tc>
                  <a:txBody>
                    <a:bodyPr/>
                    <a:lstStyle/>
                    <a:p>
                      <a:r>
                        <a:rPr lang="en-US" dirty="0"/>
                        <a:t>2</a:t>
                      </a:r>
                    </a:p>
                    <a:p>
                      <a:r>
                        <a:rPr lang="en-US" dirty="0"/>
                        <a:t>3</a:t>
                      </a:r>
                    </a:p>
                  </a:txBody>
                  <a:tcPr marL="91441" marR="91441"/>
                </a:tc>
                <a:extLst>
                  <a:ext uri="{0D108BD9-81ED-4DB2-BD59-A6C34878D82A}">
                    <a16:rowId xmlns:a16="http://schemas.microsoft.com/office/drawing/2014/main" val="10002"/>
                  </a:ext>
                </a:extLst>
              </a:tr>
              <a:tr h="630382">
                <a:tc>
                  <a:txBody>
                    <a:bodyPr/>
                    <a:lstStyle/>
                    <a:p>
                      <a:r>
                        <a:rPr lang="en-US" b="1" dirty="0">
                          <a:sym typeface="Symbol"/>
                        </a:rPr>
                        <a:t> </a:t>
                      </a:r>
                    </a:p>
                    <a:p>
                      <a:r>
                        <a:rPr lang="en-US" dirty="0">
                          <a:sym typeface="Symbol"/>
                        </a:rPr>
                        <a:t> </a:t>
                      </a:r>
                      <a:endParaRPr lang="en-US" dirty="0"/>
                    </a:p>
                  </a:txBody>
                  <a:tcPr marL="91441" marR="91441"/>
                </a:tc>
                <a:tc>
                  <a:txBody>
                    <a:bodyPr/>
                    <a:lstStyle/>
                    <a:p>
                      <a:r>
                        <a:rPr lang="en-US" dirty="0"/>
                        <a:t>4</a:t>
                      </a:r>
                    </a:p>
                    <a:p>
                      <a:r>
                        <a:rPr lang="en-US" dirty="0"/>
                        <a:t>5</a:t>
                      </a:r>
                    </a:p>
                  </a:txBody>
                  <a:tcPr marL="91441" marR="91441"/>
                </a:tc>
                <a:extLst>
                  <a:ext uri="{0D108BD9-81ED-4DB2-BD59-A6C34878D82A}">
                    <a16:rowId xmlns:a16="http://schemas.microsoft.com/office/drawing/2014/main" val="10003"/>
                  </a:ext>
                </a:extLst>
              </a:tr>
            </a:tbl>
          </a:graphicData>
        </a:graphic>
      </p:graphicFrame>
      <p:sp>
        <p:nvSpPr>
          <p:cNvPr id="5" name="TextBox 4"/>
          <p:cNvSpPr txBox="1"/>
          <p:nvPr/>
        </p:nvSpPr>
        <p:spPr>
          <a:xfrm>
            <a:off x="5029200" y="4800600"/>
            <a:ext cx="4343400" cy="369332"/>
          </a:xfrm>
          <a:prstGeom prst="rect">
            <a:avLst/>
          </a:prstGeom>
          <a:noFill/>
        </p:spPr>
        <p:txBody>
          <a:bodyPr wrap="square" rtlCol="0">
            <a:spAutoFit/>
          </a:bodyPr>
          <a:lstStyle/>
          <a:p>
            <a:endParaRPr lang="en-US" dirty="0"/>
          </a:p>
        </p:txBody>
      </p:sp>
      <p:sp>
        <p:nvSpPr>
          <p:cNvPr id="6" name="TextBox 5"/>
          <p:cNvSpPr txBox="1"/>
          <p:nvPr/>
        </p:nvSpPr>
        <p:spPr>
          <a:xfrm>
            <a:off x="3352800" y="4343400"/>
            <a:ext cx="5715000" cy="1938992"/>
          </a:xfrm>
          <a:prstGeom prst="rect">
            <a:avLst/>
          </a:prstGeom>
          <a:noFill/>
        </p:spPr>
        <p:txBody>
          <a:bodyPr wrap="square" rtlCol="0">
            <a:spAutoFit/>
          </a:bodyPr>
          <a:lstStyle/>
          <a:p>
            <a:r>
              <a:rPr lang="en-US" sz="2400" i="1" dirty="0">
                <a:latin typeface="Cambria Math" pitchFamily="18" charset="0"/>
                <a:ea typeface="Cambria Math" pitchFamily="18" charset="0"/>
              </a:rPr>
              <a:t>p  </a:t>
            </a:r>
            <a:r>
              <a:rPr lang="en-US" sz="2400" b="1" dirty="0">
                <a:latin typeface="Cambria Math" pitchFamily="18" charset="0"/>
                <a:ea typeface="Cambria Math" pitchFamily="18" charset="0"/>
                <a:sym typeface="Symbol"/>
              </a:rPr>
              <a:t></a:t>
            </a:r>
            <a:r>
              <a:rPr lang="en-US" sz="2400" i="1" dirty="0">
                <a:latin typeface="Cambria Math" pitchFamily="18" charset="0"/>
                <a:ea typeface="Cambria Math" pitchFamily="18" charset="0"/>
                <a:sym typeface="Symbol"/>
              </a:rPr>
              <a:t>q </a:t>
            </a:r>
            <a:r>
              <a:rPr lang="en-US" sz="2400" b="1" i="1"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r   </a:t>
            </a:r>
            <a:r>
              <a:rPr lang="en-US" sz="2400" dirty="0">
                <a:ea typeface="Cambria Math" pitchFamily="18" charset="0"/>
                <a:sym typeface="Symbol"/>
              </a:rPr>
              <a:t>is equivalent to</a:t>
            </a:r>
            <a:r>
              <a:rPr lang="en-US" sz="2400" dirty="0">
                <a:ea typeface="Cambria Math" pitchFamily="18" charset="0"/>
              </a:rPr>
              <a:t> </a:t>
            </a:r>
            <a:r>
              <a:rPr lang="en-US" sz="2400" i="1" dirty="0">
                <a:latin typeface="Cambria Math" pitchFamily="18" charset="0"/>
                <a:ea typeface="Cambria Math" pitchFamily="18" charset="0"/>
              </a:rPr>
              <a:t>(p  </a:t>
            </a:r>
            <a:r>
              <a:rPr lang="en-US" sz="2400" b="1" dirty="0">
                <a:latin typeface="Cambria Math" pitchFamily="18" charset="0"/>
                <a:ea typeface="Cambria Math" pitchFamily="18" charset="0"/>
                <a:sym typeface="Symbol"/>
              </a:rPr>
              <a:t></a:t>
            </a:r>
            <a:r>
              <a:rPr lang="en-US" sz="2400" i="1" dirty="0">
                <a:latin typeface="Cambria Math" pitchFamily="18" charset="0"/>
                <a:ea typeface="Cambria Math" pitchFamily="18" charset="0"/>
                <a:sym typeface="Symbol"/>
              </a:rPr>
              <a:t>q)</a:t>
            </a:r>
            <a:r>
              <a:rPr lang="en-US" sz="2400" b="1" i="1" dirty="0">
                <a:latin typeface="Cambria Math" pitchFamily="18" charset="0"/>
                <a:ea typeface="Cambria Math" pitchFamily="18" charset="0"/>
                <a:sym typeface="Symbol"/>
              </a:rPr>
              <a:t>   </a:t>
            </a:r>
            <a:r>
              <a:rPr lang="en-US" sz="2400" i="1" dirty="0">
                <a:latin typeface="Cambria Math" pitchFamily="18" charset="0"/>
                <a:ea typeface="Cambria Math" pitchFamily="18" charset="0"/>
                <a:sym typeface="Symbol"/>
              </a:rPr>
              <a:t>r</a:t>
            </a:r>
          </a:p>
          <a:p>
            <a:r>
              <a:rPr lang="en-US" sz="2400" dirty="0">
                <a:ea typeface="Cambria Math" pitchFamily="18" charset="0"/>
                <a:sym typeface="Symbol"/>
              </a:rPr>
              <a:t>If the intended meaning is </a:t>
            </a:r>
            <a:r>
              <a:rPr lang="en-US" sz="2400" i="1" dirty="0">
                <a:latin typeface="Cambria Math" pitchFamily="18" charset="0"/>
                <a:ea typeface="Cambria Math" pitchFamily="18" charset="0"/>
              </a:rPr>
              <a:t>p  </a:t>
            </a:r>
            <a:r>
              <a:rPr lang="en-US" sz="2400" b="1" dirty="0">
                <a:latin typeface="Cambria Math" pitchFamily="18" charset="0"/>
                <a:ea typeface="Cambria Math" pitchFamily="18" charset="0"/>
                <a:sym typeface="Symbol"/>
              </a:rPr>
              <a:t>(</a:t>
            </a:r>
            <a:r>
              <a:rPr lang="en-US" sz="2400" i="1" dirty="0">
                <a:latin typeface="Cambria Math" pitchFamily="18" charset="0"/>
                <a:ea typeface="Cambria Math" pitchFamily="18" charset="0"/>
                <a:sym typeface="Symbol"/>
              </a:rPr>
              <a:t>q </a:t>
            </a:r>
            <a:r>
              <a:rPr lang="en-US" sz="2400" b="1" i="1"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r )</a:t>
            </a:r>
          </a:p>
          <a:p>
            <a:r>
              <a:rPr lang="en-US" sz="2400" dirty="0">
                <a:ea typeface="Cambria Math" pitchFamily="18" charset="0"/>
                <a:sym typeface="Symbol"/>
              </a:rPr>
              <a:t>then parentheses must be used.</a:t>
            </a:r>
          </a:p>
          <a:p>
            <a:endParaRPr lang="en-US" sz="2400" i="1" dirty="0">
              <a:ea typeface="Cambria Math" pitchFamily="18" charset="0"/>
              <a:sym typeface="Symbol"/>
            </a:endParaRPr>
          </a:p>
          <a:p>
            <a:r>
              <a:rPr lang="en-US" sz="2400" i="1" dirty="0">
                <a:ea typeface="Cambria Math" pitchFamily="18" charset="0"/>
                <a:sym typeface="Symbol"/>
              </a:rPr>
              <a:t>    </a:t>
            </a:r>
            <a:endParaRPr lang="en-US" sz="2400" i="1" dirty="0">
              <a:ea typeface="Cambria Math" pitchFamily="18" charset="0"/>
            </a:endParaRPr>
          </a:p>
        </p:txBody>
      </p:sp>
      <p:sp>
        <p:nvSpPr>
          <p:cNvPr id="7" name="灯片编号占位符 6">
            <a:extLst>
              <a:ext uri="{FF2B5EF4-FFF2-40B4-BE49-F238E27FC236}">
                <a16:creationId xmlns:a16="http://schemas.microsoft.com/office/drawing/2014/main" id="{474D28E7-DAE6-42EF-AF51-B34314A64CCC}"/>
              </a:ext>
            </a:extLst>
          </p:cNvPr>
          <p:cNvSpPr>
            <a:spLocks noGrp="1"/>
          </p:cNvSpPr>
          <p:nvPr>
            <p:ph type="sldNum" sz="quarter" idx="12"/>
          </p:nvPr>
        </p:nvSpPr>
        <p:spPr/>
        <p:txBody>
          <a:bodyPr/>
          <a:lstStyle/>
          <a:p>
            <a:fld id="{9CA217EF-0505-4C33-BB20-8A8DF2039023}"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a:ea typeface="宋体" panose="02010600030101010101" pitchFamily="2" charset="-122"/>
              </a:rPr>
              <a:t>Logic and Bit Operations</a:t>
            </a:r>
            <a:endParaRPr lang="zh-CN" altLang="en-US">
              <a:ea typeface="宋体" panose="02010600030101010101" pitchFamily="2" charset="-122"/>
            </a:endParaRPr>
          </a:p>
        </p:txBody>
      </p:sp>
      <p:sp>
        <p:nvSpPr>
          <p:cNvPr id="64515" name="内容占位符 2"/>
          <p:cNvSpPr>
            <a:spLocks noGrp="1"/>
          </p:cNvSpPr>
          <p:nvPr>
            <p:ph idx="1"/>
          </p:nvPr>
        </p:nvSpPr>
        <p:spPr/>
        <p:txBody>
          <a:bodyPr/>
          <a:lstStyle/>
          <a:p>
            <a:r>
              <a:rPr lang="en-US" altLang="zh-CN" sz="2800" dirty="0">
                <a:ea typeface="宋体" panose="02010600030101010101" pitchFamily="2" charset="-122"/>
              </a:rPr>
              <a:t>In computer all the information is represented with bits (binary digit). Bit is a symbol with two possible values: 0 (zero), and 1(one) bit can be used to represent truth values:1 for True, 0 for False</a:t>
            </a:r>
          </a:p>
          <a:p>
            <a:r>
              <a:rPr lang="en-US" altLang="zh-CN" sz="2800" dirty="0">
                <a:ea typeface="宋体" panose="02010600030101010101" pitchFamily="2" charset="-122"/>
              </a:rPr>
              <a:t>Boolean variable is a variable with two possible values (0,1)</a:t>
            </a:r>
          </a:p>
          <a:p>
            <a:r>
              <a:rPr lang="en-US" altLang="zh-CN" sz="2800" dirty="0">
                <a:ea typeface="宋体" panose="02010600030101010101" pitchFamily="2" charset="-122"/>
              </a:rPr>
              <a:t>Note: Computer operations correspond to the logical operations</a:t>
            </a:r>
            <a:endParaRPr lang="zh-CN" altLang="en-US" sz="2800" dirty="0">
              <a:ea typeface="宋体" panose="02010600030101010101" pitchFamily="2" charset="-122"/>
            </a:endParaRPr>
          </a:p>
        </p:txBody>
      </p:sp>
      <p:sp>
        <p:nvSpPr>
          <p:cNvPr id="3" name="灯片编号占位符 2">
            <a:extLst>
              <a:ext uri="{FF2B5EF4-FFF2-40B4-BE49-F238E27FC236}">
                <a16:creationId xmlns:a16="http://schemas.microsoft.com/office/drawing/2014/main" id="{8E794FA3-9D62-43D0-9F49-4A038E638A1F}"/>
              </a:ext>
            </a:extLst>
          </p:cNvPr>
          <p:cNvSpPr>
            <a:spLocks noGrp="1"/>
          </p:cNvSpPr>
          <p:nvPr>
            <p:ph type="sldNum" sz="quarter" idx="12"/>
          </p:nvPr>
        </p:nvSpPr>
        <p:spPr/>
        <p:txBody>
          <a:bodyPr/>
          <a:lstStyle/>
          <a:p>
            <a:fld id="{9CA217EF-0505-4C33-BB20-8A8DF2039023}" type="slidenum">
              <a:rPr lang="en-US" smtClean="0"/>
              <a:pPr/>
              <a:t>25</a:t>
            </a:fld>
            <a:endParaRPr lang="en-US"/>
          </a:p>
        </p:txBody>
      </p:sp>
    </p:spTree>
    <p:extLst>
      <p:ext uri="{BB962C8B-B14F-4D97-AF65-F5344CB8AC3E}">
        <p14:creationId xmlns:p14="http://schemas.microsoft.com/office/powerpoint/2010/main" val="247764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en-US" altLang="zh-CN">
                <a:ea typeface="宋体" panose="02010600030101010101" pitchFamily="2" charset="-122"/>
              </a:rPr>
              <a:t>Cont…</a:t>
            </a:r>
            <a:endParaRPr lang="zh-CN" altLang="en-US">
              <a:ea typeface="宋体" panose="02010600030101010101" pitchFamily="2" charset="-122"/>
            </a:endParaRPr>
          </a:p>
        </p:txBody>
      </p:sp>
      <p:pic>
        <p:nvPicPr>
          <p:cNvPr id="65539"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209800" y="2990850"/>
            <a:ext cx="7772400" cy="2095500"/>
          </a:xfrm>
          <a:noFill/>
        </p:spPr>
      </p:pic>
      <p:sp>
        <p:nvSpPr>
          <p:cNvPr id="3" name="灯片编号占位符 2">
            <a:extLst>
              <a:ext uri="{FF2B5EF4-FFF2-40B4-BE49-F238E27FC236}">
                <a16:creationId xmlns:a16="http://schemas.microsoft.com/office/drawing/2014/main" id="{E4DE2FAC-91C5-4063-B8EA-5426BF99F31D}"/>
              </a:ext>
            </a:extLst>
          </p:cNvPr>
          <p:cNvSpPr>
            <a:spLocks noGrp="1"/>
          </p:cNvSpPr>
          <p:nvPr>
            <p:ph type="sldNum" sz="quarter" idx="12"/>
          </p:nvPr>
        </p:nvSpPr>
        <p:spPr/>
        <p:txBody>
          <a:bodyPr/>
          <a:lstStyle/>
          <a:p>
            <a:fld id="{9CA217EF-0505-4C33-BB20-8A8DF2039023}" type="slidenum">
              <a:rPr lang="en-US" smtClean="0"/>
              <a:pPr/>
              <a:t>26</a:t>
            </a:fld>
            <a:endParaRPr lang="en-US"/>
          </a:p>
        </p:txBody>
      </p:sp>
    </p:spTree>
    <p:extLst>
      <p:ext uri="{BB962C8B-B14F-4D97-AF65-F5344CB8AC3E}">
        <p14:creationId xmlns:p14="http://schemas.microsoft.com/office/powerpoint/2010/main" val="154973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t>7</a:t>
            </a:r>
            <a:r>
              <a:rPr lang="en-US" altLang="zh-CN" baseline="30000" dirty="0"/>
              <a:t>th</a:t>
            </a:r>
            <a:r>
              <a:rPr lang="en-US" altLang="zh-CN" dirty="0"/>
              <a:t>  edition</a:t>
            </a:r>
          </a:p>
          <a:p>
            <a:r>
              <a:rPr lang="en-US" altLang="zh-CN" dirty="0"/>
              <a:t>P13,   14(</a:t>
            </a:r>
            <a:r>
              <a:rPr lang="en-US" altLang="zh-CN" dirty="0" err="1"/>
              <a:t>a,c,e</a:t>
            </a:r>
            <a:r>
              <a:rPr lang="en-US" altLang="zh-CN" dirty="0"/>
              <a:t>)</a:t>
            </a:r>
          </a:p>
          <a:p>
            <a:r>
              <a:rPr lang="en-US" altLang="zh-CN" dirty="0"/>
              <a:t>P14,   23</a:t>
            </a:r>
          </a:p>
          <a:p>
            <a:r>
              <a:rPr lang="en-US" altLang="zh-CN" dirty="0"/>
              <a:t>P15,   33(</a:t>
            </a:r>
            <a:r>
              <a:rPr lang="en-US" altLang="zh-CN" dirty="0" err="1"/>
              <a:t>a,c,f</a:t>
            </a:r>
            <a:r>
              <a:rPr lang="en-US" altLang="zh-CN" dirty="0"/>
              <a:t>)</a:t>
            </a:r>
            <a:endParaRPr lang="zh-CN" altLang="en-US" dirty="0"/>
          </a:p>
          <a:p>
            <a:endParaRPr lang="zh-CN" altLang="en-US" dirty="0"/>
          </a:p>
        </p:txBody>
      </p:sp>
      <p:sp>
        <p:nvSpPr>
          <p:cNvPr id="5" name="灯片编号占位符 4">
            <a:extLst>
              <a:ext uri="{FF2B5EF4-FFF2-40B4-BE49-F238E27FC236}">
                <a16:creationId xmlns:a16="http://schemas.microsoft.com/office/drawing/2014/main" id="{D8D753EA-F294-4BC0-9B85-4B935616B4B5}"/>
              </a:ext>
            </a:extLst>
          </p:cNvPr>
          <p:cNvSpPr>
            <a:spLocks noGrp="1"/>
          </p:cNvSpPr>
          <p:nvPr>
            <p:ph type="sldNum" sz="quarter" idx="12"/>
          </p:nvPr>
        </p:nvSpPr>
        <p:spPr/>
        <p:txBody>
          <a:bodyPr/>
          <a:lstStyle/>
          <a:p>
            <a:fld id="{9CA217EF-0505-4C33-BB20-8A8DF2039023}" type="slidenum">
              <a:rPr lang="en-US" smtClean="0"/>
              <a:pPr/>
              <a:t>27</a:t>
            </a:fld>
            <a:endParaRPr lang="en-US"/>
          </a:p>
        </p:txBody>
      </p:sp>
    </p:spTree>
    <p:extLst>
      <p:ext uri="{BB962C8B-B14F-4D97-AF65-F5344CB8AC3E}">
        <p14:creationId xmlns:p14="http://schemas.microsoft.com/office/powerpoint/2010/main" val="279250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Propositional Logic</a:t>
            </a:r>
          </a:p>
        </p:txBody>
      </p:sp>
      <p:sp>
        <p:nvSpPr>
          <p:cNvPr id="3" name="Subtitle 2"/>
          <p:cNvSpPr>
            <a:spLocks noGrp="1"/>
          </p:cNvSpPr>
          <p:nvPr>
            <p:ph type="subTitle" idx="1"/>
          </p:nvPr>
        </p:nvSpPr>
        <p:spPr/>
        <p:txBody>
          <a:bodyPr/>
          <a:lstStyle/>
          <a:p>
            <a:r>
              <a:rPr lang="en-US" dirty="0"/>
              <a:t>Section 1.2</a:t>
            </a:r>
          </a:p>
        </p:txBody>
      </p:sp>
      <p:sp>
        <p:nvSpPr>
          <p:cNvPr id="5" name="灯片编号占位符 4">
            <a:extLst>
              <a:ext uri="{FF2B5EF4-FFF2-40B4-BE49-F238E27FC236}">
                <a16:creationId xmlns:a16="http://schemas.microsoft.com/office/drawing/2014/main" id="{B34A9312-1A04-4152-A2E3-4E23FEC35B4A}"/>
              </a:ext>
            </a:extLst>
          </p:cNvPr>
          <p:cNvSpPr>
            <a:spLocks noGrp="1"/>
          </p:cNvSpPr>
          <p:nvPr>
            <p:ph type="sldNum" sz="quarter" idx="12"/>
          </p:nvPr>
        </p:nvSpPr>
        <p:spPr/>
        <p:txBody>
          <a:bodyPr/>
          <a:lstStyle/>
          <a:p>
            <a:r>
              <a:rPr lang="en-US"/>
              <a:t>111</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Propositional Logic: Summary</a:t>
            </a:r>
          </a:p>
        </p:txBody>
      </p:sp>
      <p:sp>
        <p:nvSpPr>
          <p:cNvPr id="3" name="Content Placeholder 2"/>
          <p:cNvSpPr>
            <a:spLocks noGrp="1"/>
          </p:cNvSpPr>
          <p:nvPr>
            <p:ph idx="1"/>
          </p:nvPr>
        </p:nvSpPr>
        <p:spPr/>
        <p:txBody>
          <a:bodyPr/>
          <a:lstStyle/>
          <a:p>
            <a:r>
              <a:rPr lang="en-US" dirty="0"/>
              <a:t>Translating English to Propositional Logic</a:t>
            </a:r>
          </a:p>
          <a:p>
            <a:r>
              <a:rPr lang="en-US" dirty="0"/>
              <a:t>System Specifications</a:t>
            </a:r>
          </a:p>
          <a:p>
            <a:r>
              <a:rPr lang="en-US" dirty="0"/>
              <a:t>Boolean Searching</a:t>
            </a:r>
          </a:p>
          <a:p>
            <a:r>
              <a:rPr lang="en-US" dirty="0"/>
              <a:t>Logic Puzzles</a:t>
            </a:r>
          </a:p>
          <a:p>
            <a:r>
              <a:rPr lang="en-US" dirty="0"/>
              <a:t>Logic Circuits </a:t>
            </a:r>
          </a:p>
          <a:p>
            <a:r>
              <a:rPr lang="en-US" dirty="0"/>
              <a:t>AI Diagnosis Method (Optional)</a:t>
            </a:r>
          </a:p>
          <a:p>
            <a:endParaRPr lang="en-US" dirty="0"/>
          </a:p>
        </p:txBody>
      </p:sp>
      <p:sp>
        <p:nvSpPr>
          <p:cNvPr id="5" name="灯片编号占位符 4">
            <a:extLst>
              <a:ext uri="{FF2B5EF4-FFF2-40B4-BE49-F238E27FC236}">
                <a16:creationId xmlns:a16="http://schemas.microsoft.com/office/drawing/2014/main" id="{59F98FC2-0EB7-4DA7-8D93-322FA4A9DEF0}"/>
              </a:ext>
            </a:extLst>
          </p:cNvPr>
          <p:cNvSpPr>
            <a:spLocks noGrp="1"/>
          </p:cNvSpPr>
          <p:nvPr>
            <p:ph type="sldNum" sz="quarter" idx="12"/>
          </p:nvPr>
        </p:nvSpPr>
        <p:spPr/>
        <p:txBody>
          <a:bodyPr/>
          <a:lstStyle/>
          <a:p>
            <a:fld id="{9CA217EF-0505-4C33-BB20-8A8DF2039023}"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Propositional Logic</a:t>
            </a:r>
          </a:p>
        </p:txBody>
      </p:sp>
      <p:sp>
        <p:nvSpPr>
          <p:cNvPr id="3" name="Subtitle 2"/>
          <p:cNvSpPr>
            <a:spLocks noGrp="1"/>
          </p:cNvSpPr>
          <p:nvPr>
            <p:ph type="subTitle" idx="1"/>
          </p:nvPr>
        </p:nvSpPr>
        <p:spPr/>
        <p:txBody>
          <a:bodyPr/>
          <a:lstStyle/>
          <a:p>
            <a:r>
              <a:rPr lang="en-US" dirty="0"/>
              <a:t>Section 1.1</a:t>
            </a:r>
          </a:p>
        </p:txBody>
      </p:sp>
      <p:sp>
        <p:nvSpPr>
          <p:cNvPr id="5" name="灯片编号占位符 4">
            <a:extLst>
              <a:ext uri="{FF2B5EF4-FFF2-40B4-BE49-F238E27FC236}">
                <a16:creationId xmlns:a16="http://schemas.microsoft.com/office/drawing/2014/main" id="{18B270BA-B4E5-45A5-A9FD-19C5503E5615}"/>
              </a:ext>
            </a:extLst>
          </p:cNvPr>
          <p:cNvSpPr>
            <a:spLocks noGrp="1"/>
          </p:cNvSpPr>
          <p:nvPr>
            <p:ph type="sldNum" sz="quarter" idx="12"/>
          </p:nvPr>
        </p:nvSpPr>
        <p:spPr/>
        <p:txBody>
          <a:bodyPr/>
          <a:lstStyle/>
          <a:p>
            <a:r>
              <a:rPr lang="en-US"/>
              <a:t>111</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 </a:t>
            </a:r>
            <a:endParaRPr lang="zh-CN" altLang="en-US" dirty="0"/>
          </a:p>
        </p:txBody>
      </p:sp>
      <p:sp>
        <p:nvSpPr>
          <p:cNvPr id="3" name="内容占位符 2"/>
          <p:cNvSpPr>
            <a:spLocks noGrp="1"/>
          </p:cNvSpPr>
          <p:nvPr>
            <p:ph idx="1"/>
          </p:nvPr>
        </p:nvSpPr>
        <p:spPr/>
        <p:txBody>
          <a:bodyPr/>
          <a:lstStyle/>
          <a:p>
            <a:r>
              <a:rPr lang="en-US" altLang="zh-CN" dirty="0"/>
              <a:t>Logic has many important applications to mathematics, computer science, and numerous other disciplines. Statements in mathematics and the sciences and in natural language often are imprecise </a:t>
            </a:r>
          </a:p>
          <a:p>
            <a:pPr>
              <a:buFontTx/>
              <a:buNone/>
            </a:pPr>
            <a:r>
              <a:rPr lang="en-US" altLang="zh-CN" dirty="0"/>
              <a:t>   or ambiguous. To make such statements precise, they can be translated into the language of logic.</a:t>
            </a:r>
            <a:endParaRPr lang="zh-CN" altLang="en-US" dirty="0"/>
          </a:p>
          <a:p>
            <a:pPr marL="0" indent="0">
              <a:buNone/>
            </a:pPr>
            <a:endParaRPr lang="zh-CN" altLang="en-US" dirty="0"/>
          </a:p>
        </p:txBody>
      </p:sp>
      <p:sp>
        <p:nvSpPr>
          <p:cNvPr id="5" name="灯片编号占位符 4">
            <a:extLst>
              <a:ext uri="{FF2B5EF4-FFF2-40B4-BE49-F238E27FC236}">
                <a16:creationId xmlns:a16="http://schemas.microsoft.com/office/drawing/2014/main" id="{E50FCF0F-B659-495C-8180-C039625A6902}"/>
              </a:ext>
            </a:extLst>
          </p:cNvPr>
          <p:cNvSpPr>
            <a:spLocks noGrp="1"/>
          </p:cNvSpPr>
          <p:nvPr>
            <p:ph type="sldNum" sz="quarter" idx="12"/>
          </p:nvPr>
        </p:nvSpPr>
        <p:spPr/>
        <p:txBody>
          <a:bodyPr/>
          <a:lstStyle/>
          <a:p>
            <a:fld id="{9CA217EF-0505-4C33-BB20-8A8DF2039023}" type="slidenum">
              <a:rPr lang="en-US" smtClean="0"/>
              <a:pPr/>
              <a:t>30</a:t>
            </a:fld>
            <a:endParaRPr lang="en-US"/>
          </a:p>
        </p:txBody>
      </p:sp>
    </p:spTree>
    <p:extLst>
      <p:ext uri="{BB962C8B-B14F-4D97-AF65-F5344CB8AC3E}">
        <p14:creationId xmlns:p14="http://schemas.microsoft.com/office/powerpoint/2010/main" val="3503236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English Sentences</a:t>
            </a:r>
          </a:p>
        </p:txBody>
      </p:sp>
      <p:sp>
        <p:nvSpPr>
          <p:cNvPr id="3" name="Content Placeholder 2"/>
          <p:cNvSpPr>
            <a:spLocks noGrp="1"/>
          </p:cNvSpPr>
          <p:nvPr>
            <p:ph idx="1"/>
          </p:nvPr>
        </p:nvSpPr>
        <p:spPr/>
        <p:txBody>
          <a:bodyPr>
            <a:normAutofit/>
          </a:bodyPr>
          <a:lstStyle/>
          <a:p>
            <a:r>
              <a:rPr lang="en-US" dirty="0"/>
              <a:t>Steps to convert an English sentence to a statement in propositional logic</a:t>
            </a:r>
          </a:p>
          <a:p>
            <a:pPr lvl="1"/>
            <a:r>
              <a:rPr lang="en-US" dirty="0"/>
              <a:t>Identify atomic propositions and represent using propositional variables.</a:t>
            </a:r>
          </a:p>
          <a:p>
            <a:pPr lvl="1"/>
            <a:r>
              <a:rPr lang="en-US" dirty="0"/>
              <a:t>Determine appropriate logical connectives</a:t>
            </a:r>
          </a:p>
          <a:p>
            <a:r>
              <a:rPr lang="en-US" dirty="0"/>
              <a:t>“If I go to </a:t>
            </a:r>
            <a:r>
              <a:rPr lang="en-US" dirty="0" err="1"/>
              <a:t>Harry’s</a:t>
            </a:r>
            <a:r>
              <a:rPr lang="en-US" dirty="0"/>
              <a:t> or to the country, I will not go shopping.”</a:t>
            </a:r>
          </a:p>
          <a:p>
            <a:pPr lvl="1"/>
            <a:r>
              <a:rPr lang="en-US" i="1" dirty="0"/>
              <a:t>p</a:t>
            </a:r>
            <a:r>
              <a:rPr lang="en-US" dirty="0"/>
              <a:t>: I go to </a:t>
            </a:r>
            <a:r>
              <a:rPr lang="en-US" dirty="0" err="1"/>
              <a:t>Harry’s</a:t>
            </a:r>
            <a:endParaRPr lang="en-US" dirty="0"/>
          </a:p>
          <a:p>
            <a:pPr lvl="1"/>
            <a:r>
              <a:rPr lang="en-US" dirty="0"/>
              <a:t>q: I go to the country.</a:t>
            </a:r>
          </a:p>
          <a:p>
            <a:pPr lvl="1"/>
            <a:r>
              <a:rPr lang="en-US" i="1" dirty="0"/>
              <a:t>r</a:t>
            </a:r>
            <a:r>
              <a:rPr lang="en-US" dirty="0"/>
              <a:t>:  I will go shopping.</a:t>
            </a:r>
          </a:p>
          <a:p>
            <a:pPr lvl="1"/>
            <a:endParaRPr lang="en-US" b="1" dirty="0"/>
          </a:p>
          <a:p>
            <a:pPr lvl="1">
              <a:buNone/>
            </a:pPr>
            <a:endParaRPr lang="en-US" b="1"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7086601" y="5562601"/>
            <a:ext cx="2065973" cy="382905"/>
          </a:xfrm>
          <a:prstGeom prst="rect">
            <a:avLst/>
          </a:prstGeom>
        </p:spPr>
      </p:pic>
      <p:sp>
        <p:nvSpPr>
          <p:cNvPr id="7" name="TextBox 6"/>
          <p:cNvSpPr txBox="1"/>
          <p:nvPr/>
        </p:nvSpPr>
        <p:spPr>
          <a:xfrm>
            <a:off x="6400800" y="4419600"/>
            <a:ext cx="1676400" cy="381000"/>
          </a:xfrm>
          <a:prstGeom prst="rect">
            <a:avLst/>
          </a:prstGeom>
          <a:noFill/>
        </p:spPr>
        <p:txBody>
          <a:bodyPr wrap="square" rtlCol="0">
            <a:spAutoFit/>
          </a:bodyPr>
          <a:lstStyle/>
          <a:p>
            <a:endParaRPr lang="en-US" dirty="0"/>
          </a:p>
        </p:txBody>
      </p:sp>
      <p:sp>
        <p:nvSpPr>
          <p:cNvPr id="8" name="TextBox 7"/>
          <p:cNvSpPr txBox="1"/>
          <p:nvPr/>
        </p:nvSpPr>
        <p:spPr>
          <a:xfrm>
            <a:off x="6553200" y="4876800"/>
            <a:ext cx="3200400" cy="523220"/>
          </a:xfrm>
          <a:prstGeom prst="rect">
            <a:avLst/>
          </a:prstGeom>
          <a:noFill/>
        </p:spPr>
        <p:txBody>
          <a:bodyPr wrap="square" rtlCol="0">
            <a:spAutoFit/>
          </a:bodyPr>
          <a:lstStyle/>
          <a:p>
            <a:r>
              <a:rPr lang="en-US" sz="2800" dirty="0"/>
              <a:t>If </a:t>
            </a:r>
            <a:r>
              <a:rPr lang="en-US" sz="2800" i="1" dirty="0"/>
              <a:t>p</a:t>
            </a:r>
            <a:r>
              <a:rPr lang="en-US" sz="2800" dirty="0"/>
              <a:t> or </a:t>
            </a:r>
            <a:r>
              <a:rPr lang="en-US" sz="2800" i="1" dirty="0"/>
              <a:t>q</a:t>
            </a:r>
            <a:r>
              <a:rPr lang="en-US" sz="2800" dirty="0"/>
              <a:t> then not </a:t>
            </a:r>
            <a:r>
              <a:rPr lang="en-US" sz="2800" i="1" dirty="0"/>
              <a:t>r</a:t>
            </a:r>
            <a:r>
              <a:rPr lang="en-US" sz="2800" dirty="0"/>
              <a:t>.</a:t>
            </a:r>
          </a:p>
        </p:txBody>
      </p:sp>
      <p:sp>
        <p:nvSpPr>
          <p:cNvPr id="6" name="灯片编号占位符 5">
            <a:extLst>
              <a:ext uri="{FF2B5EF4-FFF2-40B4-BE49-F238E27FC236}">
                <a16:creationId xmlns:a16="http://schemas.microsoft.com/office/drawing/2014/main" id="{426D0D76-F97A-4BE7-AE85-CC875F653B6C}"/>
              </a:ext>
            </a:extLst>
          </p:cNvPr>
          <p:cNvSpPr>
            <a:spLocks noGrp="1"/>
          </p:cNvSpPr>
          <p:nvPr>
            <p:ph type="sldNum" sz="quarter" idx="12"/>
          </p:nvPr>
        </p:nvSpPr>
        <p:spPr/>
        <p:txBody>
          <a:bodyPr/>
          <a:lstStyle/>
          <a:p>
            <a:fld id="{9CA217EF-0505-4C33-BB20-8A8DF2039023}"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lstStyle/>
          <a:p>
            <a:pPr>
              <a:buNone/>
            </a:pPr>
            <a:r>
              <a:rPr lang="en-US" b="1" dirty="0"/>
              <a:t>  Problem:</a:t>
            </a:r>
            <a:r>
              <a:rPr lang="en-US" dirty="0"/>
              <a:t> Translate the following sentence into propositional logic:</a:t>
            </a:r>
          </a:p>
          <a:p>
            <a:pPr>
              <a:buNone/>
            </a:pPr>
            <a:r>
              <a:rPr lang="en-US" dirty="0"/>
              <a:t> “You can access the Internet from campus only if you are a computer science major or you are not a freshman.”</a:t>
            </a:r>
          </a:p>
          <a:p>
            <a:pPr>
              <a:buNone/>
            </a:pPr>
            <a:r>
              <a:rPr lang="en-US" b="1" dirty="0"/>
              <a:t>  One Solution</a:t>
            </a:r>
            <a:r>
              <a:rPr lang="en-US" dirty="0"/>
              <a:t>: Let </a:t>
            </a:r>
            <a:r>
              <a:rPr lang="en-US" i="1" dirty="0">
                <a:latin typeface="Cambria Math" pitchFamily="18" charset="0"/>
                <a:ea typeface="Cambria Math" pitchFamily="18" charset="0"/>
              </a:rPr>
              <a:t>a</a:t>
            </a:r>
            <a:r>
              <a:rPr lang="en-US" dirty="0"/>
              <a:t>, </a:t>
            </a:r>
            <a:r>
              <a:rPr lang="en-US" i="1" dirty="0">
                <a:latin typeface="Cambria Math" pitchFamily="18" charset="0"/>
                <a:ea typeface="Cambria Math" pitchFamily="18" charset="0"/>
              </a:rPr>
              <a:t>c</a:t>
            </a:r>
            <a:r>
              <a:rPr lang="en-US" dirty="0"/>
              <a:t>, and </a:t>
            </a:r>
            <a:r>
              <a:rPr lang="en-US" i="1" dirty="0">
                <a:latin typeface="Cambria Math" pitchFamily="18" charset="0"/>
                <a:ea typeface="Cambria Math" pitchFamily="18" charset="0"/>
              </a:rPr>
              <a:t>f</a:t>
            </a:r>
            <a:r>
              <a:rPr lang="en-US" dirty="0"/>
              <a:t>  represent respectively “You can access the internet from campus,” “You are a computer science major,” and “You are a freshman.”</a:t>
            </a:r>
          </a:p>
          <a:p>
            <a:pPr>
              <a:buNone/>
            </a:pPr>
            <a:r>
              <a:rPr lang="en-US" dirty="0"/>
              <a:t>                  </a:t>
            </a:r>
            <a:r>
              <a:rPr lang="en-US" dirty="0">
                <a:latin typeface="Cambria Math"/>
                <a:ea typeface="Cambria Math"/>
              </a:rPr>
              <a:t>a→ (c ∨ ¬ </a:t>
            </a:r>
            <a:r>
              <a:rPr lang="en-US" i="1" dirty="0">
                <a:latin typeface="Cambria Math" pitchFamily="18" charset="0"/>
                <a:ea typeface="Cambria Math" pitchFamily="18" charset="0"/>
              </a:rPr>
              <a:t>f</a:t>
            </a:r>
            <a:r>
              <a:rPr lang="en-US" dirty="0"/>
              <a:t> )</a:t>
            </a:r>
          </a:p>
          <a:p>
            <a:endParaRPr lang="en-US" dirty="0"/>
          </a:p>
          <a:p>
            <a:pPr>
              <a:buNone/>
            </a:pPr>
            <a:endParaRPr lang="en-US" dirty="0"/>
          </a:p>
          <a:p>
            <a:endParaRPr lang="en-US" dirty="0"/>
          </a:p>
          <a:p>
            <a:endParaRPr lang="en-US" dirty="0"/>
          </a:p>
          <a:p>
            <a:endParaRPr lang="en-US" dirty="0"/>
          </a:p>
        </p:txBody>
      </p:sp>
      <p:sp>
        <p:nvSpPr>
          <p:cNvPr id="5" name="灯片编号占位符 4">
            <a:extLst>
              <a:ext uri="{FF2B5EF4-FFF2-40B4-BE49-F238E27FC236}">
                <a16:creationId xmlns:a16="http://schemas.microsoft.com/office/drawing/2014/main" id="{CBD09D3D-5EC2-413F-BB0E-607D08DA6E7C}"/>
              </a:ext>
            </a:extLst>
          </p:cNvPr>
          <p:cNvSpPr>
            <a:spLocks noGrp="1"/>
          </p:cNvSpPr>
          <p:nvPr>
            <p:ph type="sldNum" sz="quarter" idx="12"/>
          </p:nvPr>
        </p:nvSpPr>
        <p:spPr/>
        <p:txBody>
          <a:bodyPr/>
          <a:lstStyle/>
          <a:p>
            <a:fld id="{9CA217EF-0505-4C33-BB20-8A8DF2039023}" type="slidenum">
              <a:rPr lang="en-US" smtClean="0"/>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Specifications</a:t>
            </a:r>
          </a:p>
        </p:txBody>
      </p:sp>
      <p:sp>
        <p:nvSpPr>
          <p:cNvPr id="3" name="Content Placeholder 2"/>
          <p:cNvSpPr>
            <a:spLocks noGrp="1"/>
          </p:cNvSpPr>
          <p:nvPr>
            <p:ph idx="1"/>
          </p:nvPr>
        </p:nvSpPr>
        <p:spPr/>
        <p:txBody>
          <a:bodyPr/>
          <a:lstStyle/>
          <a:p>
            <a:r>
              <a:rPr lang="en-US" dirty="0"/>
              <a:t>System and Software engineers take requirements in English and express them in a precise specification language based on logic.</a:t>
            </a:r>
          </a:p>
          <a:p>
            <a:pPr>
              <a:buNone/>
            </a:pPr>
            <a:r>
              <a:rPr lang="en-US" b="1" dirty="0"/>
              <a:t>   Example</a:t>
            </a:r>
            <a:r>
              <a:rPr lang="en-US" dirty="0"/>
              <a:t>: Express in propositional logic:</a:t>
            </a:r>
          </a:p>
          <a:p>
            <a:pPr>
              <a:buNone/>
            </a:pPr>
            <a:r>
              <a:rPr lang="en-US" dirty="0"/>
              <a:t>  “The automated reply cannot be sent when the file system is full”</a:t>
            </a:r>
          </a:p>
          <a:p>
            <a:pPr>
              <a:buNone/>
            </a:pPr>
            <a:r>
              <a:rPr lang="en-US" dirty="0"/>
              <a:t>    </a:t>
            </a:r>
            <a:r>
              <a:rPr lang="en-US" b="1" dirty="0"/>
              <a:t>Solution</a:t>
            </a:r>
            <a:r>
              <a:rPr lang="en-US" dirty="0"/>
              <a:t>: One possible solution: Let </a:t>
            </a:r>
            <a:r>
              <a:rPr lang="en-US" i="1" dirty="0"/>
              <a:t>p</a:t>
            </a:r>
            <a:r>
              <a:rPr lang="en-US" dirty="0"/>
              <a:t> denote “The automated reply can be sent” and </a:t>
            </a:r>
            <a:r>
              <a:rPr lang="en-US" i="1" dirty="0"/>
              <a:t>q</a:t>
            </a:r>
            <a:r>
              <a:rPr lang="en-US" dirty="0"/>
              <a:t> denote “The file system is full.”</a:t>
            </a:r>
            <a:r>
              <a:rPr lang="en-US" dirty="0">
                <a:latin typeface="Cambria Math"/>
                <a:ea typeface="Cambria Math"/>
              </a:rPr>
              <a:t> </a:t>
            </a:r>
          </a:p>
          <a:p>
            <a:pPr>
              <a:buNone/>
            </a:pPr>
            <a:r>
              <a:rPr lang="en-US" dirty="0">
                <a:latin typeface="Cambria Math"/>
                <a:ea typeface="Cambria Math"/>
              </a:rPr>
              <a:t>                              q→ ¬ </a:t>
            </a:r>
            <a:r>
              <a:rPr lang="en-US" i="1" dirty="0">
                <a:latin typeface="Cambria Math" pitchFamily="18" charset="0"/>
                <a:ea typeface="Cambria Math" pitchFamily="18" charset="0"/>
              </a:rPr>
              <a:t>p</a:t>
            </a:r>
            <a:endParaRPr lang="en-US" dirty="0"/>
          </a:p>
          <a:p>
            <a:pPr>
              <a:buNone/>
            </a:pPr>
            <a:endParaRPr lang="en-US" dirty="0"/>
          </a:p>
          <a:p>
            <a:pPr>
              <a:buNone/>
            </a:pPr>
            <a:endParaRPr lang="en-US" dirty="0"/>
          </a:p>
        </p:txBody>
      </p:sp>
      <p:sp>
        <p:nvSpPr>
          <p:cNvPr id="5" name="灯片编号占位符 4">
            <a:extLst>
              <a:ext uri="{FF2B5EF4-FFF2-40B4-BE49-F238E27FC236}">
                <a16:creationId xmlns:a16="http://schemas.microsoft.com/office/drawing/2014/main" id="{6D13F9B1-2497-45C3-B4D3-067FE299EA9D}"/>
              </a:ext>
            </a:extLst>
          </p:cNvPr>
          <p:cNvSpPr>
            <a:spLocks noGrp="1"/>
          </p:cNvSpPr>
          <p:nvPr>
            <p:ph type="sldNum" sz="quarter" idx="12"/>
          </p:nvPr>
        </p:nvSpPr>
        <p:spPr/>
        <p:txBody>
          <a:bodyPr/>
          <a:lstStyle/>
          <a:p>
            <a:fld id="{9CA217EF-0505-4C33-BB20-8A8DF2039023}" type="slidenum">
              <a:rPr lang="en-US" smtClean="0"/>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Consistent System Specifications</a:t>
            </a:r>
          </a:p>
        </p:txBody>
      </p:sp>
      <p:sp>
        <p:nvSpPr>
          <p:cNvPr id="3" name="Content Placeholder 2"/>
          <p:cNvSpPr>
            <a:spLocks noGrp="1"/>
          </p:cNvSpPr>
          <p:nvPr>
            <p:ph idx="1"/>
          </p:nvPr>
        </p:nvSpPr>
        <p:spPr/>
        <p:txBody>
          <a:bodyPr>
            <a:normAutofit/>
          </a:bodyPr>
          <a:lstStyle/>
          <a:p>
            <a:pPr>
              <a:buNone/>
            </a:pPr>
            <a:r>
              <a:rPr lang="en-US" dirty="0"/>
              <a:t>   </a:t>
            </a:r>
            <a:r>
              <a:rPr lang="en-US" b="1" dirty="0"/>
              <a:t>Definition</a:t>
            </a:r>
            <a:r>
              <a:rPr lang="en-US" dirty="0"/>
              <a:t>: A list of propositions is </a:t>
            </a:r>
            <a:r>
              <a:rPr lang="en-US" i="1" dirty="0"/>
              <a:t>consistent</a:t>
            </a:r>
            <a:r>
              <a:rPr lang="en-US" dirty="0"/>
              <a:t> if it is possible to assign truth values to the proposition variables so that each proposition is true.</a:t>
            </a:r>
          </a:p>
          <a:p>
            <a:pPr>
              <a:buNone/>
            </a:pPr>
            <a:r>
              <a:rPr lang="en-US" b="1" dirty="0"/>
              <a:t>   Exercise</a:t>
            </a:r>
            <a:r>
              <a:rPr lang="en-US" dirty="0"/>
              <a:t>: Are these specifications consistent?</a:t>
            </a:r>
          </a:p>
          <a:p>
            <a:pPr lvl="1"/>
            <a:r>
              <a:rPr lang="en-US" sz="1800" dirty="0"/>
              <a:t>“The diagnostic message is  stored in the buffer or it is retransmitted.”</a:t>
            </a:r>
          </a:p>
          <a:p>
            <a:pPr lvl="1"/>
            <a:r>
              <a:rPr lang="en-US" sz="1800" dirty="0"/>
              <a:t>“The diagnostic message is not stored in the buffer.”</a:t>
            </a:r>
          </a:p>
          <a:p>
            <a:pPr lvl="1"/>
            <a:r>
              <a:rPr lang="en-US" sz="1800" dirty="0"/>
              <a:t>“If the diagnostic message is stored in the buffer, then it is retransmitted.”</a:t>
            </a:r>
          </a:p>
          <a:p>
            <a:pPr>
              <a:buNone/>
            </a:pPr>
            <a:r>
              <a:rPr lang="en-US" sz="2000" b="1" dirty="0"/>
              <a:t>    Solution</a:t>
            </a:r>
            <a:r>
              <a:rPr lang="en-US" sz="2000" dirty="0"/>
              <a:t>: Let p denote “The diagnostic message is  stored in the buffer.” Let q denote “The diagnostic message is retransmitted” The specification can be written as:</a:t>
            </a:r>
            <a:r>
              <a:rPr lang="en-US" sz="2000" dirty="0">
                <a:latin typeface="Cambria Math"/>
                <a:ea typeface="Cambria Math"/>
              </a:rPr>
              <a:t> p ∨ </a:t>
            </a:r>
            <a:r>
              <a:rPr lang="en-US" sz="2000" i="1" dirty="0">
                <a:latin typeface="Cambria Math" pitchFamily="18" charset="0"/>
                <a:ea typeface="Cambria Math" pitchFamily="18" charset="0"/>
              </a:rPr>
              <a:t>q,</a:t>
            </a:r>
            <a:r>
              <a:rPr lang="en-US" sz="2000" dirty="0"/>
              <a:t>  </a:t>
            </a:r>
            <a:r>
              <a:rPr lang="en-US" sz="2000" i="1" dirty="0">
                <a:latin typeface="Cambria Math"/>
                <a:ea typeface="Cambria Math"/>
              </a:rPr>
              <a:t>p→ q</a:t>
            </a:r>
            <a:r>
              <a:rPr lang="en-US" sz="2000" dirty="0">
                <a:latin typeface="Cambria Math"/>
                <a:ea typeface="Cambria Math"/>
              </a:rPr>
              <a:t>,  ¬</a:t>
            </a:r>
            <a:r>
              <a:rPr lang="en-US" sz="2000" i="1" dirty="0">
                <a:latin typeface="Cambria Math" pitchFamily="18" charset="0"/>
                <a:ea typeface="Cambria Math" pitchFamily="18" charset="0"/>
              </a:rPr>
              <a:t>p</a:t>
            </a:r>
            <a:r>
              <a:rPr lang="en-US" sz="2000" dirty="0"/>
              <a:t>.   When p is false and q is true all three statements are true. So the specification is consistent.</a:t>
            </a:r>
            <a:endParaRPr lang="en-US" dirty="0"/>
          </a:p>
          <a:p>
            <a:pPr lvl="1"/>
            <a:r>
              <a:rPr lang="en-US" sz="1800" dirty="0"/>
              <a:t>What if “The diagnostic message is not retransmitted is added.” </a:t>
            </a:r>
          </a:p>
          <a:p>
            <a:pPr lvl="1">
              <a:buNone/>
            </a:pPr>
            <a:r>
              <a:rPr lang="en-US" sz="1800" dirty="0"/>
              <a:t>     </a:t>
            </a:r>
            <a:r>
              <a:rPr lang="en-US" sz="1800" b="1" dirty="0"/>
              <a:t>Solution</a:t>
            </a:r>
            <a:r>
              <a:rPr lang="en-US" sz="1800" dirty="0"/>
              <a:t>: Now we are adding </a:t>
            </a:r>
            <a:r>
              <a:rPr lang="en-US" sz="1800" dirty="0">
                <a:latin typeface="Cambria Math"/>
                <a:ea typeface="Cambria Math"/>
              </a:rPr>
              <a:t>¬</a:t>
            </a:r>
            <a:r>
              <a:rPr lang="en-US" sz="1800" i="1" dirty="0">
                <a:latin typeface="Cambria Math" pitchFamily="18" charset="0"/>
                <a:ea typeface="Cambria Math" pitchFamily="18" charset="0"/>
              </a:rPr>
              <a:t>q</a:t>
            </a:r>
            <a:r>
              <a:rPr lang="en-US" sz="1800" dirty="0"/>
              <a:t> and there is no satisfying    assignment. So the specification is not consistent. </a:t>
            </a:r>
          </a:p>
          <a:p>
            <a:endParaRPr lang="en-US" dirty="0"/>
          </a:p>
          <a:p>
            <a:endParaRPr lang="en-US" dirty="0"/>
          </a:p>
        </p:txBody>
      </p:sp>
      <p:sp>
        <p:nvSpPr>
          <p:cNvPr id="5" name="灯片编号占位符 4">
            <a:extLst>
              <a:ext uri="{FF2B5EF4-FFF2-40B4-BE49-F238E27FC236}">
                <a16:creationId xmlns:a16="http://schemas.microsoft.com/office/drawing/2014/main" id="{59D99E5C-2A86-4828-ACD8-53945E78B5E2}"/>
              </a:ext>
            </a:extLst>
          </p:cNvPr>
          <p:cNvSpPr>
            <a:spLocks noGrp="1"/>
          </p:cNvSpPr>
          <p:nvPr>
            <p:ph type="sldNum" sz="quarter" idx="12"/>
          </p:nvPr>
        </p:nvSpPr>
        <p:spPr/>
        <p:txBody>
          <a:bodyPr/>
          <a:lstStyle/>
          <a:p>
            <a:fld id="{9CA217EF-0505-4C33-BB20-8A8DF2039023}"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Boolean searches</a:t>
            </a:r>
            <a:endParaRPr lang="zh-CN" altLang="en-US" dirty="0"/>
          </a:p>
        </p:txBody>
      </p:sp>
      <p:sp>
        <p:nvSpPr>
          <p:cNvPr id="3" name="内容占位符 2"/>
          <p:cNvSpPr>
            <a:spLocks noGrp="1"/>
          </p:cNvSpPr>
          <p:nvPr>
            <p:ph idx="1"/>
          </p:nvPr>
        </p:nvSpPr>
        <p:spPr/>
        <p:txBody>
          <a:bodyPr/>
          <a:lstStyle/>
          <a:p>
            <a:r>
              <a:rPr lang="en-US" altLang="zh-CN" dirty="0"/>
              <a:t>EXAMPLE 6  web search</a:t>
            </a:r>
          </a:p>
          <a:p>
            <a:r>
              <a:rPr lang="en-US" altLang="zh-CN" dirty="0"/>
              <a:t>to find pages that deal with universities in New Mexico or Arizona, we can search for pages matching </a:t>
            </a:r>
          </a:p>
          <a:p>
            <a:r>
              <a:rPr lang="en-US" altLang="zh-CN" dirty="0"/>
              <a:t>(NEW AND MEXICO </a:t>
            </a:r>
            <a:r>
              <a:rPr lang="en-US" altLang="zh-CN" dirty="0">
                <a:solidFill>
                  <a:srgbClr val="FF0000"/>
                </a:solidFill>
              </a:rPr>
              <a:t>OR</a:t>
            </a:r>
            <a:r>
              <a:rPr lang="en-US" altLang="zh-CN" dirty="0"/>
              <a:t> ARIZONA) </a:t>
            </a:r>
            <a:r>
              <a:rPr lang="en-US" altLang="zh-CN" dirty="0">
                <a:solidFill>
                  <a:srgbClr val="FF0000"/>
                </a:solidFill>
              </a:rPr>
              <a:t>AND</a:t>
            </a:r>
            <a:r>
              <a:rPr lang="en-US" altLang="zh-CN" dirty="0"/>
              <a:t> UNIVERSITIES.</a:t>
            </a:r>
          </a:p>
          <a:p>
            <a:endParaRPr lang="zh-CN" altLang="en-US" dirty="0"/>
          </a:p>
        </p:txBody>
      </p:sp>
      <p:sp>
        <p:nvSpPr>
          <p:cNvPr id="5" name="灯片编号占位符 4">
            <a:extLst>
              <a:ext uri="{FF2B5EF4-FFF2-40B4-BE49-F238E27FC236}">
                <a16:creationId xmlns:a16="http://schemas.microsoft.com/office/drawing/2014/main" id="{BE830035-C318-4B1F-8487-EA3A4B5BB5BB}"/>
              </a:ext>
            </a:extLst>
          </p:cNvPr>
          <p:cNvSpPr>
            <a:spLocks noGrp="1"/>
          </p:cNvSpPr>
          <p:nvPr>
            <p:ph type="sldNum" sz="quarter" idx="12"/>
          </p:nvPr>
        </p:nvSpPr>
        <p:spPr/>
        <p:txBody>
          <a:bodyPr/>
          <a:lstStyle/>
          <a:p>
            <a:fld id="{9CA217EF-0505-4C33-BB20-8A8DF2039023}" type="slidenum">
              <a:rPr lang="en-US" smtClean="0"/>
              <a:pPr/>
              <a:t>35</a:t>
            </a:fld>
            <a:endParaRPr lang="en-US"/>
          </a:p>
        </p:txBody>
      </p:sp>
    </p:spTree>
    <p:extLst>
      <p:ext uri="{BB962C8B-B14F-4D97-AF65-F5344CB8AC3E}">
        <p14:creationId xmlns:p14="http://schemas.microsoft.com/office/powerpoint/2010/main" val="2340622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Puzzles</a:t>
            </a:r>
          </a:p>
        </p:txBody>
      </p:sp>
      <p:sp>
        <p:nvSpPr>
          <p:cNvPr id="3" name="Content Placeholder 2"/>
          <p:cNvSpPr>
            <a:spLocks noGrp="1"/>
          </p:cNvSpPr>
          <p:nvPr>
            <p:ph idx="1"/>
          </p:nvPr>
        </p:nvSpPr>
        <p:spPr/>
        <p:txBody>
          <a:bodyPr>
            <a:normAutofit/>
          </a:bodyPr>
          <a:lstStyle/>
          <a:p>
            <a:r>
              <a:rPr lang="en-US" sz="2000" dirty="0"/>
              <a:t>An island has two kinds of inhabitants, </a:t>
            </a:r>
            <a:r>
              <a:rPr lang="en-US" sz="2000" i="1" dirty="0"/>
              <a:t>knights</a:t>
            </a:r>
            <a:r>
              <a:rPr lang="en-US" sz="2000" dirty="0"/>
              <a:t>, who always tell the truth, and </a:t>
            </a:r>
            <a:r>
              <a:rPr lang="en-US" sz="2000" i="1" dirty="0"/>
              <a:t>knaves</a:t>
            </a:r>
            <a:r>
              <a:rPr lang="en-US" sz="2000" dirty="0"/>
              <a:t>, who always lie. </a:t>
            </a:r>
          </a:p>
          <a:p>
            <a:r>
              <a:rPr lang="en-US" sz="2000" dirty="0"/>
              <a:t>You go to the island and meet A and B. </a:t>
            </a:r>
          </a:p>
          <a:p>
            <a:pPr lvl="1"/>
            <a:r>
              <a:rPr lang="en-US" sz="2000" dirty="0"/>
              <a:t>A says “B is a knight.”</a:t>
            </a:r>
          </a:p>
          <a:p>
            <a:pPr lvl="1"/>
            <a:r>
              <a:rPr lang="en-US" sz="2000" dirty="0"/>
              <a:t>B says “The two of us are of opposite types.”</a:t>
            </a:r>
          </a:p>
          <a:p>
            <a:pPr>
              <a:buNone/>
            </a:pPr>
            <a:r>
              <a:rPr lang="en-US" sz="2000" b="1" dirty="0"/>
              <a:t>    Example</a:t>
            </a:r>
            <a:r>
              <a:rPr lang="en-US" sz="2000" dirty="0"/>
              <a:t>: What are the types of A and B?</a:t>
            </a:r>
          </a:p>
          <a:p>
            <a:pPr>
              <a:buNone/>
            </a:pPr>
            <a:r>
              <a:rPr lang="en-US" sz="2000" b="1" dirty="0"/>
              <a:t>    Solution: </a:t>
            </a:r>
            <a:r>
              <a:rPr lang="en-US" sz="2000" dirty="0"/>
              <a:t>Let </a:t>
            </a:r>
            <a:r>
              <a:rPr lang="en-US" sz="2000" i="1" dirty="0">
                <a:latin typeface="Cambria Math" pitchFamily="18" charset="0"/>
                <a:ea typeface="Cambria Math" pitchFamily="18" charset="0"/>
              </a:rPr>
              <a:t>p</a:t>
            </a:r>
            <a:r>
              <a:rPr lang="en-US" sz="2000" dirty="0"/>
              <a:t> and </a:t>
            </a:r>
            <a:r>
              <a:rPr lang="en-US" sz="2000" i="1" dirty="0">
                <a:latin typeface="Cambria Math" pitchFamily="18" charset="0"/>
                <a:ea typeface="Cambria Math" pitchFamily="18" charset="0"/>
              </a:rPr>
              <a:t>q</a:t>
            </a:r>
            <a:r>
              <a:rPr lang="en-US" sz="2000" dirty="0"/>
              <a:t> be the statements that A is a knight and B is a knight, respectively. So, then </a:t>
            </a:r>
            <a:r>
              <a:rPr lang="en-US" sz="2000" i="1" dirty="0">
                <a:sym typeface="Symbol"/>
              </a:rPr>
              <a:t>p</a:t>
            </a:r>
            <a:r>
              <a:rPr lang="en-US" sz="2000" dirty="0">
                <a:sym typeface="Symbol"/>
              </a:rPr>
              <a:t> represents the proposition that A is a knave and </a:t>
            </a:r>
            <a:r>
              <a:rPr lang="en-US" sz="2000" i="1" dirty="0">
                <a:sym typeface="Symbol"/>
              </a:rPr>
              <a:t>q</a:t>
            </a:r>
            <a:r>
              <a:rPr lang="en-US" sz="2000" dirty="0">
                <a:sym typeface="Symbol"/>
              </a:rPr>
              <a:t> that B is a knave.</a:t>
            </a:r>
          </a:p>
          <a:p>
            <a:pPr lvl="1"/>
            <a:r>
              <a:rPr lang="en-US" sz="1800" dirty="0">
                <a:sym typeface="Symbol"/>
              </a:rPr>
              <a:t>If A is a knight, then </a:t>
            </a:r>
            <a:r>
              <a:rPr lang="en-US" sz="1800" i="1" dirty="0">
                <a:latin typeface="Cambria Math" pitchFamily="18" charset="0"/>
                <a:ea typeface="Cambria Math" pitchFamily="18" charset="0"/>
                <a:sym typeface="Symbol"/>
              </a:rPr>
              <a:t>p</a:t>
            </a:r>
            <a:r>
              <a:rPr lang="en-US" sz="1800" dirty="0">
                <a:sym typeface="Symbol"/>
              </a:rPr>
              <a:t>  is  true. Since knights tell the truth, </a:t>
            </a:r>
            <a:r>
              <a:rPr lang="en-US" sz="1800" i="1" dirty="0">
                <a:sym typeface="Symbol"/>
              </a:rPr>
              <a:t>q </a:t>
            </a:r>
            <a:r>
              <a:rPr lang="en-US" sz="1800" dirty="0">
                <a:sym typeface="Symbol"/>
              </a:rPr>
              <a:t>must also be true. Then (</a:t>
            </a:r>
            <a:r>
              <a:rPr lang="en-US" sz="1800" dirty="0">
                <a:latin typeface="Cambria Math"/>
                <a:ea typeface="Cambria Math"/>
              </a:rPr>
              <a:t>p ∧</a:t>
            </a:r>
            <a:r>
              <a:rPr lang="en-US" sz="1800" i="1" dirty="0">
                <a:sym typeface="Symbol"/>
              </a:rPr>
              <a:t>  </a:t>
            </a:r>
            <a:r>
              <a:rPr lang="en-US" sz="1800" dirty="0">
                <a:latin typeface="Cambria Math"/>
                <a:ea typeface="Cambria Math"/>
              </a:rPr>
              <a:t>q)∨ (</a:t>
            </a:r>
            <a:r>
              <a:rPr lang="en-US" sz="1800" i="1" dirty="0">
                <a:sym typeface="Symbol"/>
              </a:rPr>
              <a:t></a:t>
            </a:r>
            <a:r>
              <a:rPr lang="en-US" sz="1800" dirty="0">
                <a:latin typeface="Cambria Math"/>
                <a:ea typeface="Cambria Math"/>
              </a:rPr>
              <a:t> p ∧</a:t>
            </a:r>
            <a:r>
              <a:rPr lang="en-US" sz="1800" i="1" dirty="0">
                <a:sym typeface="Symbol"/>
              </a:rPr>
              <a:t> </a:t>
            </a:r>
            <a:r>
              <a:rPr lang="en-US" sz="1800" i="1" dirty="0">
                <a:latin typeface="Cambria Math" pitchFamily="18" charset="0"/>
                <a:ea typeface="Cambria Math" pitchFamily="18" charset="0"/>
              </a:rPr>
              <a:t>q) </a:t>
            </a:r>
            <a:r>
              <a:rPr lang="en-US" sz="1800" dirty="0">
                <a:ea typeface="Cambria Math" pitchFamily="18" charset="0"/>
              </a:rPr>
              <a:t>would have to be true, but it is not. So, A is not a knight and therefore </a:t>
            </a:r>
            <a:r>
              <a:rPr lang="en-US" sz="1800" i="1" dirty="0">
                <a:sym typeface="Symbol"/>
              </a:rPr>
              <a:t>p </a:t>
            </a:r>
            <a:r>
              <a:rPr lang="en-US" sz="1800" dirty="0">
                <a:sym typeface="Symbol"/>
              </a:rPr>
              <a:t>must be true</a:t>
            </a:r>
            <a:r>
              <a:rPr lang="en-US" sz="1800" i="1" dirty="0">
                <a:sym typeface="Symbol"/>
              </a:rPr>
              <a:t>.</a:t>
            </a:r>
          </a:p>
          <a:p>
            <a:pPr lvl="1"/>
            <a:r>
              <a:rPr lang="en-US" sz="1800" dirty="0">
                <a:sym typeface="Symbol"/>
              </a:rPr>
              <a:t>If A is a knave, then B must not be a knight since knaves always lie. So, then both </a:t>
            </a:r>
            <a:r>
              <a:rPr lang="en-US" sz="1800" i="1" dirty="0">
                <a:sym typeface="Symbol"/>
              </a:rPr>
              <a:t>p </a:t>
            </a:r>
            <a:r>
              <a:rPr lang="en-US" sz="1800" dirty="0">
                <a:sym typeface="Symbol"/>
              </a:rPr>
              <a:t>and</a:t>
            </a:r>
            <a:r>
              <a:rPr lang="en-US" sz="1800" i="1" dirty="0">
                <a:sym typeface="Symbol"/>
              </a:rPr>
              <a:t> q </a:t>
            </a:r>
            <a:r>
              <a:rPr lang="en-US" sz="1800" dirty="0">
                <a:sym typeface="Symbol"/>
              </a:rPr>
              <a:t>hold since both are knaves</a:t>
            </a:r>
            <a:r>
              <a:rPr lang="en-US" sz="1800" i="1" dirty="0">
                <a:sym typeface="Symbol"/>
              </a:rPr>
              <a:t>.</a:t>
            </a:r>
          </a:p>
          <a:p>
            <a:pPr lvl="1"/>
            <a:r>
              <a:rPr lang="en-US" altLang="zh-CN" sz="1800" dirty="0">
                <a:sym typeface="Symbol"/>
              </a:rPr>
              <a:t>Therefore</a:t>
            </a:r>
            <a:r>
              <a:rPr lang="zh-CN" altLang="en-US" sz="1800" dirty="0">
                <a:sym typeface="Symbol"/>
              </a:rPr>
              <a:t>， </a:t>
            </a:r>
            <a:r>
              <a:rPr lang="en-US" altLang="zh-CN" sz="1800" dirty="0">
                <a:sym typeface="Symbol"/>
              </a:rPr>
              <a:t>(</a:t>
            </a:r>
            <a:r>
              <a:rPr lang="en-US" altLang="zh-CN" sz="1800" dirty="0">
                <a:latin typeface="Cambria Math"/>
                <a:ea typeface="Cambria Math"/>
              </a:rPr>
              <a:t>p ∧</a:t>
            </a:r>
            <a:r>
              <a:rPr lang="en-US" altLang="zh-CN" sz="1800" i="1" dirty="0">
                <a:sym typeface="Symbol"/>
              </a:rPr>
              <a:t>  </a:t>
            </a:r>
            <a:r>
              <a:rPr lang="en-US" altLang="zh-CN" sz="1800" dirty="0">
                <a:latin typeface="Cambria Math"/>
                <a:ea typeface="Cambria Math"/>
              </a:rPr>
              <a:t>q)∨ (</a:t>
            </a:r>
            <a:r>
              <a:rPr lang="en-US" altLang="zh-CN" sz="1800" i="1" dirty="0">
                <a:sym typeface="Symbol"/>
              </a:rPr>
              <a:t></a:t>
            </a:r>
            <a:r>
              <a:rPr lang="en-US" altLang="zh-CN" sz="1800" dirty="0">
                <a:latin typeface="Cambria Math"/>
                <a:ea typeface="Cambria Math"/>
              </a:rPr>
              <a:t> p ∧</a:t>
            </a:r>
            <a:r>
              <a:rPr lang="en-US" altLang="zh-CN" sz="1800" i="1" dirty="0">
                <a:sym typeface="Symbol"/>
              </a:rPr>
              <a:t> </a:t>
            </a:r>
            <a:r>
              <a:rPr lang="en-US" altLang="zh-CN" sz="1800" i="1" dirty="0">
                <a:latin typeface="Cambria Math" pitchFamily="18" charset="0"/>
                <a:ea typeface="Cambria Math" pitchFamily="18" charset="0"/>
              </a:rPr>
              <a:t>q) is true</a:t>
            </a:r>
            <a:endParaRPr lang="en-US" sz="1800" dirty="0">
              <a:sym typeface="Symbol"/>
            </a:endParaRPr>
          </a:p>
          <a:p>
            <a:endParaRPr lang="en-US" dirty="0"/>
          </a:p>
        </p:txBody>
      </p:sp>
      <p:pic>
        <p:nvPicPr>
          <p:cNvPr id="4" name="Picture 3" descr="0104.jpg"/>
          <p:cNvPicPr>
            <a:picLocks noChangeAspect="1"/>
          </p:cNvPicPr>
          <p:nvPr/>
        </p:nvPicPr>
        <p:blipFill>
          <a:blip r:embed="rId2" cstate="print"/>
          <a:stretch>
            <a:fillRect/>
          </a:stretch>
        </p:blipFill>
        <p:spPr>
          <a:xfrm>
            <a:off x="7391400" y="914400"/>
            <a:ext cx="874014" cy="1029462"/>
          </a:xfrm>
          <a:prstGeom prst="rect">
            <a:avLst/>
          </a:prstGeom>
        </p:spPr>
      </p:pic>
      <p:sp>
        <p:nvSpPr>
          <p:cNvPr id="6" name="TextBox 5"/>
          <p:cNvSpPr txBox="1"/>
          <p:nvPr/>
        </p:nvSpPr>
        <p:spPr>
          <a:xfrm>
            <a:off x="8458200" y="1143000"/>
            <a:ext cx="1371600" cy="923330"/>
          </a:xfrm>
          <a:prstGeom prst="rect">
            <a:avLst/>
          </a:prstGeom>
          <a:noFill/>
        </p:spPr>
        <p:txBody>
          <a:bodyPr wrap="square" rtlCol="0">
            <a:spAutoFit/>
          </a:bodyPr>
          <a:lstStyle/>
          <a:p>
            <a:r>
              <a:rPr lang="en-US" dirty="0"/>
              <a:t>Raymond </a:t>
            </a:r>
            <a:r>
              <a:rPr lang="en-US" dirty="0" err="1"/>
              <a:t>Smullyan</a:t>
            </a:r>
            <a:endParaRPr lang="en-US" dirty="0"/>
          </a:p>
          <a:p>
            <a:r>
              <a:rPr lang="en-US" dirty="0"/>
              <a:t>(Born 1919)</a:t>
            </a:r>
          </a:p>
        </p:txBody>
      </p:sp>
      <p:sp>
        <p:nvSpPr>
          <p:cNvPr id="7" name="灯片编号占位符 6">
            <a:extLst>
              <a:ext uri="{FF2B5EF4-FFF2-40B4-BE49-F238E27FC236}">
                <a16:creationId xmlns:a16="http://schemas.microsoft.com/office/drawing/2014/main" id="{2D8FDB62-EC92-4442-B5B7-26D0C69105C9}"/>
              </a:ext>
            </a:extLst>
          </p:cNvPr>
          <p:cNvSpPr>
            <a:spLocks noGrp="1"/>
          </p:cNvSpPr>
          <p:nvPr>
            <p:ph type="sldNum" sz="quarter" idx="12"/>
          </p:nvPr>
        </p:nvSpPr>
        <p:spPr/>
        <p:txBody>
          <a:bodyPr/>
          <a:lstStyle/>
          <a:p>
            <a:fld id="{9CA217EF-0505-4C33-BB20-8A8DF2039023}"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a:ea typeface="宋体" panose="02010600030101010101" pitchFamily="2" charset="-122"/>
              </a:rPr>
              <a:t>Cont…(example add)</a:t>
            </a:r>
            <a:endParaRPr lang="zh-CN" altLang="en-US">
              <a:ea typeface="宋体" panose="02010600030101010101" pitchFamily="2" charset="-122"/>
            </a:endParaRPr>
          </a:p>
        </p:txBody>
      </p:sp>
      <p:sp>
        <p:nvSpPr>
          <p:cNvPr id="61443" name="内容占位符 2"/>
          <p:cNvSpPr>
            <a:spLocks noGrp="1"/>
          </p:cNvSpPr>
          <p:nvPr>
            <p:ph idx="1"/>
          </p:nvPr>
        </p:nvSpPr>
        <p:spPr>
          <a:xfrm>
            <a:off x="1981200" y="1935480"/>
            <a:ext cx="8229600" cy="4541520"/>
          </a:xfrm>
        </p:spPr>
        <p:txBody>
          <a:bodyPr>
            <a:normAutofit/>
          </a:bodyPr>
          <a:lstStyle/>
          <a:p>
            <a:r>
              <a:rPr lang="en-US" altLang="zh-CN" sz="2800" dirty="0">
                <a:ea typeface="宋体" panose="02010600030101010101" pitchFamily="2" charset="-122"/>
              </a:rPr>
              <a:t>A says: “at least one of us is a knave”</a:t>
            </a:r>
          </a:p>
          <a:p>
            <a:r>
              <a:rPr lang="en-US" altLang="zh-CN" sz="2800" dirty="0">
                <a:ea typeface="宋体" panose="02010600030101010101" pitchFamily="2" charset="-122"/>
              </a:rPr>
              <a:t>B says nothing</a:t>
            </a:r>
          </a:p>
          <a:p>
            <a:r>
              <a:rPr lang="en-US" altLang="zh-CN" sz="2800" dirty="0">
                <a:ea typeface="宋体" panose="02010600030101010101" pitchFamily="2" charset="-122"/>
              </a:rPr>
              <a:t>p: “A is a knight”</a:t>
            </a:r>
          </a:p>
          <a:p>
            <a:r>
              <a:rPr lang="en-US" altLang="zh-CN" sz="2800" dirty="0">
                <a:ea typeface="宋体" panose="02010600030101010101" pitchFamily="2" charset="-122"/>
              </a:rPr>
              <a:t>q: “B is a knight”</a:t>
            </a:r>
          </a:p>
          <a:p>
            <a:r>
              <a:rPr lang="en-US" altLang="zh-CN" sz="2800" dirty="0">
                <a:ea typeface="宋体" panose="02010600030101010101" pitchFamily="2" charset="-122"/>
              </a:rPr>
              <a:t>p  q             </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pq</a:t>
            </a:r>
          </a:p>
          <a:p>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T   F                </a:t>
            </a:r>
            <a:r>
              <a:rPr lang="en-US" altLang="zh-CN" sz="2800" b="1" dirty="0" err="1">
                <a:solidFill>
                  <a:schemeClr val="tx2"/>
                </a:solidFill>
                <a:latin typeface="Times New Roman" panose="02020603050405020304" pitchFamily="18" charset="0"/>
                <a:ea typeface="宋体" panose="02010600030101010101" pitchFamily="2" charset="-122"/>
                <a:sym typeface="Symbol" panose="05050102010706020507" pitchFamily="18" charset="2"/>
              </a:rPr>
              <a:t>F</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 T = T  </a:t>
            </a:r>
            <a:r>
              <a:rPr lang="en-US" altLang="zh-CN"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CC3300"/>
                </a:solidFill>
                <a:latin typeface="Times New Roman" panose="02020603050405020304" pitchFamily="18" charset="0"/>
                <a:ea typeface="宋体" panose="02010600030101010101" pitchFamily="2" charset="-122"/>
                <a:sym typeface="Symbol" panose="05050102010706020507" pitchFamily="18" charset="2"/>
              </a:rPr>
              <a:t>T</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ea typeface="宋体" panose="02010600030101010101" pitchFamily="2" charset="-122"/>
              </a:rPr>
              <a:t>A is a knight and</a:t>
            </a:r>
            <a:endParaRPr lang="en-US" altLang="zh-CN" sz="2800" b="1" dirty="0">
              <a:latin typeface="Times New Roman" panose="02020603050405020304" pitchFamily="18" charset="0"/>
              <a:ea typeface="宋体" panose="02010600030101010101" pitchFamily="2" charset="-122"/>
              <a:sym typeface="Symbol" panose="05050102010706020507" pitchFamily="18" charset="2"/>
            </a:endParaRPr>
          </a:p>
          <a:p>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F   </a:t>
            </a:r>
            <a:r>
              <a:rPr lang="en-US" altLang="zh-CN" sz="2800" b="1" dirty="0" err="1">
                <a:solidFill>
                  <a:schemeClr val="tx2"/>
                </a:solidFill>
                <a:latin typeface="Times New Roman" panose="02020603050405020304" pitchFamily="18" charset="0"/>
                <a:ea typeface="宋体" panose="02010600030101010101" pitchFamily="2" charset="-122"/>
                <a:sym typeface="Symbol" panose="05050102010706020507" pitchFamily="18" charset="2"/>
              </a:rPr>
              <a:t>F</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T  T = T  </a:t>
            </a:r>
            <a:r>
              <a:rPr lang="en-US" altLang="zh-CN"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CC3300"/>
                </a:solidFill>
                <a:latin typeface="Times New Roman" panose="02020603050405020304" pitchFamily="18" charset="0"/>
                <a:ea typeface="宋体" panose="02010600030101010101" pitchFamily="2" charset="-122"/>
                <a:sym typeface="Symbol" panose="05050102010706020507" pitchFamily="18" charset="2"/>
              </a:rPr>
              <a:t>F</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ea typeface="宋体" panose="02010600030101010101" pitchFamily="2" charset="-122"/>
              </a:rPr>
              <a:t>B is a knave</a:t>
            </a:r>
            <a:endParaRPr lang="en-US" altLang="zh-CN" sz="2800" b="1" dirty="0">
              <a:latin typeface="Times New Roman" panose="02020603050405020304" pitchFamily="18" charset="0"/>
              <a:ea typeface="宋体" panose="02010600030101010101" pitchFamily="2" charset="-122"/>
              <a:sym typeface="Symbol" panose="05050102010706020507" pitchFamily="18" charset="2"/>
            </a:endParaRPr>
          </a:p>
          <a:p>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F   T                </a:t>
            </a:r>
            <a:r>
              <a:rPr lang="en-US" altLang="zh-CN" sz="2800" b="1" dirty="0" err="1">
                <a:solidFill>
                  <a:schemeClr val="tx2"/>
                </a:solidFill>
                <a:latin typeface="Times New Roman" panose="02020603050405020304" pitchFamily="18" charset="0"/>
                <a:ea typeface="宋体" panose="02010600030101010101" pitchFamily="2" charset="-122"/>
                <a:sym typeface="Symbol" panose="05050102010706020507" pitchFamily="18" charset="2"/>
              </a:rPr>
              <a:t>T</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 F = T  </a:t>
            </a:r>
            <a:r>
              <a:rPr lang="en-US" altLang="zh-CN" sz="2800" b="1" dirty="0">
                <a:solidFill>
                  <a:srgbClr val="FF0000"/>
                </a:solidFill>
                <a:latin typeface="Times New Roman" panose="02020603050405020304" pitchFamily="18" charset="0"/>
                <a:sym typeface="Symbol" panose="05050102010706020507" pitchFamily="18" charset="2"/>
              </a:rPr>
              <a:t>≠</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CC3300"/>
                </a:solidFill>
                <a:latin typeface="Times New Roman" panose="02020603050405020304" pitchFamily="18" charset="0"/>
                <a:ea typeface="宋体" panose="02010600030101010101" pitchFamily="2" charset="-122"/>
                <a:sym typeface="Symbol" panose="05050102010706020507" pitchFamily="18" charset="2"/>
              </a:rPr>
              <a:t>F</a:t>
            </a:r>
            <a:r>
              <a:rPr lang="en-US" altLang="zh-CN" sz="28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a:t>
            </a:r>
          </a:p>
          <a:p>
            <a:r>
              <a:rPr lang="en-US" altLang="zh-CN" sz="2400" b="1" dirty="0">
                <a:solidFill>
                  <a:schemeClr val="tx2"/>
                </a:solidFill>
                <a:latin typeface="Times New Roman" panose="02020603050405020304" pitchFamily="18" charset="0"/>
                <a:sym typeface="Symbol" panose="05050102010706020507" pitchFamily="18" charset="2"/>
              </a:rPr>
              <a:t>T   </a:t>
            </a:r>
            <a:r>
              <a:rPr lang="en-US" altLang="zh-CN" sz="2400" b="1" dirty="0" err="1">
                <a:solidFill>
                  <a:schemeClr val="tx2"/>
                </a:solidFill>
                <a:latin typeface="Times New Roman" panose="02020603050405020304" pitchFamily="18" charset="0"/>
                <a:sym typeface="Symbol" panose="05050102010706020507" pitchFamily="18" charset="2"/>
              </a:rPr>
              <a:t>T</a:t>
            </a:r>
            <a:r>
              <a:rPr lang="en-US" altLang="zh-CN" sz="2400" b="1" dirty="0">
                <a:solidFill>
                  <a:schemeClr val="tx2"/>
                </a:solidFill>
                <a:latin typeface="Times New Roman" panose="02020603050405020304" pitchFamily="18" charset="0"/>
                <a:sym typeface="Symbol" panose="05050102010706020507" pitchFamily="18" charset="2"/>
              </a:rPr>
              <a:t>                    F   F  =  F  </a:t>
            </a:r>
            <a:r>
              <a:rPr lang="en-US" altLang="zh-CN" sz="2400" b="1" dirty="0">
                <a:solidFill>
                  <a:srgbClr val="FF0000"/>
                </a:solidFill>
                <a:latin typeface="Times New Roman" panose="02020603050405020304" pitchFamily="18" charset="0"/>
                <a:sym typeface="Symbol" panose="05050102010706020507" pitchFamily="18" charset="2"/>
              </a:rPr>
              <a:t>≠   </a:t>
            </a:r>
            <a:r>
              <a:rPr lang="en-US" altLang="zh-CN" sz="2400" b="1" dirty="0">
                <a:solidFill>
                  <a:schemeClr val="tx2"/>
                </a:solidFill>
                <a:latin typeface="Times New Roman" panose="02020603050405020304" pitchFamily="18" charset="0"/>
                <a:sym typeface="Symbol" panose="05050102010706020507" pitchFamily="18" charset="2"/>
              </a:rPr>
              <a:t>(</a:t>
            </a:r>
            <a:r>
              <a:rPr lang="en-US" altLang="zh-CN" sz="2400" b="1" dirty="0">
                <a:solidFill>
                  <a:srgbClr val="CC3300"/>
                </a:solidFill>
                <a:latin typeface="Times New Roman" panose="02020603050405020304" pitchFamily="18" charset="0"/>
                <a:sym typeface="Symbol" panose="05050102010706020507" pitchFamily="18" charset="2"/>
              </a:rPr>
              <a:t>T</a:t>
            </a:r>
            <a:r>
              <a:rPr lang="en-US" altLang="zh-CN" sz="2400" b="1" dirty="0">
                <a:solidFill>
                  <a:schemeClr val="tx2"/>
                </a:solidFill>
                <a:latin typeface="Times New Roman" panose="02020603050405020304" pitchFamily="18" charset="0"/>
                <a:sym typeface="Symbol" panose="05050102010706020507" pitchFamily="18" charset="2"/>
              </a:rPr>
              <a:t>)</a:t>
            </a:r>
            <a:endParaRPr lang="zh-CN" altLang="en-US" dirty="0"/>
          </a:p>
          <a:p>
            <a:endParaRPr lang="zh-CN" altLang="en-US" dirty="0">
              <a:ea typeface="宋体" panose="02010600030101010101" pitchFamily="2" charset="-122"/>
            </a:endParaRPr>
          </a:p>
        </p:txBody>
      </p:sp>
      <p:sp>
        <p:nvSpPr>
          <p:cNvPr id="3" name="灯片编号占位符 2">
            <a:extLst>
              <a:ext uri="{FF2B5EF4-FFF2-40B4-BE49-F238E27FC236}">
                <a16:creationId xmlns:a16="http://schemas.microsoft.com/office/drawing/2014/main" id="{330717AD-1AF4-4EA3-9354-F8EE65E4976D}"/>
              </a:ext>
            </a:extLst>
          </p:cNvPr>
          <p:cNvSpPr>
            <a:spLocks noGrp="1"/>
          </p:cNvSpPr>
          <p:nvPr>
            <p:ph type="sldNum" sz="quarter" idx="12"/>
          </p:nvPr>
        </p:nvSpPr>
        <p:spPr/>
        <p:txBody>
          <a:bodyPr/>
          <a:lstStyle/>
          <a:p>
            <a:fld id="{9CA217EF-0505-4C33-BB20-8A8DF2039023}" type="slidenum">
              <a:rPr lang="en-US" smtClean="0"/>
              <a:pPr/>
              <a:t>37</a:t>
            </a:fld>
            <a:endParaRPr lang="en-US"/>
          </a:p>
        </p:txBody>
      </p:sp>
    </p:spTree>
    <p:extLst>
      <p:ext uri="{BB962C8B-B14F-4D97-AF65-F5344CB8AC3E}">
        <p14:creationId xmlns:p14="http://schemas.microsoft.com/office/powerpoint/2010/main" val="3840337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normAutofit/>
          </a:bodyPr>
          <a:lstStyle/>
          <a:p>
            <a:r>
              <a:rPr lang="en-US" altLang="zh-CN" sz="4000">
                <a:ea typeface="宋体" panose="02010600030101010101" pitchFamily="2" charset="-122"/>
              </a:rPr>
              <a:t>Do you know whether you have a muddy forehead?</a:t>
            </a:r>
            <a:endParaRPr lang="zh-CN" altLang="en-US" sz="4000">
              <a:ea typeface="宋体" panose="02010600030101010101" pitchFamily="2" charset="-122"/>
            </a:endParaRPr>
          </a:p>
        </p:txBody>
      </p:sp>
      <p:sp>
        <p:nvSpPr>
          <p:cNvPr id="62467" name="内容占位符 2"/>
          <p:cNvSpPr>
            <a:spLocks noGrp="1"/>
          </p:cNvSpPr>
          <p:nvPr>
            <p:ph idx="1"/>
          </p:nvPr>
        </p:nvSpPr>
        <p:spPr/>
        <p:txBody>
          <a:bodyPr/>
          <a:lstStyle/>
          <a:p>
            <a:r>
              <a:rPr lang="en-US" altLang="zh-CN" sz="1800">
                <a:ea typeface="宋体" panose="02010600030101010101" pitchFamily="2" charset="-122"/>
              </a:rPr>
              <a:t>EXAMPLE 8 A father tells his two children, a boy and a girl, to play in their backyard without getting dirty. </a:t>
            </a:r>
          </a:p>
          <a:p>
            <a:r>
              <a:rPr lang="en-US" altLang="zh-CN" sz="1800">
                <a:ea typeface="宋体" panose="02010600030101010101" pitchFamily="2" charset="-122"/>
              </a:rPr>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buFontTx/>
              <a:buNone/>
            </a:pPr>
            <a:r>
              <a:rPr lang="en-US" altLang="zh-CN" sz="1800">
                <a:ea typeface="宋体" panose="02010600030101010101" pitchFamily="2" charset="-122"/>
              </a:rPr>
              <a:t>    </a:t>
            </a:r>
          </a:p>
          <a:p>
            <a:pPr>
              <a:buFontTx/>
              <a:buNone/>
            </a:pPr>
            <a:r>
              <a:rPr lang="en-US" altLang="zh-CN" sz="1800">
                <a:ea typeface="宋体" panose="02010600030101010101" pitchFamily="2" charset="-122"/>
              </a:rPr>
              <a:t>    The father asks this question twice. What will the children answer each time this question is asked, assuming that a child can see whether his or her sibling has a muddy forehead, but cannot  see his or her own forehead? Assume that both children are honest and that the children answer each question simultaneously.</a:t>
            </a:r>
            <a:endParaRPr lang="zh-CN" altLang="en-US" sz="1800">
              <a:ea typeface="宋体" panose="02010600030101010101" pitchFamily="2" charset="-122"/>
            </a:endParaRPr>
          </a:p>
        </p:txBody>
      </p:sp>
      <p:sp>
        <p:nvSpPr>
          <p:cNvPr id="3" name="灯片编号占位符 2">
            <a:extLst>
              <a:ext uri="{FF2B5EF4-FFF2-40B4-BE49-F238E27FC236}">
                <a16:creationId xmlns:a16="http://schemas.microsoft.com/office/drawing/2014/main" id="{17B0E297-F064-4301-9230-D4EF01EC48C1}"/>
              </a:ext>
            </a:extLst>
          </p:cNvPr>
          <p:cNvSpPr>
            <a:spLocks noGrp="1"/>
          </p:cNvSpPr>
          <p:nvPr>
            <p:ph type="sldNum" sz="quarter" idx="12"/>
          </p:nvPr>
        </p:nvSpPr>
        <p:spPr/>
        <p:txBody>
          <a:bodyPr/>
          <a:lstStyle/>
          <a:p>
            <a:fld id="{9CA217EF-0505-4C33-BB20-8A8DF2039023}" type="slidenum">
              <a:rPr lang="en-US" smtClean="0"/>
              <a:pPr/>
              <a:t>38</a:t>
            </a:fld>
            <a:endParaRPr lang="en-US"/>
          </a:p>
        </p:txBody>
      </p:sp>
    </p:spTree>
    <p:extLst>
      <p:ext uri="{BB962C8B-B14F-4D97-AF65-F5344CB8AC3E}">
        <p14:creationId xmlns:p14="http://schemas.microsoft.com/office/powerpoint/2010/main" val="443029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a:bodyPr>
          <a:lstStyle/>
          <a:p>
            <a:r>
              <a:rPr lang="en-US" altLang="zh-CN" sz="4000">
                <a:ea typeface="宋体" panose="02010600030101010101" pitchFamily="2" charset="-122"/>
              </a:rPr>
              <a:t>Do you know whether you have a muddy forehead?</a:t>
            </a:r>
            <a:endParaRPr lang="zh-CN" altLang="en-US" sz="4000">
              <a:ea typeface="宋体" panose="02010600030101010101" pitchFamily="2" charset="-122"/>
            </a:endParaRPr>
          </a:p>
        </p:txBody>
      </p:sp>
      <p:sp>
        <p:nvSpPr>
          <p:cNvPr id="63491" name="内容占位符 2"/>
          <p:cNvSpPr>
            <a:spLocks noGrp="1"/>
          </p:cNvSpPr>
          <p:nvPr>
            <p:ph idx="1"/>
          </p:nvPr>
        </p:nvSpPr>
        <p:spPr/>
        <p:txBody>
          <a:bodyPr/>
          <a:lstStyle/>
          <a:p>
            <a:r>
              <a:rPr lang="en-US" altLang="zh-CN" sz="1600">
                <a:ea typeface="宋体" panose="02010600030101010101" pitchFamily="2" charset="-122"/>
              </a:rPr>
              <a:t>Solution: Let s be the statement that the son has a muddy forehead and let d be the statement that the daughter has a muddy forehead. When the father says that at least one of the two children has a muddy forehead, he is stating that the disjunction </a:t>
            </a:r>
            <a:r>
              <a:rPr lang="en-US" altLang="zh-CN" sz="1600">
                <a:solidFill>
                  <a:schemeClr val="tx2"/>
                </a:solidFill>
                <a:ea typeface="宋体" panose="02010600030101010101" pitchFamily="2" charset="-122"/>
              </a:rPr>
              <a:t>s ∨ d </a:t>
            </a:r>
            <a:r>
              <a:rPr lang="en-US" altLang="zh-CN" sz="1600">
                <a:ea typeface="宋体" panose="02010600030101010101" pitchFamily="2" charset="-122"/>
              </a:rPr>
              <a:t>is true. Both children will answer “No” the first time the question is asked because each sees mud on the other child’s forehead. </a:t>
            </a:r>
          </a:p>
          <a:p>
            <a:r>
              <a:rPr lang="en-US" altLang="zh-CN" sz="1600">
                <a:ea typeface="宋体" panose="02010600030101010101" pitchFamily="2" charset="-122"/>
              </a:rPr>
              <a:t>That is, the son knows that d is true, but does not know whether s is true, and the daughter knows that s is true, but does not know whether d is true. </a:t>
            </a:r>
          </a:p>
          <a:p>
            <a:r>
              <a:rPr lang="en-US" altLang="zh-CN" sz="1600">
                <a:ea typeface="宋体" panose="02010600030101010101" pitchFamily="2" charset="-122"/>
              </a:rPr>
              <a:t>After the son has answered “No” to the first question, the daughter can determine that d must be true. This follows because when the first question is asked, the son knows that </a:t>
            </a:r>
            <a:r>
              <a:rPr lang="en-US" altLang="zh-CN" sz="1600">
                <a:solidFill>
                  <a:schemeClr val="tx2"/>
                </a:solidFill>
                <a:ea typeface="宋体" panose="02010600030101010101" pitchFamily="2" charset="-122"/>
              </a:rPr>
              <a:t>s ∨ d </a:t>
            </a:r>
            <a:r>
              <a:rPr lang="en-US" altLang="zh-CN" sz="1600">
                <a:ea typeface="宋体" panose="02010600030101010101" pitchFamily="2" charset="-122"/>
              </a:rPr>
              <a:t>is true, but cannot determine whether s is true. Using this information, the daughter can conclude that d must be true, for if d were false, the son could have reasoned that because s ∨ d is true, then s must be true, and he would have answered “Yes” to the first question. The son can reason in a similar way to determine that s must be true. It follows that both children answer “Yes” the second time the question is asked. </a:t>
            </a:r>
            <a:endParaRPr lang="zh-CN" altLang="en-US">
              <a:ea typeface="宋体" panose="02010600030101010101" pitchFamily="2" charset="-122"/>
            </a:endParaRPr>
          </a:p>
        </p:txBody>
      </p:sp>
      <p:sp>
        <p:nvSpPr>
          <p:cNvPr id="3" name="灯片编号占位符 2">
            <a:extLst>
              <a:ext uri="{FF2B5EF4-FFF2-40B4-BE49-F238E27FC236}">
                <a16:creationId xmlns:a16="http://schemas.microsoft.com/office/drawing/2014/main" id="{72807880-DC4E-4B50-84A9-912987A89559}"/>
              </a:ext>
            </a:extLst>
          </p:cNvPr>
          <p:cNvSpPr>
            <a:spLocks noGrp="1"/>
          </p:cNvSpPr>
          <p:nvPr>
            <p:ph type="sldNum" sz="quarter" idx="12"/>
          </p:nvPr>
        </p:nvSpPr>
        <p:spPr/>
        <p:txBody>
          <a:bodyPr/>
          <a:lstStyle/>
          <a:p>
            <a:fld id="{9CA217EF-0505-4C33-BB20-8A8DF2039023}" type="slidenum">
              <a:rPr lang="en-US" smtClean="0"/>
              <a:pPr/>
              <a:t>39</a:t>
            </a:fld>
            <a:endParaRPr lang="en-US"/>
          </a:p>
        </p:txBody>
      </p:sp>
    </p:spTree>
    <p:extLst>
      <p:ext uri="{BB962C8B-B14F-4D97-AF65-F5344CB8AC3E}">
        <p14:creationId xmlns:p14="http://schemas.microsoft.com/office/powerpoint/2010/main" val="314365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Propositions</a:t>
            </a:r>
          </a:p>
          <a:p>
            <a:r>
              <a:rPr lang="en-US" dirty="0"/>
              <a:t>Connectives</a:t>
            </a:r>
          </a:p>
          <a:p>
            <a:pPr lvl="1"/>
            <a:r>
              <a:rPr lang="en-US" dirty="0"/>
              <a:t>Negation</a:t>
            </a:r>
          </a:p>
          <a:p>
            <a:pPr lvl="1"/>
            <a:r>
              <a:rPr lang="en-US" dirty="0"/>
              <a:t>Conjunction</a:t>
            </a:r>
          </a:p>
          <a:p>
            <a:pPr lvl="1"/>
            <a:r>
              <a:rPr lang="en-US" dirty="0"/>
              <a:t>Disjunction</a:t>
            </a:r>
          </a:p>
          <a:p>
            <a:pPr lvl="1"/>
            <a:r>
              <a:rPr lang="en-US" dirty="0"/>
              <a:t>Implication; </a:t>
            </a:r>
            <a:r>
              <a:rPr lang="en-US" dirty="0" err="1"/>
              <a:t>contrapositive</a:t>
            </a:r>
            <a:r>
              <a:rPr lang="en-US" dirty="0"/>
              <a:t>, inverse, converse</a:t>
            </a:r>
          </a:p>
          <a:p>
            <a:pPr lvl="1"/>
            <a:r>
              <a:rPr lang="en-US" dirty="0" err="1"/>
              <a:t>Biconditional</a:t>
            </a:r>
            <a:endParaRPr lang="en-US" dirty="0"/>
          </a:p>
          <a:p>
            <a:r>
              <a:rPr lang="en-US" dirty="0"/>
              <a:t>Truth Tables</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A5398CE4-15D8-4CF6-AA93-D24DD9E66A9A}"/>
              </a:ext>
            </a:extLst>
          </p:cNvPr>
          <p:cNvSpPr>
            <a:spLocks noGrp="1"/>
          </p:cNvSpPr>
          <p:nvPr>
            <p:ph type="sldNum" sz="quarter" idx="12"/>
          </p:nvPr>
        </p:nvSpPr>
        <p:spPr/>
        <p:txBody>
          <a:bodyPr/>
          <a:lstStyle/>
          <a:p>
            <a:fld id="{9CA217EF-0505-4C33-BB20-8A8DF2039023}"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pPr>
              <a:buNone/>
            </a:pPr>
            <a:r>
              <a:rPr lang="en-US" altLang="zh-CN" dirty="0"/>
              <a:t>Pages  22-24   7,  19.       7</a:t>
            </a:r>
            <a:r>
              <a:rPr lang="en-US" altLang="zh-CN" baseline="30000" dirty="0"/>
              <a:t>th</a:t>
            </a:r>
            <a:r>
              <a:rPr lang="en-US" altLang="zh-CN" dirty="0"/>
              <a:t>  edition</a:t>
            </a:r>
          </a:p>
          <a:p>
            <a:pPr>
              <a:buFontTx/>
              <a:buNone/>
            </a:pPr>
            <a:endParaRPr lang="en-US" altLang="zh-CN" dirty="0"/>
          </a:p>
          <a:p>
            <a:endParaRPr lang="zh-CN" altLang="en-US" dirty="0"/>
          </a:p>
        </p:txBody>
      </p:sp>
      <p:sp>
        <p:nvSpPr>
          <p:cNvPr id="5" name="灯片编号占位符 4">
            <a:extLst>
              <a:ext uri="{FF2B5EF4-FFF2-40B4-BE49-F238E27FC236}">
                <a16:creationId xmlns:a16="http://schemas.microsoft.com/office/drawing/2014/main" id="{F09B8BF3-FF85-493A-9EBF-1C78AC42C954}"/>
              </a:ext>
            </a:extLst>
          </p:cNvPr>
          <p:cNvSpPr>
            <a:spLocks noGrp="1"/>
          </p:cNvSpPr>
          <p:nvPr>
            <p:ph type="sldNum" sz="quarter" idx="12"/>
          </p:nvPr>
        </p:nvSpPr>
        <p:spPr/>
        <p:txBody>
          <a:bodyPr/>
          <a:lstStyle/>
          <a:p>
            <a:fld id="{9CA217EF-0505-4C33-BB20-8A8DF2039023}" type="slidenum">
              <a:rPr lang="en-US" smtClean="0"/>
              <a:pPr/>
              <a:t>40</a:t>
            </a:fld>
            <a:endParaRPr lang="en-US"/>
          </a:p>
        </p:txBody>
      </p:sp>
    </p:spTree>
    <p:extLst>
      <p:ext uri="{BB962C8B-B14F-4D97-AF65-F5344CB8AC3E}">
        <p14:creationId xmlns:p14="http://schemas.microsoft.com/office/powerpoint/2010/main" val="4031354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Propositional Equivalences</a:t>
            </a:r>
            <a:endParaRPr lang="en-US" dirty="0"/>
          </a:p>
        </p:txBody>
      </p:sp>
      <p:sp>
        <p:nvSpPr>
          <p:cNvPr id="3" name="Subtitle 2"/>
          <p:cNvSpPr>
            <a:spLocks noGrp="1"/>
          </p:cNvSpPr>
          <p:nvPr>
            <p:ph type="subTitle" idx="1"/>
          </p:nvPr>
        </p:nvSpPr>
        <p:spPr/>
        <p:txBody>
          <a:bodyPr/>
          <a:lstStyle/>
          <a:p>
            <a:r>
              <a:rPr lang="en-US" dirty="0"/>
              <a:t>Section 1.3</a:t>
            </a:r>
          </a:p>
        </p:txBody>
      </p:sp>
      <p:sp>
        <p:nvSpPr>
          <p:cNvPr id="5" name="灯片编号占位符 4">
            <a:extLst>
              <a:ext uri="{FF2B5EF4-FFF2-40B4-BE49-F238E27FC236}">
                <a16:creationId xmlns:a16="http://schemas.microsoft.com/office/drawing/2014/main" id="{52115690-5B70-4B5F-839F-37A432EB8A9C}"/>
              </a:ext>
            </a:extLst>
          </p:cNvPr>
          <p:cNvSpPr>
            <a:spLocks noGrp="1"/>
          </p:cNvSpPr>
          <p:nvPr>
            <p:ph type="sldNum" sz="quarter" idx="12"/>
          </p:nvPr>
        </p:nvSpPr>
        <p:spPr/>
        <p:txBody>
          <a:bodyPr/>
          <a:lstStyle/>
          <a:p>
            <a:r>
              <a:rPr lang="en-US"/>
              <a:t>111</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Tautologies, Contradictions, and Contingencies. </a:t>
            </a:r>
          </a:p>
          <a:p>
            <a:r>
              <a:rPr lang="en-US" dirty="0"/>
              <a:t>Logical Equivalence</a:t>
            </a:r>
          </a:p>
          <a:p>
            <a:pPr lvl="1"/>
            <a:r>
              <a:rPr lang="en-US" dirty="0"/>
              <a:t>Important Logical Equivalences</a:t>
            </a:r>
          </a:p>
          <a:p>
            <a:pPr lvl="1"/>
            <a:r>
              <a:rPr lang="en-US" dirty="0"/>
              <a:t>Showing Logical Equivalence</a:t>
            </a:r>
          </a:p>
          <a:p>
            <a:r>
              <a:rPr lang="en-US" dirty="0"/>
              <a:t>Normal Forms (</a:t>
            </a:r>
            <a:r>
              <a:rPr lang="en-US" i="1" dirty="0"/>
              <a:t>optional, covered in exercises in text</a:t>
            </a:r>
            <a:r>
              <a:rPr lang="en-US" dirty="0"/>
              <a:t>)</a:t>
            </a:r>
          </a:p>
          <a:p>
            <a:pPr lvl="1"/>
            <a:r>
              <a:rPr lang="en-US" dirty="0"/>
              <a:t>Disjunctive Normal Form</a:t>
            </a:r>
          </a:p>
          <a:p>
            <a:pPr lvl="1"/>
            <a:r>
              <a:rPr lang="en-US" dirty="0"/>
              <a:t>Conjunctive Normal Form</a:t>
            </a:r>
          </a:p>
          <a:p>
            <a:r>
              <a:rPr lang="en-US" dirty="0"/>
              <a:t>Propositional </a:t>
            </a:r>
            <a:r>
              <a:rPr lang="en-US" dirty="0" err="1"/>
              <a:t>Satisfiability</a:t>
            </a:r>
            <a:endParaRPr lang="en-US" dirty="0"/>
          </a:p>
          <a:p>
            <a:pPr lvl="1"/>
            <a:r>
              <a:rPr lang="en-US" dirty="0"/>
              <a:t>Sudoku Example</a:t>
            </a:r>
          </a:p>
          <a:p>
            <a:endParaRPr lang="en-US" dirty="0"/>
          </a:p>
          <a:p>
            <a:pPr lvl="1">
              <a:buNone/>
            </a:pPr>
            <a:endParaRPr lang="en-US" dirty="0"/>
          </a:p>
          <a:p>
            <a:endParaRPr lang="en-US" dirty="0"/>
          </a:p>
        </p:txBody>
      </p:sp>
      <p:sp>
        <p:nvSpPr>
          <p:cNvPr id="5" name="灯片编号占位符 4">
            <a:extLst>
              <a:ext uri="{FF2B5EF4-FFF2-40B4-BE49-F238E27FC236}">
                <a16:creationId xmlns:a16="http://schemas.microsoft.com/office/drawing/2014/main" id="{7078E22B-5378-4AFA-850D-04EC13659D10}"/>
              </a:ext>
            </a:extLst>
          </p:cNvPr>
          <p:cNvSpPr>
            <a:spLocks noGrp="1"/>
          </p:cNvSpPr>
          <p:nvPr>
            <p:ph type="sldNum" sz="quarter" idx="12"/>
          </p:nvPr>
        </p:nvSpPr>
        <p:spPr/>
        <p:txBody>
          <a:bodyPr/>
          <a:lstStyle/>
          <a:p>
            <a:fld id="{9CA217EF-0505-4C33-BB20-8A8DF2039023}"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Tautologies, Contradictions, and Contingencies</a:t>
            </a:r>
          </a:p>
        </p:txBody>
      </p:sp>
      <p:sp>
        <p:nvSpPr>
          <p:cNvPr id="3" name="Content Placeholder 2"/>
          <p:cNvSpPr>
            <a:spLocks noGrp="1"/>
          </p:cNvSpPr>
          <p:nvPr>
            <p:ph idx="1"/>
          </p:nvPr>
        </p:nvSpPr>
        <p:spPr/>
        <p:txBody>
          <a:bodyPr/>
          <a:lstStyle/>
          <a:p>
            <a:r>
              <a:rPr lang="en-US" dirty="0"/>
              <a:t>A  tautology is a proposition which is always true.</a:t>
            </a:r>
          </a:p>
          <a:p>
            <a:pPr lvl="1"/>
            <a:r>
              <a:rPr lang="en-US" dirty="0"/>
              <a:t>Example: </a:t>
            </a:r>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p>
            <a:r>
              <a:rPr lang="en-US" dirty="0"/>
              <a:t>A  </a:t>
            </a:r>
            <a:r>
              <a:rPr lang="en-US" i="1" dirty="0"/>
              <a:t>contradiction</a:t>
            </a:r>
            <a:r>
              <a:rPr lang="en-US" dirty="0"/>
              <a:t> is a proposition which is always false.</a:t>
            </a:r>
          </a:p>
          <a:p>
            <a:pPr lvl="1"/>
            <a:r>
              <a:rPr lang="en-US" dirty="0"/>
              <a:t>Example: </a:t>
            </a:r>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p>
            <a:r>
              <a:rPr lang="en-US" dirty="0"/>
              <a:t>A  </a:t>
            </a:r>
            <a:r>
              <a:rPr lang="en-US" i="1" dirty="0"/>
              <a:t>contingency</a:t>
            </a:r>
            <a:r>
              <a:rPr lang="en-US" dirty="0"/>
              <a:t> is a proposition which is neither a tautology nor a contradiction, such as  </a:t>
            </a:r>
            <a:r>
              <a:rPr lang="en-US" i="1" dirty="0"/>
              <a:t>p</a:t>
            </a:r>
          </a:p>
          <a:p>
            <a:pPr>
              <a:buNone/>
            </a:pPr>
            <a:r>
              <a:rPr lang="en-US" dirty="0"/>
              <a:t>                   </a:t>
            </a:r>
          </a:p>
        </p:txBody>
      </p:sp>
      <p:sp>
        <p:nvSpPr>
          <p:cNvPr id="4" name="TextBox 3"/>
          <p:cNvSpPr txBox="1"/>
          <p:nvPr/>
        </p:nvSpPr>
        <p:spPr>
          <a:xfrm>
            <a:off x="7521889" y="954882"/>
            <a:ext cx="184666" cy="369332"/>
          </a:xfrm>
          <a:prstGeom prst="rect">
            <a:avLst/>
          </a:prstGeom>
          <a:noFill/>
        </p:spPr>
        <p:txBody>
          <a:bodyPr wrap="none" rtlCol="0">
            <a:spAutoFit/>
          </a:bodyPr>
          <a:lstStyle/>
          <a:p>
            <a:endParaRPr lang="en-US" dirty="0"/>
          </a:p>
        </p:txBody>
      </p:sp>
      <p:graphicFrame>
        <p:nvGraphicFramePr>
          <p:cNvPr id="7" name="Table 6"/>
          <p:cNvGraphicFramePr>
            <a:graphicFrameLocks noGrp="1"/>
          </p:cNvGraphicFramePr>
          <p:nvPr/>
        </p:nvGraphicFramePr>
        <p:xfrm>
          <a:off x="3200400" y="4953000"/>
          <a:ext cx="6096000" cy="109728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37160">
                <a:tc>
                  <a:txBody>
                    <a:bodyPr/>
                    <a:lstStyle/>
                    <a:p>
                      <a:r>
                        <a:rPr lang="en-US" i="1" dirty="0">
                          <a:latin typeface="Cambria Math" pitchFamily="18" charset="0"/>
                          <a:ea typeface="Cambria Math" pitchFamily="18" charset="0"/>
                        </a:rPr>
                        <a:t>P</a:t>
                      </a:r>
                      <a:endParaRPr lang="en-US" b="0" i="1" dirty="0">
                        <a:solidFill>
                          <a:schemeClr val="tx1"/>
                        </a:solidFill>
                      </a:endParaRPr>
                    </a:p>
                  </a:txBody>
                  <a:tcPr/>
                </a:tc>
                <a:tc>
                  <a:txBody>
                    <a:bodyPr/>
                    <a:lstStyle/>
                    <a:p>
                      <a:r>
                        <a:rPr lang="en-US" dirty="0">
                          <a:latin typeface="Cambria Math"/>
                          <a:ea typeface="Cambria Math"/>
                        </a:rPr>
                        <a:t>¬</a:t>
                      </a:r>
                      <a:r>
                        <a:rPr lang="en-US" i="1" dirty="0">
                          <a:latin typeface="Cambria Math" pitchFamily="18" charset="0"/>
                          <a:ea typeface="Cambria Math" pitchFamily="18" charset="0"/>
                        </a:rPr>
                        <a:t>p</a:t>
                      </a:r>
                      <a:endParaRPr lang="en-US" dirty="0"/>
                    </a:p>
                  </a:txBody>
                  <a:tcPr/>
                </a:tc>
                <a:tc>
                  <a:txBody>
                    <a:bodyPr/>
                    <a:lstStyle/>
                    <a:p>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Cambria Math" pitchFamily="18" charset="0"/>
                          <a:ea typeface="Cambria Math" pitchFamily="18" charset="0"/>
                        </a:rPr>
                        <a:t>p</a:t>
                      </a:r>
                      <a:r>
                        <a:rPr lang="en-US" dirty="0"/>
                        <a:t> </a:t>
                      </a:r>
                      <a:r>
                        <a:rPr lang="en-US" dirty="0">
                          <a:latin typeface="Cambria Math"/>
                          <a:ea typeface="Cambria Math"/>
                        </a:rPr>
                        <a:t>∧¬</a:t>
                      </a:r>
                      <a:r>
                        <a:rPr lang="en-US" i="1" dirty="0">
                          <a:latin typeface="Cambria Math" pitchFamily="18" charset="0"/>
                          <a:ea typeface="Cambria Math" pitchFamily="18" charset="0"/>
                        </a:rPr>
                        <a:t>p</a:t>
                      </a:r>
                      <a:r>
                        <a:rPr lang="en-US" dirty="0"/>
                        <a:t> </a:t>
                      </a:r>
                    </a:p>
                  </a:txBody>
                  <a:tcPr/>
                </a:tc>
                <a:extLst>
                  <a:ext uri="{0D108BD9-81ED-4DB2-BD59-A6C34878D82A}">
                    <a16:rowId xmlns:a16="http://schemas.microsoft.com/office/drawing/2014/main" val="10000"/>
                  </a:ext>
                </a:extLst>
              </a:tr>
              <a:tr h="268612">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1"/>
                  </a:ext>
                </a:extLst>
              </a:tr>
              <a:tr h="213137">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2"/>
                  </a:ext>
                </a:extLst>
              </a:tr>
            </a:tbl>
          </a:graphicData>
        </a:graphic>
      </p:graphicFrame>
      <p:sp>
        <p:nvSpPr>
          <p:cNvPr id="6" name="灯片编号占位符 5">
            <a:extLst>
              <a:ext uri="{FF2B5EF4-FFF2-40B4-BE49-F238E27FC236}">
                <a16:creationId xmlns:a16="http://schemas.microsoft.com/office/drawing/2014/main" id="{02E3AA4E-C5E1-4C11-98F0-1B178E9A1658}"/>
              </a:ext>
            </a:extLst>
          </p:cNvPr>
          <p:cNvSpPr>
            <a:spLocks noGrp="1"/>
          </p:cNvSpPr>
          <p:nvPr>
            <p:ph type="sldNum" sz="quarter" idx="12"/>
          </p:nvPr>
        </p:nvSpPr>
        <p:spPr/>
        <p:txBody>
          <a:bodyPr/>
          <a:lstStyle/>
          <a:p>
            <a:fld id="{9CA217EF-0505-4C33-BB20-8A8DF2039023}"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Logically Equivalent</a:t>
            </a:r>
          </a:p>
        </p:txBody>
      </p:sp>
      <p:sp>
        <p:nvSpPr>
          <p:cNvPr id="3" name="Content Placeholder 2"/>
          <p:cNvSpPr>
            <a:spLocks noGrp="1"/>
          </p:cNvSpPr>
          <p:nvPr>
            <p:ph idx="1"/>
          </p:nvPr>
        </p:nvSpPr>
        <p:spPr/>
        <p:txBody>
          <a:bodyPr>
            <a:normAutofit/>
          </a:bodyPr>
          <a:lstStyle/>
          <a:p>
            <a:pPr marL="514350" indent="-514350"/>
            <a:r>
              <a:rPr lang="en-US" sz="2000" dirty="0"/>
              <a:t>Two compound propositions p and q are logically equivalent if  </a:t>
            </a:r>
            <a:r>
              <a:rPr lang="en-US" sz="2000" i="1" dirty="0" err="1">
                <a:latin typeface="Cambria Math" pitchFamily="18" charset="0"/>
                <a:ea typeface="Cambria Math" pitchFamily="18" charset="0"/>
              </a:rPr>
              <a:t>p↔q</a:t>
            </a:r>
            <a:r>
              <a:rPr lang="en-US" sz="2000" dirty="0"/>
              <a:t>  is a tautology.</a:t>
            </a:r>
          </a:p>
          <a:p>
            <a:pPr marL="514350" indent="-514350"/>
            <a:r>
              <a:rPr lang="en-US" sz="2000" dirty="0"/>
              <a:t>We write this as </a:t>
            </a:r>
            <a:r>
              <a:rPr lang="en-US" sz="2000" i="1" dirty="0" err="1">
                <a:latin typeface="Cambria Math" pitchFamily="18" charset="0"/>
                <a:ea typeface="Cambria Math" pitchFamily="18" charset="0"/>
              </a:rPr>
              <a:t>p</a:t>
            </a:r>
            <a:r>
              <a:rPr lang="en-US" sz="2000" i="1" dirty="0" err="1">
                <a:latin typeface="Cambria Math"/>
                <a:ea typeface="Cambria Math"/>
              </a:rPr>
              <a:t>⇔</a:t>
            </a:r>
            <a:r>
              <a:rPr lang="en-US" sz="2000" i="1" dirty="0" err="1">
                <a:latin typeface="Cambria Math" pitchFamily="18" charset="0"/>
                <a:ea typeface="Cambria Math" pitchFamily="18" charset="0"/>
              </a:rPr>
              <a:t>q</a:t>
            </a:r>
            <a:r>
              <a:rPr lang="en-US" sz="2000" dirty="0"/>
              <a:t>   or as </a:t>
            </a:r>
            <a:r>
              <a:rPr lang="en-US" sz="2000" i="1" dirty="0" err="1">
                <a:latin typeface="Cambria Math" pitchFamily="18" charset="0"/>
                <a:ea typeface="Cambria Math" pitchFamily="18" charset="0"/>
              </a:rPr>
              <a:t>p</a:t>
            </a:r>
            <a:r>
              <a:rPr lang="en-US" sz="2000" i="1" dirty="0" err="1">
                <a:latin typeface="Cambria Math"/>
                <a:ea typeface="Cambria Math"/>
              </a:rPr>
              <a:t>≡</a:t>
            </a:r>
            <a:r>
              <a:rPr lang="en-US" sz="2000" i="1" dirty="0" err="1">
                <a:latin typeface="Cambria Math" pitchFamily="18" charset="0"/>
                <a:ea typeface="Cambria Math" pitchFamily="18" charset="0"/>
              </a:rPr>
              <a:t>q</a:t>
            </a:r>
            <a:r>
              <a:rPr lang="en-US" sz="2000" dirty="0"/>
              <a:t> where </a:t>
            </a:r>
            <a:r>
              <a:rPr lang="en-US" sz="2000" i="1" dirty="0">
                <a:latin typeface="Cambria Math" pitchFamily="18" charset="0"/>
                <a:ea typeface="Cambria Math" pitchFamily="18" charset="0"/>
              </a:rPr>
              <a:t>p</a:t>
            </a:r>
            <a:r>
              <a:rPr lang="en-US" sz="2000" dirty="0"/>
              <a:t> and </a:t>
            </a:r>
            <a:r>
              <a:rPr lang="en-US" sz="2000" i="1" dirty="0">
                <a:latin typeface="Cambria Math" pitchFamily="18" charset="0"/>
                <a:ea typeface="Cambria Math" pitchFamily="18" charset="0"/>
              </a:rPr>
              <a:t>q</a:t>
            </a:r>
            <a:r>
              <a:rPr lang="en-US" sz="2000" dirty="0"/>
              <a:t> are compound propositions.</a:t>
            </a:r>
          </a:p>
          <a:p>
            <a:pPr marL="514350" indent="-514350"/>
            <a:r>
              <a:rPr lang="en-US" sz="2000" dirty="0"/>
              <a:t>Two compound propositions </a:t>
            </a:r>
            <a:r>
              <a:rPr lang="en-US" sz="2000" i="1" dirty="0">
                <a:latin typeface="Cambria Math" pitchFamily="18" charset="0"/>
                <a:ea typeface="Cambria Math" pitchFamily="18" charset="0"/>
              </a:rPr>
              <a:t>p</a:t>
            </a:r>
            <a:r>
              <a:rPr lang="en-US" sz="2000" dirty="0"/>
              <a:t> and </a:t>
            </a:r>
            <a:r>
              <a:rPr lang="en-US" sz="2000" i="1" dirty="0">
                <a:latin typeface="Cambria Math" pitchFamily="18" charset="0"/>
                <a:ea typeface="Cambria Math" pitchFamily="18" charset="0"/>
              </a:rPr>
              <a:t>q</a:t>
            </a:r>
            <a:r>
              <a:rPr lang="en-US" sz="2000" dirty="0"/>
              <a:t> are equivalent if and only if the columns in a truth table giving their truth values agree.</a:t>
            </a:r>
          </a:p>
          <a:p>
            <a:pPr marL="514350" indent="-514350"/>
            <a:r>
              <a:rPr lang="en-US" sz="2000" dirty="0"/>
              <a:t>This truth table show </a:t>
            </a:r>
            <a:r>
              <a:rPr lang="en-US" sz="2000" dirty="0">
                <a:latin typeface="Cambria Math"/>
                <a:ea typeface="Cambria Math"/>
              </a:rPr>
              <a:t>¬</a:t>
            </a:r>
            <a:r>
              <a:rPr lang="en-US" sz="2000" i="1" dirty="0">
                <a:latin typeface="Cambria Math" pitchFamily="18" charset="0"/>
                <a:ea typeface="Cambria Math" pitchFamily="18" charset="0"/>
              </a:rPr>
              <a:t>p </a:t>
            </a:r>
            <a:r>
              <a:rPr lang="en-US" sz="2000" dirty="0">
                <a:latin typeface="Cambria Math"/>
                <a:ea typeface="Cambria Math"/>
              </a:rPr>
              <a:t>∨ </a:t>
            </a:r>
            <a:r>
              <a:rPr lang="en-US" sz="2000" i="1" dirty="0">
                <a:latin typeface="Cambria Math" pitchFamily="18" charset="0"/>
                <a:ea typeface="Cambria Math" pitchFamily="18" charset="0"/>
              </a:rPr>
              <a:t>q  </a:t>
            </a:r>
            <a:r>
              <a:rPr lang="en-US" sz="2000" dirty="0">
                <a:ea typeface="Cambria Math" pitchFamily="18" charset="0"/>
              </a:rPr>
              <a:t>is equivalent to </a:t>
            </a:r>
            <a:r>
              <a:rPr lang="en-US" sz="2000" i="1" dirty="0">
                <a:latin typeface="Cambria Math" pitchFamily="18" charset="0"/>
                <a:ea typeface="Cambria Math" pitchFamily="18" charset="0"/>
              </a:rPr>
              <a:t>p </a:t>
            </a:r>
            <a:r>
              <a:rPr lang="en-US" sz="2000" i="1" dirty="0">
                <a:latin typeface="Cambria Math"/>
                <a:ea typeface="Cambria Math"/>
              </a:rPr>
              <a:t>→ </a:t>
            </a:r>
            <a:r>
              <a:rPr lang="en-US" sz="2000" i="1" dirty="0">
                <a:latin typeface="Cambria Math" pitchFamily="18" charset="0"/>
                <a:ea typeface="Cambria Math" pitchFamily="18" charset="0"/>
              </a:rPr>
              <a:t>q.</a:t>
            </a:r>
            <a:endParaRPr lang="en-US" sz="2000" dirty="0"/>
          </a:p>
          <a:p>
            <a:pPr marL="514350" indent="-514350"/>
            <a:endParaRPr lang="en-US" sz="2000" dirty="0"/>
          </a:p>
          <a:p>
            <a:pPr marL="514350" indent="-514350"/>
            <a:endParaRPr lang="en-US" sz="2000" dirty="0"/>
          </a:p>
        </p:txBody>
      </p:sp>
      <p:graphicFrame>
        <p:nvGraphicFramePr>
          <p:cNvPr id="9" name="Content Placeholder 3"/>
          <p:cNvGraphicFramePr>
            <a:graphicFrameLocks/>
          </p:cNvGraphicFramePr>
          <p:nvPr/>
        </p:nvGraphicFramePr>
        <p:xfrm>
          <a:off x="2971801" y="4495800"/>
          <a:ext cx="6248401" cy="18542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752601">
                  <a:extLst>
                    <a:ext uri="{9D8B030D-6E8A-4147-A177-3AD203B41FA5}">
                      <a16:colId xmlns:a16="http://schemas.microsoft.com/office/drawing/2014/main" val="20004"/>
                    </a:ext>
                  </a:extLst>
                </a:gridCol>
              </a:tblGrid>
              <a:tr h="370840">
                <a:tc>
                  <a:txBody>
                    <a:bodyPr/>
                    <a:lstStyle/>
                    <a:p>
                      <a:r>
                        <a:rPr lang="en-US" sz="1800" i="1" dirty="0">
                          <a:latin typeface="Cambria Math" pitchFamily="18" charset="0"/>
                          <a:ea typeface="Cambria Math" pitchFamily="18" charset="0"/>
                        </a:rPr>
                        <a:t>p</a:t>
                      </a:r>
                      <a:endParaRPr lang="en-US" dirty="0"/>
                    </a:p>
                  </a:txBody>
                  <a:tcPr/>
                </a:tc>
                <a:tc>
                  <a:txBody>
                    <a:bodyPr/>
                    <a:lstStyle/>
                    <a:p>
                      <a:r>
                        <a:rPr lang="en-US" sz="1800" i="1" dirty="0">
                          <a:latin typeface="Cambria Math" pitchFamily="18" charset="0"/>
                          <a:ea typeface="Cambria Math" pitchFamily="18" charset="0"/>
                        </a:rPr>
                        <a:t>q</a:t>
                      </a:r>
                      <a:r>
                        <a:rPr lang="en-US" sz="1800" dirty="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r>
                        <a:rPr lang="en-US" sz="1800" i="1" dirty="0">
                          <a:latin typeface="Cambria Math" pitchFamily="18" charset="0"/>
                          <a:ea typeface="Cambria Math" pitchFamily="18" charset="0"/>
                        </a:rPr>
                        <a:t>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r>
                        <a:rPr lang="en-US" sz="1800" i="1" dirty="0">
                          <a:latin typeface="Cambria Math" pitchFamily="18" charset="0"/>
                          <a:ea typeface="Cambria Math" pitchFamily="18" charset="0"/>
                        </a:rPr>
                        <a:t>p </a:t>
                      </a:r>
                      <a:r>
                        <a:rPr lang="en-US" sz="1800" i="0" dirty="0">
                          <a:latin typeface="Cambria Math"/>
                          <a:ea typeface="Cambria Math"/>
                        </a:rPr>
                        <a:t>∨ </a:t>
                      </a:r>
                      <a:r>
                        <a:rPr lang="en-US" sz="1800" i="1" dirty="0">
                          <a:latin typeface="Cambria Math" pitchFamily="18" charset="0"/>
                          <a:ea typeface="Cambria Math" pitchFamily="18" charset="0"/>
                        </a:rPr>
                        <a:t>q</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mbria Math" pitchFamily="18" charset="0"/>
                          <a:ea typeface="Cambria Math" pitchFamily="18" charset="0"/>
                        </a:rPr>
                        <a:t>p</a:t>
                      </a:r>
                      <a:r>
                        <a:rPr lang="en-US" sz="1800" i="1" dirty="0">
                          <a:latin typeface="Cambria Math"/>
                          <a:ea typeface="Cambria Math"/>
                        </a:rPr>
                        <a:t>→ </a:t>
                      </a:r>
                      <a:r>
                        <a:rPr lang="en-US" sz="1800" i="1" dirty="0">
                          <a:latin typeface="Cambria Math" pitchFamily="18" charset="0"/>
                          <a:ea typeface="Cambria Math" pitchFamily="18" charset="0"/>
                        </a:rPr>
                        <a:t>q</a:t>
                      </a:r>
                      <a:endParaRPr lang="en-US" dirty="0"/>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2"/>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3"/>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8C817A07-0E47-49D6-9D1A-5159581134A0}"/>
              </a:ext>
            </a:extLst>
          </p:cNvPr>
          <p:cNvSpPr>
            <a:spLocks noGrp="1"/>
          </p:cNvSpPr>
          <p:nvPr>
            <p:ph type="sldNum" sz="quarter" idx="12"/>
          </p:nvPr>
        </p:nvSpPr>
        <p:spPr/>
        <p:txBody>
          <a:bodyPr/>
          <a:lstStyle/>
          <a:p>
            <a:fld id="{9CA217EF-0505-4C33-BB20-8A8DF2039023}"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a:t>
            </a:r>
            <a:endParaRPr lang="zh-CN" altLang="en-US" dirty="0"/>
          </a:p>
        </p:txBody>
      </p:sp>
      <p:sp>
        <p:nvSpPr>
          <p:cNvPr id="3" name="内容占位符 2"/>
          <p:cNvSpPr>
            <a:spLocks noGrp="1"/>
          </p:cNvSpPr>
          <p:nvPr>
            <p:ph idx="1"/>
          </p:nvPr>
        </p:nvSpPr>
        <p:spPr/>
        <p:txBody>
          <a:bodyPr/>
          <a:lstStyle/>
          <a:p>
            <a:pPr>
              <a:spcBef>
                <a:spcPct val="50000"/>
              </a:spcBef>
            </a:pPr>
            <a:r>
              <a:rPr lang="en-US" altLang="zh-CN" dirty="0">
                <a:latin typeface="Times New Roman" panose="02020603050405020304" pitchFamily="18" charset="0"/>
              </a:rPr>
              <a:t>p: You don’t work hard;  q:You will be fired</a:t>
            </a:r>
          </a:p>
          <a:p>
            <a:pPr>
              <a:spcBef>
                <a:spcPct val="50000"/>
              </a:spcBef>
              <a:buFont typeface="Symbol" panose="05050102010706020507" pitchFamily="18" charset="2"/>
              <a:buChar char="Ø"/>
            </a:pPr>
            <a:r>
              <a:rPr lang="en-US" altLang="zh-CN" sz="3200" i="1" dirty="0" err="1">
                <a:latin typeface="Times New Roman" panose="02020603050405020304" pitchFamily="18" charset="0"/>
              </a:rPr>
              <a:t>p</a:t>
            </a:r>
            <a:r>
              <a:rPr lang="en-US" altLang="zh-CN" sz="3200" dirty="0" err="1">
                <a:latin typeface="Times New Roman" panose="02020603050405020304" pitchFamily="18" charset="0"/>
                <a:sym typeface="Symbol" panose="05050102010706020507" pitchFamily="18" charset="2"/>
              </a:rPr>
              <a:t></a:t>
            </a:r>
            <a:r>
              <a:rPr lang="en-US" altLang="zh-CN" sz="3200" i="1" dirty="0" err="1">
                <a:latin typeface="Times New Roman" panose="02020603050405020304" pitchFamily="18" charset="0"/>
              </a:rPr>
              <a:t>q</a:t>
            </a:r>
            <a:r>
              <a:rPr lang="en-US" altLang="zh-CN" sz="3200" i="1" dirty="0">
                <a:latin typeface="Times New Roman" panose="02020603050405020304" pitchFamily="18" charset="0"/>
              </a:rPr>
              <a:t>: </a:t>
            </a:r>
            <a:r>
              <a:rPr lang="en-US" altLang="zh-CN" dirty="0">
                <a:latin typeface="Times New Roman" panose="02020603050405020304" pitchFamily="18" charset="0"/>
              </a:rPr>
              <a:t>You must work hard or you will be fired</a:t>
            </a:r>
          </a:p>
          <a:p>
            <a:pPr>
              <a:spcBef>
                <a:spcPct val="50000"/>
              </a:spcBef>
              <a:buFont typeface="Symbol" panose="05050102010706020507" pitchFamily="18" charset="2"/>
              <a:buNone/>
            </a:pPr>
            <a:r>
              <a:rPr lang="en-US" altLang="zh-CN" sz="3200" i="1" dirty="0" err="1">
                <a:latin typeface="Times New Roman" panose="02020603050405020304" pitchFamily="18" charset="0"/>
              </a:rPr>
              <a:t>p</a:t>
            </a:r>
            <a:r>
              <a:rPr lang="en-US" altLang="zh-CN" sz="3200" dirty="0" err="1">
                <a:latin typeface="Times New Roman" panose="02020603050405020304" pitchFamily="18" charset="0"/>
                <a:sym typeface="Symbol" panose="05050102010706020507" pitchFamily="18" charset="2"/>
              </a:rPr>
              <a:t></a:t>
            </a:r>
            <a:r>
              <a:rPr lang="en-US" altLang="zh-CN" sz="3200" i="1" dirty="0" err="1">
                <a:latin typeface="Times New Roman" panose="02020603050405020304" pitchFamily="18" charset="0"/>
              </a:rPr>
              <a:t>q</a:t>
            </a:r>
            <a:r>
              <a:rPr lang="en-US" altLang="zh-CN" sz="3200" dirty="0">
                <a:latin typeface="Times New Roman" panose="02020603050405020304" pitchFamily="18" charset="0"/>
              </a:rPr>
              <a:t> : If </a:t>
            </a:r>
            <a:r>
              <a:rPr lang="en-US" altLang="zh-CN" dirty="0">
                <a:latin typeface="Times New Roman" panose="02020603050405020304" pitchFamily="18" charset="0"/>
              </a:rPr>
              <a:t>you don’t work hard then you will be fired</a:t>
            </a:r>
          </a:p>
          <a:p>
            <a:endParaRPr lang="zh-CN" altLang="en-US" dirty="0"/>
          </a:p>
        </p:txBody>
      </p:sp>
      <p:sp>
        <p:nvSpPr>
          <p:cNvPr id="5" name="灯片编号占位符 4">
            <a:extLst>
              <a:ext uri="{FF2B5EF4-FFF2-40B4-BE49-F238E27FC236}">
                <a16:creationId xmlns:a16="http://schemas.microsoft.com/office/drawing/2014/main" id="{64A13BAF-1031-4880-8CF5-3BDD40B29B09}"/>
              </a:ext>
            </a:extLst>
          </p:cNvPr>
          <p:cNvSpPr>
            <a:spLocks noGrp="1"/>
          </p:cNvSpPr>
          <p:nvPr>
            <p:ph type="sldNum" sz="quarter" idx="12"/>
          </p:nvPr>
        </p:nvSpPr>
        <p:spPr/>
        <p:txBody>
          <a:bodyPr/>
          <a:lstStyle/>
          <a:p>
            <a:fld id="{9CA217EF-0505-4C33-BB20-8A8DF2039023}" type="slidenum">
              <a:rPr lang="en-US" smtClean="0"/>
              <a:pPr/>
              <a:t>45</a:t>
            </a:fld>
            <a:endParaRPr lang="en-US"/>
          </a:p>
        </p:txBody>
      </p:sp>
    </p:spTree>
    <p:extLst>
      <p:ext uri="{BB962C8B-B14F-4D97-AF65-F5344CB8AC3E}">
        <p14:creationId xmlns:p14="http://schemas.microsoft.com/office/powerpoint/2010/main" val="3041970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 Morgan’s Laws</a:t>
            </a:r>
          </a:p>
        </p:txBody>
      </p:sp>
      <p:pic>
        <p:nvPicPr>
          <p:cNvPr id="4" name="Content Placeholder 3" descr="addin_tmp.png"/>
          <p:cNvPicPr>
            <a:picLocks noGrp="1" noChangeAspect="1"/>
          </p:cNvPicPr>
          <p:nvPr>
            <p:ph idx="1"/>
            <p:custDataLst>
              <p:tags r:id="rId1"/>
            </p:custDataLst>
          </p:nvPr>
        </p:nvPicPr>
        <p:blipFill>
          <a:blip r:embed="rId4" cstate="print"/>
          <a:stretch>
            <a:fillRect/>
          </a:stretch>
        </p:blipFill>
        <p:spPr>
          <a:xfrm>
            <a:off x="3810000" y="1905001"/>
            <a:ext cx="3123248" cy="382905"/>
          </a:xfrm>
        </p:spPr>
      </p:pic>
      <p:pic>
        <p:nvPicPr>
          <p:cNvPr id="6" name="Picture 5" descr="addin_tmp.png"/>
          <p:cNvPicPr>
            <a:picLocks noChangeAspect="1"/>
          </p:cNvPicPr>
          <p:nvPr>
            <p:custDataLst>
              <p:tags r:id="rId2"/>
            </p:custDataLst>
          </p:nvPr>
        </p:nvPicPr>
        <p:blipFill>
          <a:blip r:embed="rId5" cstate="print"/>
          <a:stretch>
            <a:fillRect/>
          </a:stretch>
        </p:blipFill>
        <p:spPr>
          <a:xfrm>
            <a:off x="3810000" y="2590801"/>
            <a:ext cx="3123248" cy="382905"/>
          </a:xfrm>
          <a:prstGeom prst="rect">
            <a:avLst/>
          </a:prstGeom>
        </p:spPr>
      </p:pic>
      <p:graphicFrame>
        <p:nvGraphicFramePr>
          <p:cNvPr id="9" name="Content Placeholder 3"/>
          <p:cNvGraphicFramePr>
            <a:graphicFrameLocks/>
          </p:cNvGraphicFramePr>
          <p:nvPr/>
        </p:nvGraphicFramePr>
        <p:xfrm>
          <a:off x="1752601" y="4419600"/>
          <a:ext cx="8610601" cy="2006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gridCol w="1752601">
                  <a:extLst>
                    <a:ext uri="{9D8B030D-6E8A-4147-A177-3AD203B41FA5}">
                      <a16:colId xmlns:a16="http://schemas.microsoft.com/office/drawing/2014/main" val="20006"/>
                    </a:ext>
                  </a:extLst>
                </a:gridCol>
              </a:tblGrid>
              <a:tr h="401320">
                <a:tc>
                  <a:txBody>
                    <a:bodyPr/>
                    <a:lstStyle/>
                    <a:p>
                      <a:r>
                        <a:rPr lang="en-US" b="0" i="1" dirty="0">
                          <a:latin typeface="Cambria Math" pitchFamily="18" charset="0"/>
                          <a:ea typeface="Cambria Math" pitchFamily="18" charset="0"/>
                        </a:rPr>
                        <a:t>p</a:t>
                      </a:r>
                    </a:p>
                  </a:txBody>
                  <a:tcPr/>
                </a:tc>
                <a:tc>
                  <a:txBody>
                    <a:bodyPr/>
                    <a:lstStyle/>
                    <a:p>
                      <a:r>
                        <a:rPr lang="en-US" b="0" i="1" dirty="0">
                          <a:latin typeface="Cambria Math" pitchFamily="18" charset="0"/>
                          <a:ea typeface="Cambria Math" pitchFamily="18" charset="0"/>
                        </a:rPr>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a:latin typeface="Cambria Math"/>
                          <a:ea typeface="Cambria Math"/>
                        </a:rPr>
                        <a:t>¬</a:t>
                      </a:r>
                      <a:r>
                        <a:rPr lang="en-US" b="0" i="1" dirty="0">
                          <a:latin typeface="Cambria Math" pitchFamily="18" charset="0"/>
                          <a:ea typeface="Cambria Math" pitchFamily="18" charset="0"/>
                        </a:rPr>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a:latin typeface="Cambria Math"/>
                          <a:ea typeface="Cambria Math"/>
                        </a:rPr>
                        <a:t>¬</a:t>
                      </a:r>
                      <a:r>
                        <a:rPr lang="en-US" b="0" i="1" dirty="0">
                          <a:latin typeface="Cambria Math" pitchFamily="18" charset="0"/>
                          <a:ea typeface="Cambria Math" pitchFamily="18" charset="0"/>
                        </a:rPr>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0" i="1" dirty="0" err="1">
                          <a:latin typeface="Cambria Math" pitchFamily="18" charset="0"/>
                          <a:ea typeface="Cambria Math" pitchFamily="18" charset="0"/>
                        </a:rPr>
                        <a:t>p</a:t>
                      </a:r>
                      <a:r>
                        <a:rPr lang="en-US" b="0" i="1" dirty="0" err="1">
                          <a:latin typeface="Cambria Math"/>
                          <a:ea typeface="Cambria Math"/>
                        </a:rPr>
                        <a:t>∨q</a:t>
                      </a:r>
                      <a:r>
                        <a:rPr lang="en-US" b="0" i="1" dirty="0">
                          <a:latin typeface="Cambria Math"/>
                          <a:ea typeface="Cambria Math"/>
                        </a:rPr>
                        <a:t>)</a:t>
                      </a:r>
                      <a:endParaRPr lang="en-US" b="0" i="1" dirty="0">
                        <a:latin typeface="Cambria Math" pitchFamily="18" charset="0"/>
                        <a:ea typeface="Cambria Math"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r>
                        <a:rPr lang="en-US" dirty="0"/>
                        <a:t>(</a:t>
                      </a:r>
                      <a:r>
                        <a:rPr lang="en-US" b="0" i="1" dirty="0" err="1">
                          <a:latin typeface="Cambria Math" pitchFamily="18" charset="0"/>
                          <a:ea typeface="Cambria Math" pitchFamily="18" charset="0"/>
                        </a:rPr>
                        <a:t>p</a:t>
                      </a:r>
                      <a:r>
                        <a:rPr lang="en-US" b="0" i="1" dirty="0" err="1">
                          <a:latin typeface="Cambria Math"/>
                          <a:ea typeface="Cambria Math"/>
                        </a:rPr>
                        <a:t>∨q</a:t>
                      </a:r>
                      <a:r>
                        <a:rPr lang="en-US" b="0" i="1" dirty="0">
                          <a:latin typeface="Cambria Math"/>
                          <a:ea typeface="Cambria Math"/>
                        </a:rPr>
                        <a:t>)</a:t>
                      </a:r>
                      <a:endParaRPr lang="en-US" b="0" i="1" dirty="0">
                        <a:latin typeface="Cambria Math" pitchFamily="18" charset="0"/>
                        <a:ea typeface="Cambria Math"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a:latin typeface="Cambria Math"/>
                          <a:ea typeface="Cambria Math"/>
                        </a:rPr>
                        <a:t>¬</a:t>
                      </a:r>
                      <a:r>
                        <a:rPr lang="en-US" b="0" i="1" dirty="0">
                          <a:latin typeface="Cambria Math" pitchFamily="18" charset="0"/>
                          <a:ea typeface="Cambria Math" pitchFamily="18" charset="0"/>
                        </a:rPr>
                        <a:t>p</a:t>
                      </a:r>
                      <a:r>
                        <a:rPr lang="en-US" b="0" i="1" dirty="0">
                          <a:latin typeface="Cambria Math"/>
                          <a:ea typeface="Cambria Math"/>
                        </a:rPr>
                        <a:t>∧¬</a:t>
                      </a:r>
                      <a:r>
                        <a:rPr lang="en-US" b="0" i="1" dirty="0">
                          <a:latin typeface="Cambria Math" pitchFamily="18" charset="0"/>
                          <a:ea typeface="Cambria Math" pitchFamily="18" charset="0"/>
                        </a:rPr>
                        <a:t>q</a:t>
                      </a:r>
                    </a:p>
                  </a:txBody>
                  <a:tcPr/>
                </a:tc>
                <a:extLst>
                  <a:ext uri="{0D108BD9-81ED-4DB2-BD59-A6C34878D82A}">
                    <a16:rowId xmlns:a16="http://schemas.microsoft.com/office/drawing/2014/main" val="10000"/>
                  </a:ext>
                </a:extLst>
              </a:tr>
              <a:tr h="401320">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1"/>
                  </a:ext>
                </a:extLst>
              </a:tr>
              <a:tr h="401320">
                <a:tc>
                  <a:txBody>
                    <a:bodyPr/>
                    <a:lstStyle/>
                    <a:p>
                      <a:r>
                        <a:rPr lang="en-US" dirty="0"/>
                        <a:t>T</a:t>
                      </a:r>
                    </a:p>
                  </a:txBody>
                  <a:tcPr/>
                </a:tc>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2"/>
                  </a:ext>
                </a:extLst>
              </a:tr>
              <a:tr h="401320">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0003"/>
                  </a:ext>
                </a:extLst>
              </a:tr>
              <a:tr h="401320">
                <a:tc>
                  <a:txBody>
                    <a:bodyPr/>
                    <a:lstStyle/>
                    <a:p>
                      <a:r>
                        <a:rPr lang="en-US" dirty="0"/>
                        <a:t>F</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0004"/>
                  </a:ext>
                </a:extLst>
              </a:tr>
            </a:tbl>
          </a:graphicData>
        </a:graphic>
      </p:graphicFrame>
      <p:sp>
        <p:nvSpPr>
          <p:cNvPr id="10" name="TextBox 9"/>
          <p:cNvSpPr txBox="1"/>
          <p:nvPr/>
        </p:nvSpPr>
        <p:spPr>
          <a:xfrm>
            <a:off x="1981200" y="3581400"/>
            <a:ext cx="7239000" cy="369332"/>
          </a:xfrm>
          <a:prstGeom prst="rect">
            <a:avLst/>
          </a:prstGeom>
          <a:noFill/>
        </p:spPr>
        <p:txBody>
          <a:bodyPr wrap="square" rtlCol="0">
            <a:spAutoFit/>
          </a:bodyPr>
          <a:lstStyle/>
          <a:p>
            <a:r>
              <a:rPr lang="en-US" dirty="0"/>
              <a:t>This truth table shows that De Morgan’s Second Law holds.</a:t>
            </a:r>
          </a:p>
        </p:txBody>
      </p:sp>
      <p:pic>
        <p:nvPicPr>
          <p:cNvPr id="11" name="Picture 10" descr="0106.jpg"/>
          <p:cNvPicPr>
            <a:picLocks noChangeAspect="1"/>
          </p:cNvPicPr>
          <p:nvPr/>
        </p:nvPicPr>
        <p:blipFill>
          <a:blip r:embed="rId6" cstate="print"/>
          <a:stretch>
            <a:fillRect/>
          </a:stretch>
        </p:blipFill>
        <p:spPr>
          <a:xfrm>
            <a:off x="8458200" y="914400"/>
            <a:ext cx="874014" cy="1021080"/>
          </a:xfrm>
          <a:prstGeom prst="rect">
            <a:avLst/>
          </a:prstGeom>
        </p:spPr>
      </p:pic>
      <p:sp>
        <p:nvSpPr>
          <p:cNvPr id="12" name="TextBox 11"/>
          <p:cNvSpPr txBox="1"/>
          <p:nvPr/>
        </p:nvSpPr>
        <p:spPr>
          <a:xfrm>
            <a:off x="7848600" y="2209800"/>
            <a:ext cx="2438400" cy="369332"/>
          </a:xfrm>
          <a:prstGeom prst="rect">
            <a:avLst/>
          </a:prstGeom>
          <a:noFill/>
        </p:spPr>
        <p:txBody>
          <a:bodyPr wrap="square" rtlCol="0">
            <a:spAutoFit/>
          </a:bodyPr>
          <a:lstStyle/>
          <a:p>
            <a:r>
              <a:rPr lang="en-US" dirty="0"/>
              <a:t>Augustus De Morgan</a:t>
            </a:r>
          </a:p>
        </p:txBody>
      </p:sp>
      <p:sp>
        <p:nvSpPr>
          <p:cNvPr id="13" name="TextBox 12"/>
          <p:cNvSpPr txBox="1"/>
          <p:nvPr/>
        </p:nvSpPr>
        <p:spPr>
          <a:xfrm>
            <a:off x="8458200" y="2667000"/>
            <a:ext cx="1371600" cy="369332"/>
          </a:xfrm>
          <a:prstGeom prst="rect">
            <a:avLst/>
          </a:prstGeom>
          <a:noFill/>
        </p:spPr>
        <p:txBody>
          <a:bodyPr wrap="square" rtlCol="0">
            <a:spAutoFit/>
          </a:bodyPr>
          <a:lstStyle/>
          <a:p>
            <a:r>
              <a:rPr lang="en-US" dirty="0"/>
              <a:t>1806-1871</a:t>
            </a:r>
          </a:p>
        </p:txBody>
      </p:sp>
      <p:sp>
        <p:nvSpPr>
          <p:cNvPr id="5" name="灯片编号占位符 4">
            <a:extLst>
              <a:ext uri="{FF2B5EF4-FFF2-40B4-BE49-F238E27FC236}">
                <a16:creationId xmlns:a16="http://schemas.microsoft.com/office/drawing/2014/main" id="{39BE6EA0-DC08-4D84-8ABE-302FA27D7A78}"/>
              </a:ext>
            </a:extLst>
          </p:cNvPr>
          <p:cNvSpPr>
            <a:spLocks noGrp="1"/>
          </p:cNvSpPr>
          <p:nvPr>
            <p:ph type="sldNum" sz="quarter" idx="12"/>
          </p:nvPr>
        </p:nvSpPr>
        <p:spPr/>
        <p:txBody>
          <a:bodyPr/>
          <a:lstStyle/>
          <a:p>
            <a:fld id="{9CA217EF-0505-4C33-BB20-8A8DF2039023}"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Logical Equivalences</a:t>
            </a:r>
          </a:p>
        </p:txBody>
      </p:sp>
      <p:sp>
        <p:nvSpPr>
          <p:cNvPr id="3" name="Content Placeholder 2"/>
          <p:cNvSpPr>
            <a:spLocks noGrp="1"/>
          </p:cNvSpPr>
          <p:nvPr>
            <p:ph idx="1"/>
          </p:nvPr>
        </p:nvSpPr>
        <p:spPr/>
        <p:txBody>
          <a:bodyPr/>
          <a:lstStyle/>
          <a:p>
            <a:r>
              <a:rPr lang="en-US" dirty="0"/>
              <a:t>Identity Laws:                                  ,</a:t>
            </a:r>
          </a:p>
          <a:p>
            <a:endParaRPr lang="en-US" dirty="0"/>
          </a:p>
          <a:p>
            <a:r>
              <a:rPr lang="en-US" dirty="0"/>
              <a:t>Domination Laws:                           ,</a:t>
            </a:r>
          </a:p>
          <a:p>
            <a:endParaRPr lang="en-US" dirty="0"/>
          </a:p>
          <a:p>
            <a:r>
              <a:rPr lang="en-US" dirty="0"/>
              <a:t>Idempotent laws:                              ,  </a:t>
            </a:r>
          </a:p>
          <a:p>
            <a:pPr>
              <a:buNone/>
            </a:pPr>
            <a:endParaRPr lang="en-US" dirty="0"/>
          </a:p>
          <a:p>
            <a:r>
              <a:rPr lang="en-US" dirty="0"/>
              <a:t>Double Negation Law:</a:t>
            </a:r>
          </a:p>
          <a:p>
            <a:pPr>
              <a:buNone/>
            </a:pPr>
            <a:endParaRPr lang="en-US" dirty="0"/>
          </a:p>
          <a:p>
            <a:r>
              <a:rPr lang="en-US" dirty="0"/>
              <a:t>Negation Laws:                                   ,</a:t>
            </a:r>
          </a:p>
          <a:p>
            <a:endParaRPr lang="en-US" dirty="0"/>
          </a:p>
          <a:p>
            <a:pPr>
              <a:buNone/>
            </a:pPr>
            <a:endParaRPr lang="en-US" dirty="0"/>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11" cstate="print"/>
          <a:stretch>
            <a:fillRect/>
          </a:stretch>
        </p:blipFill>
        <p:spPr>
          <a:xfrm>
            <a:off x="5410200" y="2057400"/>
            <a:ext cx="1591628" cy="331470"/>
          </a:xfrm>
          <a:prstGeom prst="rect">
            <a:avLst/>
          </a:prstGeom>
        </p:spPr>
      </p:pic>
      <p:pic>
        <p:nvPicPr>
          <p:cNvPr id="6" name="Picture 5" descr="addin_tmp.png"/>
          <p:cNvPicPr>
            <a:picLocks noChangeAspect="1"/>
          </p:cNvPicPr>
          <p:nvPr>
            <p:custDataLst>
              <p:tags r:id="rId2"/>
            </p:custDataLst>
          </p:nvPr>
        </p:nvPicPr>
        <p:blipFill>
          <a:blip r:embed="rId12" cstate="print"/>
          <a:stretch>
            <a:fillRect/>
          </a:stretch>
        </p:blipFill>
        <p:spPr>
          <a:xfrm>
            <a:off x="7696200" y="2057400"/>
            <a:ext cx="1614488" cy="334328"/>
          </a:xfrm>
          <a:prstGeom prst="rect">
            <a:avLst/>
          </a:prstGeom>
        </p:spPr>
      </p:pic>
      <p:pic>
        <p:nvPicPr>
          <p:cNvPr id="8" name="Picture 7" descr="addin_tmp.png"/>
          <p:cNvPicPr>
            <a:picLocks noChangeAspect="1"/>
          </p:cNvPicPr>
          <p:nvPr>
            <p:custDataLst>
              <p:tags r:id="rId3"/>
            </p:custDataLst>
          </p:nvPr>
        </p:nvPicPr>
        <p:blipFill>
          <a:blip r:embed="rId13" cstate="print"/>
          <a:stretch>
            <a:fillRect/>
          </a:stretch>
        </p:blipFill>
        <p:spPr>
          <a:xfrm>
            <a:off x="5334001" y="2971800"/>
            <a:ext cx="1674495" cy="331470"/>
          </a:xfrm>
          <a:prstGeom prst="rect">
            <a:avLst/>
          </a:prstGeom>
        </p:spPr>
      </p:pic>
      <p:pic>
        <p:nvPicPr>
          <p:cNvPr id="9" name="Picture 8" descr="addin_tmp.png"/>
          <p:cNvPicPr>
            <a:picLocks noChangeAspect="1"/>
          </p:cNvPicPr>
          <p:nvPr>
            <p:custDataLst>
              <p:tags r:id="rId4"/>
            </p:custDataLst>
          </p:nvPr>
        </p:nvPicPr>
        <p:blipFill>
          <a:blip r:embed="rId14" cstate="print"/>
          <a:stretch>
            <a:fillRect/>
          </a:stretch>
        </p:blipFill>
        <p:spPr>
          <a:xfrm>
            <a:off x="7696200" y="2895600"/>
            <a:ext cx="1714500" cy="334328"/>
          </a:xfrm>
          <a:prstGeom prst="rect">
            <a:avLst/>
          </a:prstGeom>
        </p:spPr>
      </p:pic>
      <p:pic>
        <p:nvPicPr>
          <p:cNvPr id="10" name="Picture 9" descr="addin_tmp.png"/>
          <p:cNvPicPr>
            <a:picLocks noChangeAspect="1"/>
          </p:cNvPicPr>
          <p:nvPr>
            <p:custDataLst>
              <p:tags r:id="rId5"/>
            </p:custDataLst>
          </p:nvPr>
        </p:nvPicPr>
        <p:blipFill>
          <a:blip r:embed="rId15" cstate="print"/>
          <a:stretch>
            <a:fillRect/>
          </a:stretch>
        </p:blipFill>
        <p:spPr>
          <a:xfrm>
            <a:off x="5486400" y="3886200"/>
            <a:ext cx="1508760" cy="300038"/>
          </a:xfrm>
          <a:prstGeom prst="rect">
            <a:avLst/>
          </a:prstGeom>
        </p:spPr>
      </p:pic>
      <p:pic>
        <p:nvPicPr>
          <p:cNvPr id="11" name="Picture 10" descr="addin_tmp.png"/>
          <p:cNvPicPr>
            <a:picLocks noChangeAspect="1"/>
          </p:cNvPicPr>
          <p:nvPr>
            <p:custDataLst>
              <p:tags r:id="rId6"/>
            </p:custDataLst>
          </p:nvPr>
        </p:nvPicPr>
        <p:blipFill>
          <a:blip r:embed="rId16" cstate="print"/>
          <a:stretch>
            <a:fillRect/>
          </a:stretch>
        </p:blipFill>
        <p:spPr>
          <a:xfrm>
            <a:off x="7772400" y="3886200"/>
            <a:ext cx="1508760" cy="300038"/>
          </a:xfrm>
          <a:prstGeom prst="rect">
            <a:avLst/>
          </a:prstGeom>
        </p:spPr>
      </p:pic>
      <p:pic>
        <p:nvPicPr>
          <p:cNvPr id="12" name="Picture 11" descr="addin_tmp.png"/>
          <p:cNvPicPr>
            <a:picLocks noChangeAspect="1"/>
          </p:cNvPicPr>
          <p:nvPr>
            <p:custDataLst>
              <p:tags r:id="rId7"/>
            </p:custDataLst>
          </p:nvPr>
        </p:nvPicPr>
        <p:blipFill>
          <a:blip r:embed="rId17" cstate="print"/>
          <a:stretch>
            <a:fillRect/>
          </a:stretch>
        </p:blipFill>
        <p:spPr>
          <a:xfrm>
            <a:off x="6553201" y="4724401"/>
            <a:ext cx="1665923" cy="382905"/>
          </a:xfrm>
          <a:prstGeom prst="rect">
            <a:avLst/>
          </a:prstGeom>
        </p:spPr>
      </p:pic>
      <p:pic>
        <p:nvPicPr>
          <p:cNvPr id="13" name="Picture 12" descr="addin_tmp.png"/>
          <p:cNvPicPr>
            <a:picLocks noChangeAspect="1"/>
          </p:cNvPicPr>
          <p:nvPr>
            <p:custDataLst>
              <p:tags r:id="rId8"/>
            </p:custDataLst>
          </p:nvPr>
        </p:nvPicPr>
        <p:blipFill>
          <a:blip r:embed="rId18" cstate="print"/>
          <a:stretch>
            <a:fillRect/>
          </a:stretch>
        </p:blipFill>
        <p:spPr>
          <a:xfrm>
            <a:off x="5486400" y="5791200"/>
            <a:ext cx="1843088" cy="331470"/>
          </a:xfrm>
          <a:prstGeom prst="rect">
            <a:avLst/>
          </a:prstGeom>
        </p:spPr>
      </p:pic>
      <p:pic>
        <p:nvPicPr>
          <p:cNvPr id="14" name="Picture 13" descr="addin_tmp.png"/>
          <p:cNvPicPr>
            <a:picLocks noChangeAspect="1"/>
          </p:cNvPicPr>
          <p:nvPr>
            <p:custDataLst>
              <p:tags r:id="rId9"/>
            </p:custDataLst>
          </p:nvPr>
        </p:nvPicPr>
        <p:blipFill>
          <a:blip r:embed="rId19" cstate="print"/>
          <a:stretch>
            <a:fillRect/>
          </a:stretch>
        </p:blipFill>
        <p:spPr>
          <a:xfrm>
            <a:off x="8077201" y="5791200"/>
            <a:ext cx="1860233" cy="334328"/>
          </a:xfrm>
          <a:prstGeom prst="rect">
            <a:avLst/>
          </a:prstGeom>
        </p:spPr>
      </p:pic>
      <p:sp>
        <p:nvSpPr>
          <p:cNvPr id="7" name="灯片编号占位符 6">
            <a:extLst>
              <a:ext uri="{FF2B5EF4-FFF2-40B4-BE49-F238E27FC236}">
                <a16:creationId xmlns:a16="http://schemas.microsoft.com/office/drawing/2014/main" id="{67D90551-4CFA-47B9-AD3A-CDA6D11C3840}"/>
              </a:ext>
            </a:extLst>
          </p:cNvPr>
          <p:cNvSpPr>
            <a:spLocks noGrp="1"/>
          </p:cNvSpPr>
          <p:nvPr>
            <p:ph type="sldNum" sz="quarter" idx="12"/>
          </p:nvPr>
        </p:nvSpPr>
        <p:spPr/>
        <p:txBody>
          <a:bodyPr/>
          <a:lstStyle/>
          <a:p>
            <a:fld id="{9CA217EF-0505-4C33-BB20-8A8DF2039023}"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Logical Equivalences (</a:t>
            </a:r>
            <a:r>
              <a:rPr lang="en-US" i="1" dirty="0"/>
              <a:t>cont</a:t>
            </a:r>
            <a:r>
              <a:rPr lang="en-US" dirty="0"/>
              <a:t>)</a:t>
            </a:r>
          </a:p>
        </p:txBody>
      </p:sp>
      <p:sp>
        <p:nvSpPr>
          <p:cNvPr id="3" name="Content Placeholder 2"/>
          <p:cNvSpPr>
            <a:spLocks noGrp="1"/>
          </p:cNvSpPr>
          <p:nvPr>
            <p:ph idx="1"/>
          </p:nvPr>
        </p:nvSpPr>
        <p:spPr/>
        <p:txBody>
          <a:bodyPr/>
          <a:lstStyle/>
          <a:p>
            <a:r>
              <a:rPr lang="en-US" dirty="0"/>
              <a:t>Commutative Laws:                              ,</a:t>
            </a:r>
          </a:p>
          <a:p>
            <a:pPr>
              <a:buNone/>
            </a:pPr>
            <a:endParaRPr lang="en-US" dirty="0"/>
          </a:p>
          <a:p>
            <a:r>
              <a:rPr lang="en-US" dirty="0"/>
              <a:t>Associative Laws:</a:t>
            </a:r>
          </a:p>
          <a:p>
            <a:pPr>
              <a:buNone/>
            </a:pPr>
            <a:endParaRPr lang="en-US" dirty="0"/>
          </a:p>
          <a:p>
            <a:r>
              <a:rPr lang="en-US" dirty="0"/>
              <a:t>Distributive Laws:</a:t>
            </a:r>
          </a:p>
          <a:p>
            <a:endParaRPr lang="en-US" dirty="0"/>
          </a:p>
          <a:p>
            <a:endParaRPr lang="en-US" dirty="0"/>
          </a:p>
          <a:p>
            <a:r>
              <a:rPr lang="en-US" dirty="0"/>
              <a:t>Absorption Laws:</a:t>
            </a:r>
          </a:p>
          <a:p>
            <a:endParaRPr lang="en-US" dirty="0"/>
          </a:p>
          <a:p>
            <a:endParaRPr lang="en-US" dirty="0"/>
          </a:p>
          <a:p>
            <a:endParaRPr lang="en-US" dirty="0"/>
          </a:p>
          <a:p>
            <a:pPr>
              <a:buNone/>
            </a:pPr>
            <a:endParaRPr lang="en-US" dirty="0"/>
          </a:p>
        </p:txBody>
      </p:sp>
      <p:pic>
        <p:nvPicPr>
          <p:cNvPr id="8" name="Picture 7" descr="addin_tmp.png"/>
          <p:cNvPicPr>
            <a:picLocks noChangeAspect="1"/>
          </p:cNvPicPr>
          <p:nvPr>
            <p:custDataLst>
              <p:tags r:id="rId1"/>
            </p:custDataLst>
          </p:nvPr>
        </p:nvPicPr>
        <p:blipFill>
          <a:blip r:embed="rId10" cstate="print"/>
          <a:stretch>
            <a:fillRect/>
          </a:stretch>
        </p:blipFill>
        <p:spPr>
          <a:xfrm>
            <a:off x="5410200" y="2057400"/>
            <a:ext cx="2105978" cy="300038"/>
          </a:xfrm>
          <a:prstGeom prst="rect">
            <a:avLst/>
          </a:prstGeom>
        </p:spPr>
      </p:pic>
      <p:pic>
        <p:nvPicPr>
          <p:cNvPr id="12" name="Picture 11" descr="addin_tmp.png"/>
          <p:cNvPicPr>
            <a:picLocks noChangeAspect="1"/>
          </p:cNvPicPr>
          <p:nvPr>
            <p:custDataLst>
              <p:tags r:id="rId2"/>
            </p:custDataLst>
          </p:nvPr>
        </p:nvPicPr>
        <p:blipFill>
          <a:blip r:embed="rId11" cstate="print"/>
          <a:stretch>
            <a:fillRect/>
          </a:stretch>
        </p:blipFill>
        <p:spPr>
          <a:xfrm>
            <a:off x="8001000" y="2057400"/>
            <a:ext cx="2105978" cy="300038"/>
          </a:xfrm>
          <a:prstGeom prst="rect">
            <a:avLst/>
          </a:prstGeom>
        </p:spPr>
      </p:pic>
      <p:pic>
        <p:nvPicPr>
          <p:cNvPr id="9" name="Picture 8" descr="addin_tmp.png"/>
          <p:cNvPicPr>
            <a:picLocks noChangeAspect="1"/>
          </p:cNvPicPr>
          <p:nvPr>
            <p:custDataLst>
              <p:tags r:id="rId3"/>
            </p:custDataLst>
          </p:nvPr>
        </p:nvPicPr>
        <p:blipFill>
          <a:blip r:embed="rId12" cstate="print"/>
          <a:stretch>
            <a:fillRect/>
          </a:stretch>
        </p:blipFill>
        <p:spPr>
          <a:xfrm>
            <a:off x="5334001" y="3352801"/>
            <a:ext cx="3823335" cy="382905"/>
          </a:xfrm>
          <a:prstGeom prst="rect">
            <a:avLst/>
          </a:prstGeom>
        </p:spPr>
      </p:pic>
      <p:pic>
        <p:nvPicPr>
          <p:cNvPr id="10" name="Picture 9" descr="addin_tmp.png"/>
          <p:cNvPicPr>
            <a:picLocks noChangeAspect="1"/>
          </p:cNvPicPr>
          <p:nvPr>
            <p:custDataLst>
              <p:tags r:id="rId4"/>
            </p:custDataLst>
          </p:nvPr>
        </p:nvPicPr>
        <p:blipFill>
          <a:blip r:embed="rId13" cstate="print"/>
          <a:stretch>
            <a:fillRect/>
          </a:stretch>
        </p:blipFill>
        <p:spPr>
          <a:xfrm>
            <a:off x="5334001" y="2895601"/>
            <a:ext cx="3823335" cy="382905"/>
          </a:xfrm>
          <a:prstGeom prst="rect">
            <a:avLst/>
          </a:prstGeom>
        </p:spPr>
      </p:pic>
      <p:pic>
        <p:nvPicPr>
          <p:cNvPr id="13" name="Picture 12" descr="addin_tmp.png"/>
          <p:cNvPicPr>
            <a:picLocks noChangeAspect="1"/>
          </p:cNvPicPr>
          <p:nvPr>
            <p:custDataLst>
              <p:tags r:id="rId5"/>
            </p:custDataLst>
          </p:nvPr>
        </p:nvPicPr>
        <p:blipFill>
          <a:blip r:embed="rId14" cstate="print"/>
          <a:stretch>
            <a:fillRect/>
          </a:stretch>
        </p:blipFill>
        <p:spPr>
          <a:xfrm>
            <a:off x="5257801" y="4038601"/>
            <a:ext cx="5026343" cy="382905"/>
          </a:xfrm>
          <a:prstGeom prst="rect">
            <a:avLst/>
          </a:prstGeom>
        </p:spPr>
      </p:pic>
      <p:pic>
        <p:nvPicPr>
          <p:cNvPr id="14" name="Picture 13" descr="addin_tmp.png"/>
          <p:cNvPicPr>
            <a:picLocks noChangeAspect="1"/>
          </p:cNvPicPr>
          <p:nvPr>
            <p:custDataLst>
              <p:tags r:id="rId6"/>
            </p:custDataLst>
          </p:nvPr>
        </p:nvPicPr>
        <p:blipFill>
          <a:blip r:embed="rId15" cstate="print"/>
          <a:stretch>
            <a:fillRect/>
          </a:stretch>
        </p:blipFill>
        <p:spPr>
          <a:xfrm>
            <a:off x="5257801" y="4648201"/>
            <a:ext cx="5026343" cy="382905"/>
          </a:xfrm>
          <a:prstGeom prst="rect">
            <a:avLst/>
          </a:prstGeom>
        </p:spPr>
      </p:pic>
      <p:pic>
        <p:nvPicPr>
          <p:cNvPr id="15" name="Picture 14" descr="addin_tmp.png"/>
          <p:cNvPicPr>
            <a:picLocks noChangeAspect="1"/>
          </p:cNvPicPr>
          <p:nvPr>
            <p:custDataLst>
              <p:tags r:id="rId7"/>
            </p:custDataLst>
          </p:nvPr>
        </p:nvPicPr>
        <p:blipFill>
          <a:blip r:embed="rId16" cstate="print"/>
          <a:stretch>
            <a:fillRect/>
          </a:stretch>
        </p:blipFill>
        <p:spPr>
          <a:xfrm>
            <a:off x="5257801" y="5334001"/>
            <a:ext cx="2408873" cy="382905"/>
          </a:xfrm>
          <a:prstGeom prst="rect">
            <a:avLst/>
          </a:prstGeom>
        </p:spPr>
      </p:pic>
      <p:pic>
        <p:nvPicPr>
          <p:cNvPr id="16" name="Picture 15" descr="addin_tmp.png"/>
          <p:cNvPicPr>
            <a:picLocks noChangeAspect="1"/>
          </p:cNvPicPr>
          <p:nvPr>
            <p:custDataLst>
              <p:tags r:id="rId8"/>
            </p:custDataLst>
          </p:nvPr>
        </p:nvPicPr>
        <p:blipFill>
          <a:blip r:embed="rId17" cstate="print"/>
          <a:stretch>
            <a:fillRect/>
          </a:stretch>
        </p:blipFill>
        <p:spPr>
          <a:xfrm>
            <a:off x="7924801" y="5334001"/>
            <a:ext cx="2408873" cy="382905"/>
          </a:xfrm>
          <a:prstGeom prst="rect">
            <a:avLst/>
          </a:prstGeom>
        </p:spPr>
      </p:pic>
      <p:sp>
        <p:nvSpPr>
          <p:cNvPr id="5" name="灯片编号占位符 4">
            <a:extLst>
              <a:ext uri="{FF2B5EF4-FFF2-40B4-BE49-F238E27FC236}">
                <a16:creationId xmlns:a16="http://schemas.microsoft.com/office/drawing/2014/main" id="{AF9B1AA2-275F-409C-A126-8BB48F974F92}"/>
              </a:ext>
            </a:extLst>
          </p:cNvPr>
          <p:cNvSpPr>
            <a:spLocks noGrp="1"/>
          </p:cNvSpPr>
          <p:nvPr>
            <p:ph type="sldNum" sz="quarter" idx="12"/>
          </p:nvPr>
        </p:nvSpPr>
        <p:spPr/>
        <p:txBody>
          <a:bodyPr/>
          <a:lstStyle/>
          <a:p>
            <a:fld id="{9CA217EF-0505-4C33-BB20-8A8DF2039023}"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Logical Equivalences</a:t>
            </a:r>
          </a:p>
        </p:txBody>
      </p:sp>
      <p:pic>
        <p:nvPicPr>
          <p:cNvPr id="4" name="Content Placeholder 3" descr="table17.jpg"/>
          <p:cNvPicPr>
            <a:picLocks noGrp="1" noChangeAspect="1"/>
          </p:cNvPicPr>
          <p:nvPr>
            <p:ph idx="1"/>
          </p:nvPr>
        </p:nvPicPr>
        <p:blipFill>
          <a:blip r:embed="rId2" cstate="print"/>
          <a:stretch>
            <a:fillRect/>
          </a:stretch>
        </p:blipFill>
        <p:spPr>
          <a:xfrm>
            <a:off x="3124200" y="2590800"/>
            <a:ext cx="3429000" cy="3657600"/>
          </a:xfrm>
        </p:spPr>
      </p:pic>
      <p:pic>
        <p:nvPicPr>
          <p:cNvPr id="5" name="Picture 4" descr="table18.jpg"/>
          <p:cNvPicPr>
            <a:picLocks noChangeAspect="1"/>
          </p:cNvPicPr>
          <p:nvPr/>
        </p:nvPicPr>
        <p:blipFill>
          <a:blip r:embed="rId3" cstate="print"/>
          <a:stretch>
            <a:fillRect/>
          </a:stretch>
        </p:blipFill>
        <p:spPr>
          <a:xfrm>
            <a:off x="7086600" y="2895600"/>
            <a:ext cx="2971800" cy="2514600"/>
          </a:xfrm>
          <a:prstGeom prst="rect">
            <a:avLst/>
          </a:prstGeom>
        </p:spPr>
      </p:pic>
      <p:sp>
        <p:nvSpPr>
          <p:cNvPr id="6" name="灯片编号占位符 5">
            <a:extLst>
              <a:ext uri="{FF2B5EF4-FFF2-40B4-BE49-F238E27FC236}">
                <a16:creationId xmlns:a16="http://schemas.microsoft.com/office/drawing/2014/main" id="{32FA7DE6-BA54-472D-BE07-5A2ABE1B0858}"/>
              </a:ext>
            </a:extLst>
          </p:cNvPr>
          <p:cNvSpPr>
            <a:spLocks noGrp="1"/>
          </p:cNvSpPr>
          <p:nvPr>
            <p:ph type="sldNum" sz="quarter" idx="12"/>
          </p:nvPr>
        </p:nvSpPr>
        <p:spPr/>
        <p:txBody>
          <a:bodyPr/>
          <a:lstStyle/>
          <a:p>
            <a:fld id="{9CA217EF-0505-4C33-BB20-8A8DF2039023}"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Propositions</a:t>
            </a:r>
          </a:p>
        </p:txBody>
      </p:sp>
      <p:sp>
        <p:nvSpPr>
          <p:cNvPr id="3" name="Content Placeholder 2"/>
          <p:cNvSpPr>
            <a:spLocks noGrp="1"/>
          </p:cNvSpPr>
          <p:nvPr>
            <p:ph idx="1"/>
          </p:nvPr>
        </p:nvSpPr>
        <p:spPr/>
        <p:txBody>
          <a:bodyPr>
            <a:normAutofit fontScale="92500" lnSpcReduction="20000"/>
          </a:bodyPr>
          <a:lstStyle/>
          <a:p>
            <a:r>
              <a:rPr lang="en-US" dirty="0"/>
              <a:t>A </a:t>
            </a:r>
            <a:r>
              <a:rPr lang="en-US" i="1" dirty="0"/>
              <a:t>proposition</a:t>
            </a:r>
            <a:r>
              <a:rPr lang="en-US" dirty="0"/>
              <a:t> is a declarative sentence that is either true or false.</a:t>
            </a:r>
          </a:p>
          <a:p>
            <a:r>
              <a:rPr lang="en-US" dirty="0"/>
              <a:t>Examples of propositions:</a:t>
            </a:r>
          </a:p>
          <a:p>
            <a:pPr marL="880110" lvl="1" indent="-514350">
              <a:buFont typeface="+mj-lt"/>
              <a:buAutoNum type="alphaLcParenR"/>
            </a:pPr>
            <a:r>
              <a:rPr lang="en-US" dirty="0"/>
              <a:t>The Moon is made of green cheese.</a:t>
            </a:r>
          </a:p>
          <a:p>
            <a:pPr marL="880110" lvl="1" indent="-514350">
              <a:buFont typeface="+mj-lt"/>
              <a:buAutoNum type="alphaLcParenR"/>
            </a:pPr>
            <a:r>
              <a:rPr lang="en-US" dirty="0"/>
              <a:t>Trenton is the capital of New Jersey.</a:t>
            </a:r>
          </a:p>
          <a:p>
            <a:pPr marL="880110" lvl="1" indent="-514350">
              <a:buFont typeface="+mj-lt"/>
              <a:buAutoNum type="alphaLcParenR"/>
            </a:pPr>
            <a:r>
              <a:rPr lang="en-US" dirty="0"/>
              <a:t>Toronto is the capital of Canada.</a:t>
            </a:r>
          </a:p>
          <a:p>
            <a:pPr marL="880110" lvl="1" indent="-514350">
              <a:buFont typeface="+mj-lt"/>
              <a:buAutoNum type="alphaLcParenR"/>
            </a:pPr>
            <a:r>
              <a:rPr lang="en-US"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1</a:t>
            </a:r>
          </a:p>
          <a:p>
            <a:pPr marL="880110" lvl="1" indent="-514350">
              <a:buFont typeface="+mj-lt"/>
              <a:buAutoNum type="alphaLcParenR"/>
            </a:pP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2</a:t>
            </a:r>
          </a:p>
          <a:p>
            <a:r>
              <a:rPr lang="en-US" dirty="0"/>
              <a:t>Examples that are not propositions.</a:t>
            </a:r>
          </a:p>
          <a:p>
            <a:pPr marL="880110" lvl="1" indent="-514350">
              <a:buFont typeface="+mj-lt"/>
              <a:buAutoNum type="alphaLcParenR"/>
            </a:pPr>
            <a:r>
              <a:rPr lang="en-US" dirty="0"/>
              <a:t>Sit down!</a:t>
            </a:r>
          </a:p>
          <a:p>
            <a:pPr marL="880110" lvl="1" indent="-514350">
              <a:buFont typeface="+mj-lt"/>
              <a:buAutoNum type="alphaLcParenR"/>
            </a:pPr>
            <a:r>
              <a:rPr lang="en-US" dirty="0"/>
              <a:t>What time is it?</a:t>
            </a:r>
          </a:p>
          <a:p>
            <a:pPr marL="880110" lvl="1" indent="-514350">
              <a:buFont typeface="+mj-lt"/>
              <a:buAutoNum type="alphaLcParenR"/>
            </a:pPr>
            <a:r>
              <a:rPr lang="en-US" i="1" dirty="0"/>
              <a:t>x</a:t>
            </a:r>
            <a:r>
              <a:rPr lang="en-US" dirty="0"/>
              <a:t> + 1 = 2</a:t>
            </a:r>
          </a:p>
          <a:p>
            <a:pPr marL="880110" lvl="1" indent="-514350">
              <a:buFont typeface="+mj-lt"/>
              <a:buAutoNum type="alphaLcParenR"/>
            </a:pPr>
            <a:r>
              <a:rPr lang="en-US" i="1" dirty="0"/>
              <a:t>x</a:t>
            </a:r>
            <a:r>
              <a:rPr lang="en-US" dirty="0"/>
              <a:t> + </a:t>
            </a:r>
            <a:r>
              <a:rPr lang="en-US" i="1" dirty="0"/>
              <a:t>y </a:t>
            </a:r>
            <a:r>
              <a:rPr lang="en-US" dirty="0"/>
              <a:t>= </a:t>
            </a:r>
            <a:r>
              <a:rPr lang="en-US" i="1" dirty="0"/>
              <a:t>z</a:t>
            </a:r>
          </a:p>
          <a:p>
            <a:endParaRPr lang="en-US" dirty="0"/>
          </a:p>
        </p:txBody>
      </p:sp>
      <p:sp>
        <p:nvSpPr>
          <p:cNvPr id="5" name="灯片编号占位符 4">
            <a:extLst>
              <a:ext uri="{FF2B5EF4-FFF2-40B4-BE49-F238E27FC236}">
                <a16:creationId xmlns:a16="http://schemas.microsoft.com/office/drawing/2014/main" id="{7A2F2FA5-0AB8-4E8F-ABB5-BB54FEB78704}"/>
              </a:ext>
            </a:extLst>
          </p:cNvPr>
          <p:cNvSpPr>
            <a:spLocks noGrp="1"/>
          </p:cNvSpPr>
          <p:nvPr>
            <p:ph type="sldNum" sz="quarter" idx="12"/>
          </p:nvPr>
        </p:nvSpPr>
        <p:spPr/>
        <p:txBody>
          <a:bodyPr/>
          <a:lstStyle/>
          <a:p>
            <a:fld id="{9CA217EF-0505-4C33-BB20-8A8DF2039023}"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Constructing New Logical Equivalences</a:t>
            </a:r>
          </a:p>
        </p:txBody>
      </p:sp>
      <p:sp>
        <p:nvSpPr>
          <p:cNvPr id="3" name="Content Placeholder 2"/>
          <p:cNvSpPr>
            <a:spLocks noGrp="1"/>
          </p:cNvSpPr>
          <p:nvPr>
            <p:ph idx="1"/>
          </p:nvPr>
        </p:nvSpPr>
        <p:spPr/>
        <p:txBody>
          <a:bodyPr>
            <a:normAutofit lnSpcReduction="10000"/>
          </a:bodyPr>
          <a:lstStyle/>
          <a:p>
            <a:r>
              <a:rPr lang="en-US" dirty="0"/>
              <a:t>We can show that two expressions are logically equivalent by developing a series of logically equivalent statements.</a:t>
            </a:r>
          </a:p>
          <a:p>
            <a:r>
              <a:rPr lang="en-US" dirty="0"/>
              <a:t>To prove that                 we produce a series of equivalences beginning with A and ending with B.</a:t>
            </a:r>
          </a:p>
          <a:p>
            <a:endParaRPr lang="en-US" dirty="0"/>
          </a:p>
          <a:p>
            <a:endParaRPr lang="en-US" dirty="0"/>
          </a:p>
          <a:p>
            <a:endParaRPr lang="en-US" dirty="0"/>
          </a:p>
          <a:p>
            <a:r>
              <a:rPr lang="en-US" dirty="0"/>
              <a:t>Keep in mind that whenever a proposition (represented by a propositional variable) occurs in the equivalences listed earlier, it may be replaced by an arbitrarily complex compound proposition.</a:t>
            </a:r>
          </a:p>
        </p:txBody>
      </p:sp>
      <p:pic>
        <p:nvPicPr>
          <p:cNvPr id="8" name="Picture 7" descr="addin_tmp.png"/>
          <p:cNvPicPr>
            <a:picLocks noChangeAspect="1"/>
          </p:cNvPicPr>
          <p:nvPr>
            <p:custDataLst>
              <p:tags r:id="rId1"/>
            </p:custDataLst>
          </p:nvPr>
        </p:nvPicPr>
        <p:blipFill>
          <a:blip r:embed="rId6" cstate="print"/>
          <a:stretch>
            <a:fillRect/>
          </a:stretch>
        </p:blipFill>
        <p:spPr>
          <a:xfrm>
            <a:off x="4191000" y="2743200"/>
            <a:ext cx="890588" cy="228600"/>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953001" y="3429002"/>
            <a:ext cx="992981" cy="27622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4953000" y="4114800"/>
            <a:ext cx="1062038" cy="278606"/>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410201" y="3733801"/>
            <a:ext cx="35719" cy="288131"/>
          </a:xfrm>
          <a:prstGeom prst="rect">
            <a:avLst/>
          </a:prstGeom>
        </p:spPr>
      </p:pic>
      <p:sp>
        <p:nvSpPr>
          <p:cNvPr id="5" name="灯片编号占位符 4">
            <a:extLst>
              <a:ext uri="{FF2B5EF4-FFF2-40B4-BE49-F238E27FC236}">
                <a16:creationId xmlns:a16="http://schemas.microsoft.com/office/drawing/2014/main" id="{DA084D5F-768F-49E2-B285-1558F88B3DB9}"/>
              </a:ext>
            </a:extLst>
          </p:cNvPr>
          <p:cNvSpPr>
            <a:spLocks noGrp="1"/>
          </p:cNvSpPr>
          <p:nvPr>
            <p:ph type="sldNum" sz="quarter" idx="12"/>
          </p:nvPr>
        </p:nvSpPr>
        <p:spPr/>
        <p:txBody>
          <a:bodyPr/>
          <a:lstStyle/>
          <a:p>
            <a:fld id="{9CA217EF-0505-4C33-BB20-8A8DF2039023}"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Proofs</a:t>
            </a:r>
          </a:p>
        </p:txBody>
      </p:sp>
      <p:sp>
        <p:nvSpPr>
          <p:cNvPr id="8" name="Content Placeholder 7"/>
          <p:cNvSpPr>
            <a:spLocks noGrp="1"/>
          </p:cNvSpPr>
          <p:nvPr>
            <p:ph idx="1"/>
          </p:nvPr>
        </p:nvSpPr>
        <p:spPr/>
        <p:txBody>
          <a:bodyPr/>
          <a:lstStyle/>
          <a:p>
            <a:pPr>
              <a:buNone/>
            </a:pPr>
            <a:r>
              <a:rPr lang="en-US" b="1" dirty="0"/>
              <a:t>Example</a:t>
            </a:r>
            <a:r>
              <a:rPr lang="en-US" dirty="0"/>
              <a:t>: Show that                               </a:t>
            </a:r>
          </a:p>
          <a:p>
            <a:pPr>
              <a:buNone/>
            </a:pPr>
            <a:r>
              <a:rPr lang="en-US" dirty="0"/>
              <a:t>            is logically equivalent to </a:t>
            </a:r>
          </a:p>
          <a:p>
            <a:pPr>
              <a:buNone/>
            </a:pPr>
            <a:r>
              <a:rPr lang="en-US" b="1" dirty="0"/>
              <a:t>Solution</a:t>
            </a:r>
            <a:r>
              <a:rPr lang="en-US" dirty="0"/>
              <a:t>:</a:t>
            </a:r>
          </a:p>
          <a:p>
            <a:pPr>
              <a:buNone/>
            </a:pPr>
            <a:endParaRPr lang="en-US" dirty="0"/>
          </a:p>
        </p:txBody>
      </p:sp>
      <p:pic>
        <p:nvPicPr>
          <p:cNvPr id="7" name="Picture 6" descr="addin_tmp.png"/>
          <p:cNvPicPr>
            <a:picLocks noChangeAspect="1"/>
          </p:cNvPicPr>
          <p:nvPr>
            <p:custDataLst>
              <p:tags r:id="rId1"/>
            </p:custDataLst>
          </p:nvPr>
        </p:nvPicPr>
        <p:blipFill>
          <a:blip r:embed="rId5" cstate="print"/>
          <a:stretch>
            <a:fillRect/>
          </a:stretch>
        </p:blipFill>
        <p:spPr>
          <a:xfrm>
            <a:off x="2057402" y="3429000"/>
            <a:ext cx="8338185" cy="2381250"/>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5181601" y="1981201"/>
            <a:ext cx="2451735" cy="382905"/>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781800" y="2514601"/>
            <a:ext cx="1271588" cy="302895"/>
          </a:xfrm>
          <a:prstGeom prst="rect">
            <a:avLst/>
          </a:prstGeom>
        </p:spPr>
      </p:pic>
      <p:sp>
        <p:nvSpPr>
          <p:cNvPr id="4" name="灯片编号占位符 3">
            <a:extLst>
              <a:ext uri="{FF2B5EF4-FFF2-40B4-BE49-F238E27FC236}">
                <a16:creationId xmlns:a16="http://schemas.microsoft.com/office/drawing/2014/main" id="{06B6F4A2-8BA1-413E-AA71-CBE8E8CABAD1}"/>
              </a:ext>
            </a:extLst>
          </p:cNvPr>
          <p:cNvSpPr>
            <a:spLocks noGrp="1"/>
          </p:cNvSpPr>
          <p:nvPr>
            <p:ph type="sldNum" sz="quarter" idx="12"/>
          </p:nvPr>
        </p:nvSpPr>
        <p:spPr/>
        <p:txBody>
          <a:bodyPr/>
          <a:lstStyle/>
          <a:p>
            <a:fld id="{9CA217EF-0505-4C33-BB20-8A8DF2039023}"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Equivalence Proofs</a:t>
            </a:r>
          </a:p>
        </p:txBody>
      </p:sp>
      <p:sp>
        <p:nvSpPr>
          <p:cNvPr id="8" name="Content Placeholder 7"/>
          <p:cNvSpPr>
            <a:spLocks noGrp="1"/>
          </p:cNvSpPr>
          <p:nvPr>
            <p:ph idx="1"/>
          </p:nvPr>
        </p:nvSpPr>
        <p:spPr/>
        <p:txBody>
          <a:bodyPr/>
          <a:lstStyle/>
          <a:p>
            <a:pPr>
              <a:buNone/>
            </a:pPr>
            <a:r>
              <a:rPr lang="en-US" b="1" dirty="0"/>
              <a:t>Example</a:t>
            </a:r>
            <a:r>
              <a:rPr lang="en-US" dirty="0"/>
              <a:t>: Show that                               </a:t>
            </a:r>
          </a:p>
          <a:p>
            <a:pPr>
              <a:buNone/>
            </a:pPr>
            <a:r>
              <a:rPr lang="en-US" dirty="0"/>
              <a:t>            is a tautology. </a:t>
            </a:r>
          </a:p>
          <a:p>
            <a:pPr>
              <a:buNone/>
            </a:pPr>
            <a:r>
              <a:rPr lang="en-US" b="1" dirty="0"/>
              <a:t>Solution</a:t>
            </a:r>
            <a:r>
              <a:rPr lang="en-US" dirty="0"/>
              <a:t>:</a:t>
            </a:r>
          </a:p>
          <a:p>
            <a:pPr>
              <a:buNone/>
            </a:pPr>
            <a:endParaRPr lang="en-US" dirty="0"/>
          </a:p>
        </p:txBody>
      </p:sp>
      <p:pic>
        <p:nvPicPr>
          <p:cNvPr id="16" name="Picture 15" descr="addin_tmp.png"/>
          <p:cNvPicPr>
            <a:picLocks noChangeAspect="1"/>
          </p:cNvPicPr>
          <p:nvPr>
            <p:custDataLst>
              <p:tags r:id="rId1"/>
            </p:custDataLst>
          </p:nvPr>
        </p:nvPicPr>
        <p:blipFill>
          <a:blip r:embed="rId4" cstate="print"/>
          <a:stretch>
            <a:fillRect/>
          </a:stretch>
        </p:blipFill>
        <p:spPr>
          <a:xfrm>
            <a:off x="2057403" y="3429000"/>
            <a:ext cx="8185785" cy="2066925"/>
          </a:xfrm>
          <a:prstGeom prst="rect">
            <a:avLst/>
          </a:prstGeom>
        </p:spPr>
      </p:pic>
      <p:pic>
        <p:nvPicPr>
          <p:cNvPr id="10" name="Picture 9" descr="addin_tmp.png"/>
          <p:cNvPicPr>
            <a:picLocks noChangeAspect="1"/>
          </p:cNvPicPr>
          <p:nvPr>
            <p:custDataLst>
              <p:tags r:id="rId2"/>
            </p:custDataLst>
          </p:nvPr>
        </p:nvPicPr>
        <p:blipFill>
          <a:blip r:embed="rId5" cstate="print"/>
          <a:stretch>
            <a:fillRect/>
          </a:stretch>
        </p:blipFill>
        <p:spPr>
          <a:xfrm>
            <a:off x="5181600" y="1981201"/>
            <a:ext cx="2700338" cy="382905"/>
          </a:xfrm>
          <a:prstGeom prst="rect">
            <a:avLst/>
          </a:prstGeom>
        </p:spPr>
      </p:pic>
      <p:sp>
        <p:nvSpPr>
          <p:cNvPr id="4" name="灯片编号占位符 3">
            <a:extLst>
              <a:ext uri="{FF2B5EF4-FFF2-40B4-BE49-F238E27FC236}">
                <a16:creationId xmlns:a16="http://schemas.microsoft.com/office/drawing/2014/main" id="{37C2590B-BABF-4805-9608-55F80BE84F1E}"/>
              </a:ext>
            </a:extLst>
          </p:cNvPr>
          <p:cNvSpPr>
            <a:spLocks noGrp="1"/>
          </p:cNvSpPr>
          <p:nvPr>
            <p:ph type="sldNum" sz="quarter" idx="12"/>
          </p:nvPr>
        </p:nvSpPr>
        <p:spPr/>
        <p:txBody>
          <a:bodyPr/>
          <a:lstStyle/>
          <a:p>
            <a:fld id="{9CA217EF-0505-4C33-BB20-8A8DF2039023}"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ltLang="zh-CN">
                <a:ea typeface="宋体" pitchFamily="2" charset="-122"/>
              </a:rPr>
              <a:t>Dual  (p.35  below 33)</a:t>
            </a:r>
          </a:p>
        </p:txBody>
      </p:sp>
      <p:sp>
        <p:nvSpPr>
          <p:cNvPr id="78852" name="Rectangle 3"/>
          <p:cNvSpPr>
            <a:spLocks noGrp="1" noChangeArrowheads="1"/>
          </p:cNvSpPr>
          <p:nvPr>
            <p:ph type="body" idx="1"/>
          </p:nvPr>
        </p:nvSpPr>
        <p:spPr>
          <a:xfrm>
            <a:off x="2209800" y="1981200"/>
            <a:ext cx="8229600" cy="4114800"/>
          </a:xfrm>
        </p:spPr>
        <p:txBody>
          <a:bodyPr/>
          <a:lstStyle/>
          <a:p>
            <a:r>
              <a:rPr lang="en-US" altLang="zh-CN">
                <a:ea typeface="宋体" pitchFamily="2" charset="-122"/>
              </a:rPr>
              <a:t>The dual of compound proposition that contains only the logical operators  </a:t>
            </a:r>
            <a:r>
              <a:rPr lang="en-US" altLang="zh-CN">
                <a:ea typeface="宋体" pitchFamily="2" charset="-122"/>
                <a:sym typeface="Symbol" pitchFamily="18" charset="2"/>
              </a:rPr>
              <a:t></a:t>
            </a:r>
            <a:r>
              <a:rPr lang="en-US" altLang="zh-CN">
                <a:ea typeface="宋体" pitchFamily="2" charset="-122"/>
              </a:rPr>
              <a:t> , </a:t>
            </a:r>
            <a:r>
              <a:rPr lang="en-US" altLang="zh-CN">
                <a:ea typeface="宋体" pitchFamily="2" charset="-122"/>
                <a:sym typeface="Symbol" pitchFamily="18" charset="2"/>
              </a:rPr>
              <a:t></a:t>
            </a:r>
            <a:r>
              <a:rPr lang="en-US" altLang="zh-CN">
                <a:ea typeface="宋体" pitchFamily="2" charset="-122"/>
              </a:rPr>
              <a:t>  and  </a:t>
            </a:r>
            <a:r>
              <a:rPr lang="en-US" altLang="zh-CN">
                <a:ea typeface="宋体" pitchFamily="2" charset="-122"/>
                <a:sym typeface="Symbol" pitchFamily="18" charset="2"/>
              </a:rPr>
              <a:t> is the proposition obtained by replacing  each </a:t>
            </a:r>
            <a:r>
              <a:rPr lang="en-US" altLang="zh-CN">
                <a:ea typeface="宋体" pitchFamily="2" charset="-122"/>
              </a:rPr>
              <a:t> by </a:t>
            </a:r>
            <a:r>
              <a:rPr lang="en-US" altLang="zh-CN">
                <a:ea typeface="宋体" pitchFamily="2" charset="-122"/>
                <a:sym typeface="Symbol" pitchFamily="18" charset="2"/>
              </a:rPr>
              <a:t></a:t>
            </a:r>
            <a:r>
              <a:rPr lang="en-US" altLang="zh-CN">
                <a:ea typeface="宋体" pitchFamily="2" charset="-122"/>
              </a:rPr>
              <a:t>,each </a:t>
            </a:r>
            <a:r>
              <a:rPr lang="en-US" altLang="zh-CN">
                <a:ea typeface="宋体" pitchFamily="2" charset="-122"/>
                <a:sym typeface="Symbol" pitchFamily="18" charset="2"/>
              </a:rPr>
              <a:t></a:t>
            </a:r>
            <a:r>
              <a:rPr lang="en-US" altLang="zh-CN">
                <a:ea typeface="宋体" pitchFamily="2" charset="-122"/>
              </a:rPr>
              <a:t> by </a:t>
            </a:r>
            <a:r>
              <a:rPr lang="en-US" altLang="zh-CN">
                <a:ea typeface="宋体" pitchFamily="2" charset="-122"/>
                <a:sym typeface="Symbol" pitchFamily="18" charset="2"/>
              </a:rPr>
              <a:t></a:t>
            </a:r>
            <a:r>
              <a:rPr lang="en-US" altLang="zh-CN">
                <a:ea typeface="宋体" pitchFamily="2" charset="-122"/>
              </a:rPr>
              <a:t>,each T by F and each F by T. the dual of S is denoted by S*.</a:t>
            </a:r>
          </a:p>
          <a:p>
            <a:r>
              <a:rPr lang="en-US" altLang="zh-CN">
                <a:ea typeface="宋体" pitchFamily="2" charset="-122"/>
              </a:rPr>
              <a:t>S=(p </a:t>
            </a:r>
            <a:r>
              <a:rPr lang="en-US" altLang="zh-CN">
                <a:ea typeface="宋体" pitchFamily="2" charset="-122"/>
                <a:sym typeface="Symbol" pitchFamily="18" charset="2"/>
              </a:rPr>
              <a:t></a:t>
            </a:r>
            <a:r>
              <a:rPr lang="en-US" altLang="zh-CN">
                <a:ea typeface="宋体" pitchFamily="2" charset="-122"/>
              </a:rPr>
              <a:t> </a:t>
            </a:r>
            <a:r>
              <a:rPr lang="en-US" altLang="zh-CN" sz="2800">
                <a:latin typeface="Times New Roman" pitchFamily="18" charset="0"/>
                <a:ea typeface="宋体" pitchFamily="2" charset="-122"/>
                <a:sym typeface="Symbol" pitchFamily="18" charset="2"/>
              </a:rPr>
              <a:t></a:t>
            </a:r>
            <a:r>
              <a:rPr lang="en-US" altLang="zh-CN">
                <a:ea typeface="宋体" pitchFamily="2" charset="-122"/>
              </a:rPr>
              <a:t> q) </a:t>
            </a:r>
            <a:r>
              <a:rPr lang="en-US" altLang="zh-CN">
                <a:ea typeface="宋体" pitchFamily="2" charset="-122"/>
                <a:sym typeface="Symbol" pitchFamily="18" charset="2"/>
              </a:rPr>
              <a:t>r  T   </a:t>
            </a:r>
            <a:r>
              <a:rPr lang="en-US" altLang="zh-CN">
                <a:ea typeface="宋体" pitchFamily="2" charset="-122"/>
              </a:rPr>
              <a:t>S*= (p </a:t>
            </a:r>
            <a:r>
              <a:rPr lang="en-US" altLang="zh-CN">
                <a:ea typeface="宋体" pitchFamily="2" charset="-122"/>
                <a:sym typeface="Symbol" pitchFamily="18" charset="2"/>
              </a:rPr>
              <a:t> </a:t>
            </a:r>
            <a:r>
              <a:rPr lang="en-US" altLang="zh-CN" sz="2800">
                <a:latin typeface="Times New Roman" pitchFamily="18" charset="0"/>
                <a:ea typeface="宋体" pitchFamily="2" charset="-122"/>
                <a:sym typeface="Symbol" pitchFamily="18" charset="2"/>
              </a:rPr>
              <a:t></a:t>
            </a:r>
            <a:r>
              <a:rPr lang="en-US" altLang="zh-CN">
                <a:ea typeface="宋体" pitchFamily="2" charset="-122"/>
              </a:rPr>
              <a:t> q) </a:t>
            </a:r>
            <a:r>
              <a:rPr lang="en-US" altLang="zh-CN">
                <a:ea typeface="宋体" pitchFamily="2" charset="-122"/>
                <a:sym typeface="Symbol" pitchFamily="18" charset="2"/>
              </a:rPr>
              <a:t> r  F </a:t>
            </a:r>
          </a:p>
        </p:txBody>
      </p:sp>
      <p:sp>
        <p:nvSpPr>
          <p:cNvPr id="2" name="灯片编号占位符 1">
            <a:extLst>
              <a:ext uri="{FF2B5EF4-FFF2-40B4-BE49-F238E27FC236}">
                <a16:creationId xmlns:a16="http://schemas.microsoft.com/office/drawing/2014/main" id="{12A40A85-B85D-4CAB-8796-BACDB591A8A8}"/>
              </a:ext>
            </a:extLst>
          </p:cNvPr>
          <p:cNvSpPr>
            <a:spLocks noGrp="1"/>
          </p:cNvSpPr>
          <p:nvPr>
            <p:ph type="sldNum" sz="quarter" idx="12"/>
          </p:nvPr>
        </p:nvSpPr>
        <p:spPr/>
        <p:txBody>
          <a:bodyPr/>
          <a:lstStyle/>
          <a:p>
            <a:fld id="{9CA217EF-0505-4C33-BB20-8A8DF2039023}" type="slidenum">
              <a:rPr lang="en-US" smtClean="0"/>
              <a:pPr/>
              <a:t>53</a:t>
            </a:fld>
            <a:endParaRPr 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r>
              <a:rPr lang="en-US" altLang="zh-CN">
                <a:ea typeface="宋体" pitchFamily="2" charset="-122"/>
              </a:rPr>
              <a:t>Dual (cont…)</a:t>
            </a:r>
          </a:p>
        </p:txBody>
      </p:sp>
      <p:sp>
        <p:nvSpPr>
          <p:cNvPr id="79876" name="Rectangle 3"/>
          <p:cNvSpPr>
            <a:spLocks noGrp="1" noChangeArrowheads="1"/>
          </p:cNvSpPr>
          <p:nvPr>
            <p:ph type="body" idx="1"/>
          </p:nvPr>
        </p:nvSpPr>
        <p:spPr/>
        <p:txBody>
          <a:bodyPr/>
          <a:lstStyle/>
          <a:p>
            <a:r>
              <a:rPr lang="en-US" altLang="zh-CN">
                <a:ea typeface="宋体" pitchFamily="2" charset="-122"/>
              </a:rPr>
              <a:t>S= </a:t>
            </a:r>
            <a:r>
              <a:rPr lang="en-US" altLang="zh-CN">
                <a:latin typeface="Times New Roman" pitchFamily="18" charset="0"/>
                <a:ea typeface="宋体" pitchFamily="2" charset="-122"/>
              </a:rPr>
              <a:t>(</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a:t>
            </a:r>
            <a:r>
              <a:rPr lang="en-US" altLang="zh-CN">
                <a:ea typeface="宋体" pitchFamily="2" charset="-122"/>
              </a:rPr>
              <a:t> = </a:t>
            </a:r>
            <a:r>
              <a:rPr lang="en-US" altLang="zh-CN" sz="2800">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a:t>
            </a:r>
          </a:p>
          <a:p>
            <a:r>
              <a:rPr lang="en-US" altLang="zh-CN">
                <a:latin typeface="Times New Roman" pitchFamily="18" charset="0"/>
                <a:ea typeface="宋体" pitchFamily="2" charset="-122"/>
              </a:rPr>
              <a:t>S*=</a:t>
            </a:r>
            <a:r>
              <a:rPr lang="en-US" altLang="zh-CN">
                <a:ea typeface="宋体" pitchFamily="2" charset="-122"/>
              </a:rPr>
              <a:t> </a:t>
            </a:r>
            <a:r>
              <a:rPr lang="en-US" altLang="zh-CN" sz="2800">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p</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i="1">
                <a:latin typeface="Times New Roman" pitchFamily="18" charset="0"/>
                <a:ea typeface="宋体" pitchFamily="2" charset="-122"/>
              </a:rPr>
              <a:t>q</a:t>
            </a:r>
            <a:r>
              <a:rPr lang="en-US" altLang="zh-CN">
                <a:latin typeface="Times New Roman" pitchFamily="18" charset="0"/>
                <a:ea typeface="宋体" pitchFamily="2" charset="-122"/>
              </a:rPr>
              <a:t>)</a:t>
            </a:r>
          </a:p>
          <a:p>
            <a:r>
              <a:rPr lang="en-US" altLang="zh-CN">
                <a:latin typeface="Times New Roman" pitchFamily="18" charset="0"/>
                <a:ea typeface="宋体" pitchFamily="2" charset="-122"/>
              </a:rPr>
              <a:t>Theorem: let s and t are two compound propositions, s </a:t>
            </a:r>
            <a:r>
              <a:rPr lang="zh-CN" altLang="en-US">
                <a:latin typeface="Times New Roman" pitchFamily="18" charset="0"/>
                <a:ea typeface="宋体" pitchFamily="2" charset="-122"/>
                <a:sym typeface="Symbol" pitchFamily="18" charset="2"/>
              </a:rPr>
              <a:t> </a:t>
            </a:r>
            <a:r>
              <a:rPr lang="en-US" altLang="zh-CN">
                <a:latin typeface="Times New Roman" pitchFamily="18" charset="0"/>
                <a:ea typeface="宋体" pitchFamily="2" charset="-122"/>
                <a:sym typeface="Symbol" pitchFamily="18" charset="2"/>
              </a:rPr>
              <a:t>t if and only if  </a:t>
            </a:r>
            <a:r>
              <a:rPr lang="en-US" altLang="zh-CN">
                <a:latin typeface="Times New Roman" pitchFamily="18" charset="0"/>
                <a:ea typeface="宋体" pitchFamily="2" charset="-122"/>
              </a:rPr>
              <a:t>s* </a:t>
            </a:r>
            <a:r>
              <a:rPr lang="zh-CN" altLang="en-US">
                <a:latin typeface="Times New Roman" pitchFamily="18" charset="0"/>
                <a:ea typeface="宋体" pitchFamily="2" charset="-122"/>
                <a:sym typeface="Symbol" pitchFamily="18" charset="2"/>
              </a:rPr>
              <a:t> </a:t>
            </a:r>
            <a:r>
              <a:rPr lang="en-US" altLang="zh-CN">
                <a:latin typeface="Times New Roman" pitchFamily="18" charset="0"/>
                <a:ea typeface="宋体" pitchFamily="2" charset="-122"/>
                <a:sym typeface="Symbol" pitchFamily="18" charset="2"/>
              </a:rPr>
              <a:t>t* </a:t>
            </a:r>
          </a:p>
        </p:txBody>
      </p:sp>
      <p:sp>
        <p:nvSpPr>
          <p:cNvPr id="2" name="灯片编号占位符 1">
            <a:extLst>
              <a:ext uri="{FF2B5EF4-FFF2-40B4-BE49-F238E27FC236}">
                <a16:creationId xmlns:a16="http://schemas.microsoft.com/office/drawing/2014/main" id="{90DAB9FA-611B-448D-A7D9-7BE0F32AA6B3}"/>
              </a:ext>
            </a:extLst>
          </p:cNvPr>
          <p:cNvSpPr>
            <a:spLocks noGrp="1"/>
          </p:cNvSpPr>
          <p:nvPr>
            <p:ph type="sldNum" sz="quarter" idx="12"/>
          </p:nvPr>
        </p:nvSpPr>
        <p:spPr/>
        <p:txBody>
          <a:bodyPr/>
          <a:lstStyle/>
          <a:p>
            <a:fld id="{9CA217EF-0505-4C33-BB20-8A8DF2039023}" type="slidenum">
              <a:rPr lang="en-US" smtClean="0"/>
              <a:pPr/>
              <a:t>54</a:t>
            </a:fld>
            <a:endParaRPr 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normAutofit/>
          </a:bodyPr>
          <a:lstStyle/>
          <a:p>
            <a:r>
              <a:rPr lang="en-US" altLang="zh-CN">
                <a:ea typeface="宋体" pitchFamily="2" charset="-122"/>
              </a:rPr>
              <a:t>Functionally complete operators</a:t>
            </a:r>
          </a:p>
        </p:txBody>
      </p:sp>
      <p:sp>
        <p:nvSpPr>
          <p:cNvPr id="80900" name="Rectangle 3"/>
          <p:cNvSpPr>
            <a:spLocks noGrp="1" noChangeArrowheads="1"/>
          </p:cNvSpPr>
          <p:nvPr>
            <p:ph type="body" idx="1"/>
          </p:nvPr>
        </p:nvSpPr>
        <p:spPr/>
        <p:txBody>
          <a:bodyPr/>
          <a:lstStyle/>
          <a:p>
            <a:r>
              <a:rPr lang="en-US" altLang="zh-CN">
                <a:ea typeface="宋体" pitchFamily="2" charset="-122"/>
              </a:rPr>
              <a:t>A collection of logical operators is called functionally complete if every compound proposition is logically equivalent to a compound proposition involving only these logical operators.</a:t>
            </a:r>
          </a:p>
          <a:p>
            <a:r>
              <a:rPr lang="en-US" altLang="zh-CN">
                <a:ea typeface="宋体" pitchFamily="2" charset="-122"/>
              </a:rPr>
              <a:t>{</a:t>
            </a:r>
            <a:r>
              <a:rPr lang="en-US" altLang="zh-CN" sz="2800">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a:ea typeface="宋体" pitchFamily="2" charset="-122"/>
              </a:rPr>
              <a:t> } ,{</a:t>
            </a:r>
            <a:r>
              <a:rPr lang="en-US" altLang="zh-CN" sz="2800">
                <a:latin typeface="Times New Roman" pitchFamily="18" charset="0"/>
                <a:ea typeface="宋体" pitchFamily="2" charset="-122"/>
                <a:sym typeface="Symbol" pitchFamily="18" charset="2"/>
              </a:rPr>
              <a:t></a:t>
            </a:r>
            <a:r>
              <a:rPr lang="en-US" altLang="zh-CN">
                <a:latin typeface="Times New Roman" pitchFamily="18" charset="0"/>
                <a:ea typeface="宋体" pitchFamily="2" charset="-122"/>
              </a:rPr>
              <a:t>, </a:t>
            </a:r>
            <a:r>
              <a:rPr lang="en-US" altLang="zh-CN">
                <a:latin typeface="Times New Roman" pitchFamily="18" charset="0"/>
                <a:ea typeface="宋体" pitchFamily="2" charset="-122"/>
                <a:sym typeface="Symbol" pitchFamily="18" charset="2"/>
              </a:rPr>
              <a:t></a:t>
            </a:r>
            <a:r>
              <a:rPr lang="en-US" altLang="zh-CN">
                <a:ea typeface="宋体" pitchFamily="2" charset="-122"/>
              </a:rPr>
              <a:t>} ,{|} ,{</a:t>
            </a:r>
            <a:r>
              <a:rPr lang="en-US" altLang="zh-CN">
                <a:latin typeface="Times New Roman" pitchFamily="18" charset="0"/>
                <a:ea typeface="宋体" pitchFamily="2" charset="-122"/>
                <a:sym typeface="Symbol" pitchFamily="18" charset="2"/>
              </a:rPr>
              <a:t></a:t>
            </a:r>
            <a:r>
              <a:rPr lang="en-US" altLang="zh-CN">
                <a:ea typeface="宋体" pitchFamily="2" charset="-122"/>
              </a:rPr>
              <a:t>} are all functionally complete operators.</a:t>
            </a:r>
          </a:p>
        </p:txBody>
      </p:sp>
      <p:sp>
        <p:nvSpPr>
          <p:cNvPr id="2" name="灯片编号占位符 1">
            <a:extLst>
              <a:ext uri="{FF2B5EF4-FFF2-40B4-BE49-F238E27FC236}">
                <a16:creationId xmlns:a16="http://schemas.microsoft.com/office/drawing/2014/main" id="{47C43F32-5C23-4435-9074-C0D8137739EA}"/>
              </a:ext>
            </a:extLst>
          </p:cNvPr>
          <p:cNvSpPr>
            <a:spLocks noGrp="1"/>
          </p:cNvSpPr>
          <p:nvPr>
            <p:ph type="sldNum" sz="quarter" idx="12"/>
          </p:nvPr>
        </p:nvSpPr>
        <p:spPr/>
        <p:txBody>
          <a:bodyPr/>
          <a:lstStyle/>
          <a:p>
            <a:fld id="{9CA217EF-0505-4C33-BB20-8A8DF2039023}" type="slidenum">
              <a:rPr lang="en-US" smtClean="0"/>
              <a:pPr/>
              <a:t>55</a:t>
            </a:fld>
            <a:endParaRPr 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a:t>
            </a:r>
            <a:r>
              <a:rPr lang="en-US" dirty="0" err="1"/>
              <a:t>Satisfiability</a:t>
            </a:r>
            <a:endParaRPr lang="en-US" dirty="0"/>
          </a:p>
        </p:txBody>
      </p:sp>
      <p:sp>
        <p:nvSpPr>
          <p:cNvPr id="3" name="Content Placeholder 2"/>
          <p:cNvSpPr>
            <a:spLocks noGrp="1"/>
          </p:cNvSpPr>
          <p:nvPr>
            <p:ph idx="1"/>
          </p:nvPr>
        </p:nvSpPr>
        <p:spPr/>
        <p:txBody>
          <a:bodyPr/>
          <a:lstStyle/>
          <a:p>
            <a:r>
              <a:rPr lang="en-US" dirty="0"/>
              <a:t>A compound proposition is </a:t>
            </a:r>
            <a:r>
              <a:rPr lang="en-US" i="1" dirty="0" err="1"/>
              <a:t>satisfiable</a:t>
            </a:r>
            <a:r>
              <a:rPr lang="en-US" b="1" dirty="0"/>
              <a:t> </a:t>
            </a:r>
            <a:r>
              <a:rPr lang="en-US" dirty="0"/>
              <a:t>if there is an assignment of truth values to its variables that make it true. When no such assignments exist, the compound proposition is </a:t>
            </a:r>
            <a:r>
              <a:rPr lang="en-US" i="1" dirty="0" err="1"/>
              <a:t>unsatisfiable</a:t>
            </a:r>
            <a:r>
              <a:rPr lang="en-US" dirty="0"/>
              <a:t>.</a:t>
            </a:r>
          </a:p>
          <a:p>
            <a:r>
              <a:rPr lang="en-US" dirty="0"/>
              <a:t>A compound proposition is </a:t>
            </a:r>
            <a:r>
              <a:rPr lang="en-US" dirty="0" err="1"/>
              <a:t>unsatisfiable</a:t>
            </a:r>
            <a:r>
              <a:rPr lang="en-US" dirty="0"/>
              <a:t> if and only if it is a </a:t>
            </a:r>
            <a:r>
              <a:rPr lang="en-US" dirty="0">
                <a:solidFill>
                  <a:srgbClr val="FF0000"/>
                </a:solidFill>
              </a:rPr>
              <a:t>contradiction</a:t>
            </a:r>
            <a:r>
              <a:rPr lang="en-US" dirty="0"/>
              <a:t> or its </a:t>
            </a:r>
            <a:r>
              <a:rPr lang="en-US" dirty="0">
                <a:solidFill>
                  <a:srgbClr val="FF0000"/>
                </a:solidFill>
              </a:rPr>
              <a:t>negation</a:t>
            </a:r>
            <a:r>
              <a:rPr lang="en-US" dirty="0"/>
              <a:t> is a</a:t>
            </a:r>
            <a:r>
              <a:rPr lang="en-US" dirty="0">
                <a:solidFill>
                  <a:srgbClr val="FF0000"/>
                </a:solidFill>
              </a:rPr>
              <a:t> tautology</a:t>
            </a:r>
            <a:r>
              <a:rPr lang="en-US" dirty="0"/>
              <a:t>.</a:t>
            </a:r>
          </a:p>
        </p:txBody>
      </p:sp>
      <p:sp>
        <p:nvSpPr>
          <p:cNvPr id="5" name="灯片编号占位符 4">
            <a:extLst>
              <a:ext uri="{FF2B5EF4-FFF2-40B4-BE49-F238E27FC236}">
                <a16:creationId xmlns:a16="http://schemas.microsoft.com/office/drawing/2014/main" id="{EB129AEC-E268-4DAB-8C0E-658747CB836E}"/>
              </a:ext>
            </a:extLst>
          </p:cNvPr>
          <p:cNvSpPr>
            <a:spLocks noGrp="1"/>
          </p:cNvSpPr>
          <p:nvPr>
            <p:ph type="sldNum" sz="quarter" idx="12"/>
          </p:nvPr>
        </p:nvSpPr>
        <p:spPr/>
        <p:txBody>
          <a:bodyPr/>
          <a:lstStyle/>
          <a:p>
            <a:fld id="{9CA217EF-0505-4C33-BB20-8A8DF2039023}" type="slidenum">
              <a:rPr lang="en-US" smtClean="0"/>
              <a:pPr/>
              <a:t>56</a:t>
            </a:fld>
            <a:endParaRPr lang="en-US"/>
          </a:p>
        </p:txBody>
      </p:sp>
    </p:spTree>
    <p:extLst>
      <p:ext uri="{BB962C8B-B14F-4D97-AF65-F5344CB8AC3E}">
        <p14:creationId xmlns:p14="http://schemas.microsoft.com/office/powerpoint/2010/main" val="2932436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on Propositional </a:t>
            </a:r>
            <a:r>
              <a:rPr lang="en-US" dirty="0" err="1"/>
              <a:t>Satisfiability</a:t>
            </a:r>
            <a:endParaRPr lang="en-US" dirty="0"/>
          </a:p>
        </p:txBody>
      </p:sp>
      <p:sp>
        <p:nvSpPr>
          <p:cNvPr id="3" name="Content Placeholder 2"/>
          <p:cNvSpPr>
            <a:spLocks noGrp="1"/>
          </p:cNvSpPr>
          <p:nvPr>
            <p:ph idx="1"/>
          </p:nvPr>
        </p:nvSpPr>
        <p:spPr/>
        <p:txBody>
          <a:bodyPr>
            <a:normAutofit fontScale="92500"/>
          </a:bodyPr>
          <a:lstStyle/>
          <a:p>
            <a:pPr>
              <a:buNone/>
            </a:pPr>
            <a:r>
              <a:rPr lang="en-US" b="1" dirty="0"/>
              <a:t>   Example</a:t>
            </a:r>
            <a:r>
              <a:rPr lang="en-US" dirty="0"/>
              <a:t>: Determine the </a:t>
            </a:r>
            <a:r>
              <a:rPr lang="en-US" dirty="0" err="1"/>
              <a:t>satisfiability</a:t>
            </a:r>
            <a:r>
              <a:rPr lang="en-US" dirty="0"/>
              <a:t> of the following compound propositions:</a:t>
            </a:r>
          </a:p>
          <a:p>
            <a:endParaRPr lang="en-US" dirty="0"/>
          </a:p>
          <a:p>
            <a:pPr>
              <a:buNone/>
            </a:pPr>
            <a:r>
              <a:rPr lang="en-US" b="1" dirty="0"/>
              <a:t>   Solution</a:t>
            </a:r>
            <a:r>
              <a:rPr lang="en-US" dirty="0"/>
              <a:t>: </a:t>
            </a:r>
            <a:r>
              <a:rPr lang="en-US" dirty="0" err="1"/>
              <a:t>Satisfiable</a:t>
            </a:r>
            <a:r>
              <a:rPr lang="en-US" dirty="0"/>
              <a:t>. Assign </a:t>
            </a:r>
            <a:r>
              <a:rPr lang="en-US" b="1" dirty="0"/>
              <a:t>T</a:t>
            </a:r>
            <a:r>
              <a:rPr lang="en-US" dirty="0"/>
              <a:t> to </a:t>
            </a:r>
            <a:r>
              <a:rPr lang="en-US" i="1" dirty="0">
                <a:latin typeface="Cambria Math" pitchFamily="18" charset="0"/>
                <a:ea typeface="Cambria Math" pitchFamily="18" charset="0"/>
              </a:rPr>
              <a:t>p, q, </a:t>
            </a:r>
            <a:r>
              <a:rPr lang="en-US" dirty="0"/>
              <a:t>and </a:t>
            </a:r>
            <a:r>
              <a:rPr lang="en-US" i="1" dirty="0">
                <a:latin typeface="Cambria Math" pitchFamily="18" charset="0"/>
                <a:ea typeface="Cambria Math" pitchFamily="18" charset="0"/>
              </a:rPr>
              <a:t>r</a:t>
            </a:r>
            <a:r>
              <a:rPr lang="en-US" dirty="0"/>
              <a:t>.</a:t>
            </a:r>
          </a:p>
          <a:p>
            <a:endParaRPr lang="en-US" dirty="0"/>
          </a:p>
          <a:p>
            <a:pPr>
              <a:buNone/>
            </a:pPr>
            <a:endParaRPr lang="en-US" dirty="0"/>
          </a:p>
          <a:p>
            <a:pPr>
              <a:buNone/>
            </a:pPr>
            <a:r>
              <a:rPr lang="en-US" b="1" dirty="0"/>
              <a:t>   Solution:</a:t>
            </a:r>
            <a:r>
              <a:rPr lang="en-US" dirty="0"/>
              <a:t> </a:t>
            </a:r>
            <a:r>
              <a:rPr lang="en-US" dirty="0" err="1"/>
              <a:t>Satisfiable</a:t>
            </a:r>
            <a:r>
              <a:rPr lang="en-US" dirty="0"/>
              <a:t>. Assign </a:t>
            </a:r>
            <a:r>
              <a:rPr lang="en-US" b="1" dirty="0"/>
              <a:t>T</a:t>
            </a:r>
            <a:r>
              <a:rPr lang="en-US" dirty="0"/>
              <a:t> to </a:t>
            </a:r>
            <a:r>
              <a:rPr lang="en-US" i="1" dirty="0">
                <a:latin typeface="Cambria Math" pitchFamily="18" charset="0"/>
                <a:ea typeface="Cambria Math" pitchFamily="18" charset="0"/>
              </a:rPr>
              <a:t>p </a:t>
            </a:r>
            <a:r>
              <a:rPr lang="en-US" dirty="0">
                <a:latin typeface="Cambria Math" pitchFamily="18" charset="0"/>
                <a:ea typeface="Cambria Math" pitchFamily="18" charset="0"/>
              </a:rPr>
              <a:t>and</a:t>
            </a:r>
            <a:r>
              <a:rPr lang="en-US" i="1" dirty="0">
                <a:latin typeface="Cambria Math" pitchFamily="18" charset="0"/>
                <a:ea typeface="Cambria Math" pitchFamily="18" charset="0"/>
              </a:rPr>
              <a:t> </a:t>
            </a:r>
            <a:r>
              <a:rPr lang="en-US" b="1" i="1" dirty="0">
                <a:latin typeface="Cambria Math" pitchFamily="18" charset="0"/>
                <a:ea typeface="Cambria Math" pitchFamily="18" charset="0"/>
              </a:rPr>
              <a:t>F </a:t>
            </a:r>
            <a:r>
              <a:rPr lang="en-US" i="1" dirty="0">
                <a:latin typeface="Cambria Math" pitchFamily="18" charset="0"/>
                <a:ea typeface="Cambria Math" pitchFamily="18" charset="0"/>
              </a:rPr>
              <a:t> </a:t>
            </a:r>
            <a:r>
              <a:rPr lang="en-US" dirty="0">
                <a:latin typeface="Cambria Math" pitchFamily="18" charset="0"/>
                <a:ea typeface="Cambria Math" pitchFamily="18" charset="0"/>
              </a:rPr>
              <a:t>to</a:t>
            </a:r>
            <a:r>
              <a:rPr lang="en-US" i="1" dirty="0">
                <a:latin typeface="Cambria Math" pitchFamily="18" charset="0"/>
                <a:ea typeface="Cambria Math" pitchFamily="18" charset="0"/>
              </a:rPr>
              <a:t> q</a:t>
            </a:r>
            <a:r>
              <a:rPr lang="en-US" dirty="0"/>
              <a:t>.</a:t>
            </a:r>
          </a:p>
          <a:p>
            <a:endParaRPr lang="en-US" b="1" dirty="0"/>
          </a:p>
          <a:p>
            <a:pPr>
              <a:buNone/>
            </a:pPr>
            <a:endParaRPr lang="en-US" b="1" dirty="0"/>
          </a:p>
          <a:p>
            <a:pPr>
              <a:buNone/>
            </a:pPr>
            <a:r>
              <a:rPr lang="en-US" b="1"/>
              <a:t>   Solution</a:t>
            </a:r>
            <a:r>
              <a:rPr lang="en-US" b="1" dirty="0"/>
              <a:t>:  </a:t>
            </a:r>
            <a:r>
              <a:rPr lang="en-US" dirty="0"/>
              <a:t>Not </a:t>
            </a:r>
            <a:r>
              <a:rPr lang="en-US" dirty="0" err="1"/>
              <a:t>satisfiable</a:t>
            </a:r>
            <a:r>
              <a:rPr lang="en-US" dirty="0"/>
              <a:t>. Check each possible assignment of truth values to the propositional variables and none will make the proposition true.</a:t>
            </a:r>
            <a:endParaRPr lang="en-US" b="1" dirty="0"/>
          </a:p>
          <a:p>
            <a:pPr algn="ctr">
              <a:buNone/>
            </a:pPr>
            <a:endParaRPr lang="en-US" dirty="0"/>
          </a:p>
          <a:p>
            <a:pPr algn="ctr">
              <a:buNone/>
            </a:pPr>
            <a:endParaRPr lang="en-US" b="1" dirty="0"/>
          </a:p>
          <a:p>
            <a:pPr>
              <a:buNone/>
            </a:pP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3429001" y="2590801"/>
            <a:ext cx="4794885" cy="38290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429001" y="3505201"/>
            <a:ext cx="4497705" cy="382905"/>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2133601" y="4648200"/>
            <a:ext cx="8155781" cy="319088"/>
          </a:xfrm>
          <a:prstGeom prst="rect">
            <a:avLst/>
          </a:prstGeom>
        </p:spPr>
      </p:pic>
      <p:sp>
        <p:nvSpPr>
          <p:cNvPr id="8" name="灯片编号占位符 7">
            <a:extLst>
              <a:ext uri="{FF2B5EF4-FFF2-40B4-BE49-F238E27FC236}">
                <a16:creationId xmlns:a16="http://schemas.microsoft.com/office/drawing/2014/main" id="{F53ADE71-E4FA-4808-B58D-04AE6493F71E}"/>
              </a:ext>
            </a:extLst>
          </p:cNvPr>
          <p:cNvSpPr>
            <a:spLocks noGrp="1"/>
          </p:cNvSpPr>
          <p:nvPr>
            <p:ph type="sldNum" sz="quarter" idx="12"/>
          </p:nvPr>
        </p:nvSpPr>
        <p:spPr/>
        <p:txBody>
          <a:bodyPr/>
          <a:lstStyle/>
          <a:p>
            <a:fld id="{9CA217EF-0505-4C33-BB20-8A8DF2039023}" type="slidenum">
              <a:rPr lang="en-US" smtClean="0"/>
              <a:pPr/>
              <a:t>57</a:t>
            </a:fld>
            <a:endParaRPr lang="en-US"/>
          </a:p>
        </p:txBody>
      </p:sp>
    </p:spTree>
    <p:extLst>
      <p:ext uri="{BB962C8B-B14F-4D97-AF65-F5344CB8AC3E}">
        <p14:creationId xmlns:p14="http://schemas.microsoft.com/office/powerpoint/2010/main" val="339902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pic>
        <p:nvPicPr>
          <p:cNvPr id="4" name="Content Placeholder 3" descr="addin_tmp.png"/>
          <p:cNvPicPr>
            <a:picLocks noGrp="1" noChangeAspect="1"/>
          </p:cNvPicPr>
          <p:nvPr>
            <p:ph idx="1"/>
            <p:custDataLst>
              <p:tags r:id="rId1"/>
            </p:custDataLst>
          </p:nvPr>
        </p:nvPicPr>
        <p:blipFill>
          <a:blip r:embed="rId4" cstate="print"/>
          <a:stretch>
            <a:fillRect/>
          </a:stretch>
        </p:blipFill>
        <p:spPr>
          <a:xfrm>
            <a:off x="3352800" y="2209801"/>
            <a:ext cx="5969318" cy="477203"/>
          </a:xfrm>
        </p:spPr>
      </p:pic>
      <p:pic>
        <p:nvPicPr>
          <p:cNvPr id="5" name="Picture 4" descr="addin_tmp.png"/>
          <p:cNvPicPr>
            <a:picLocks noChangeAspect="1"/>
          </p:cNvPicPr>
          <p:nvPr>
            <p:custDataLst>
              <p:tags r:id="rId2"/>
            </p:custDataLst>
          </p:nvPr>
        </p:nvPicPr>
        <p:blipFill>
          <a:blip r:embed="rId5" cstate="print"/>
          <a:stretch>
            <a:fillRect/>
          </a:stretch>
        </p:blipFill>
        <p:spPr>
          <a:xfrm>
            <a:off x="3429000" y="3276601"/>
            <a:ext cx="5969318" cy="477203"/>
          </a:xfrm>
          <a:prstGeom prst="rect">
            <a:avLst/>
          </a:prstGeom>
        </p:spPr>
      </p:pic>
      <p:sp>
        <p:nvSpPr>
          <p:cNvPr id="6" name="TextBox 5"/>
          <p:cNvSpPr txBox="1"/>
          <p:nvPr/>
        </p:nvSpPr>
        <p:spPr>
          <a:xfrm>
            <a:off x="3733800" y="4495800"/>
            <a:ext cx="3505200" cy="369332"/>
          </a:xfrm>
          <a:prstGeom prst="rect">
            <a:avLst/>
          </a:prstGeom>
          <a:noFill/>
        </p:spPr>
        <p:txBody>
          <a:bodyPr wrap="square" rtlCol="0">
            <a:spAutoFit/>
          </a:bodyPr>
          <a:lstStyle/>
          <a:p>
            <a:r>
              <a:rPr lang="en-US" dirty="0"/>
              <a:t>Needed for the next example.</a:t>
            </a:r>
          </a:p>
        </p:txBody>
      </p:sp>
      <p:sp>
        <p:nvSpPr>
          <p:cNvPr id="7" name="灯片编号占位符 6">
            <a:extLst>
              <a:ext uri="{FF2B5EF4-FFF2-40B4-BE49-F238E27FC236}">
                <a16:creationId xmlns:a16="http://schemas.microsoft.com/office/drawing/2014/main" id="{26AF7D93-0B17-43A1-B6D0-480AB072F7B2}"/>
              </a:ext>
            </a:extLst>
          </p:cNvPr>
          <p:cNvSpPr>
            <a:spLocks noGrp="1"/>
          </p:cNvSpPr>
          <p:nvPr>
            <p:ph type="sldNum" sz="quarter" idx="12"/>
          </p:nvPr>
        </p:nvSpPr>
        <p:spPr/>
        <p:txBody>
          <a:bodyPr/>
          <a:lstStyle/>
          <a:p>
            <a:fld id="{9CA217EF-0505-4C33-BB20-8A8DF2039023}" type="slidenum">
              <a:rPr lang="en-US" smtClean="0"/>
              <a:pPr/>
              <a:t>58</a:t>
            </a:fld>
            <a:endParaRPr lang="en-US"/>
          </a:p>
        </p:txBody>
      </p:sp>
    </p:spTree>
    <p:extLst>
      <p:ext uri="{BB962C8B-B14F-4D97-AF65-F5344CB8AC3E}">
        <p14:creationId xmlns:p14="http://schemas.microsoft.com/office/powerpoint/2010/main" val="3135566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Sudoku</a:t>
            </a:r>
          </a:p>
        </p:txBody>
      </p:sp>
      <p:sp>
        <p:nvSpPr>
          <p:cNvPr id="3" name="Content Placeholder 2"/>
          <p:cNvSpPr>
            <a:spLocks noGrp="1"/>
          </p:cNvSpPr>
          <p:nvPr>
            <p:ph idx="1"/>
          </p:nvPr>
        </p:nvSpPr>
        <p:spPr/>
        <p:txBody>
          <a:bodyPr/>
          <a:lstStyle/>
          <a:p>
            <a:r>
              <a:rPr lang="en-US" dirty="0"/>
              <a:t>A </a:t>
            </a:r>
            <a:r>
              <a:rPr lang="en-US" b="1" dirty="0"/>
              <a:t> Sudoku puzzle </a:t>
            </a:r>
            <a:r>
              <a:rPr lang="en-US" dirty="0"/>
              <a:t>is represented by a 9</a:t>
            </a:r>
            <a:r>
              <a:rPr lang="en-US" dirty="0">
                <a:sym typeface="Symbol"/>
              </a:rPr>
              <a:t>9 grid made up of nine 33</a:t>
            </a:r>
            <a:r>
              <a:rPr lang="en-US" dirty="0"/>
              <a:t> </a:t>
            </a:r>
            <a:r>
              <a:rPr lang="en-US" dirty="0" err="1"/>
              <a:t>subgrids</a:t>
            </a:r>
            <a:r>
              <a:rPr lang="en-US" dirty="0"/>
              <a:t>, known as </a:t>
            </a:r>
            <a:r>
              <a:rPr lang="en-US" b="1" dirty="0"/>
              <a:t>blocks</a:t>
            </a:r>
            <a:r>
              <a:rPr lang="en-US" dirty="0"/>
              <a:t>. Some of the 81 cells of the puzzle are assigned one of the numbers 1,2, …, 9.</a:t>
            </a:r>
          </a:p>
          <a:p>
            <a:r>
              <a:rPr lang="en-US" dirty="0"/>
              <a:t>The puzzle is solved by assigning numbers to each blank cell so that every row, column and block contains each of the nine possible numbers.</a:t>
            </a:r>
          </a:p>
          <a:p>
            <a:r>
              <a:rPr lang="en-US" dirty="0"/>
              <a:t>Example</a:t>
            </a:r>
          </a:p>
        </p:txBody>
      </p:sp>
      <p:pic>
        <p:nvPicPr>
          <p:cNvPr id="4" name="Picture 3" descr="new_figure_3_1.jpg"/>
          <p:cNvPicPr>
            <a:picLocks noChangeAspect="1"/>
          </p:cNvPicPr>
          <p:nvPr/>
        </p:nvPicPr>
        <p:blipFill>
          <a:blip r:embed="rId2" cstate="print"/>
          <a:stretch>
            <a:fillRect/>
          </a:stretch>
        </p:blipFill>
        <p:spPr>
          <a:xfrm>
            <a:off x="7772400" y="4953000"/>
            <a:ext cx="1491234" cy="1491234"/>
          </a:xfrm>
          <a:prstGeom prst="rect">
            <a:avLst/>
          </a:prstGeom>
        </p:spPr>
      </p:pic>
      <p:sp>
        <p:nvSpPr>
          <p:cNvPr id="6" name="灯片编号占位符 5">
            <a:extLst>
              <a:ext uri="{FF2B5EF4-FFF2-40B4-BE49-F238E27FC236}">
                <a16:creationId xmlns:a16="http://schemas.microsoft.com/office/drawing/2014/main" id="{C5A5D06F-F89D-46CC-AF05-FCB4774E5F34}"/>
              </a:ext>
            </a:extLst>
          </p:cNvPr>
          <p:cNvSpPr>
            <a:spLocks noGrp="1"/>
          </p:cNvSpPr>
          <p:nvPr>
            <p:ph type="sldNum" sz="quarter" idx="12"/>
          </p:nvPr>
        </p:nvSpPr>
        <p:spPr/>
        <p:txBody>
          <a:bodyPr/>
          <a:lstStyle/>
          <a:p>
            <a:fld id="{9CA217EF-0505-4C33-BB20-8A8DF2039023}" type="slidenum">
              <a:rPr lang="en-US" smtClean="0"/>
              <a:pPr/>
              <a:t>59</a:t>
            </a:fld>
            <a:endParaRPr lang="en-US"/>
          </a:p>
        </p:txBody>
      </p:sp>
    </p:spTree>
    <p:extLst>
      <p:ext uri="{BB962C8B-B14F-4D97-AF65-F5344CB8AC3E}">
        <p14:creationId xmlns:p14="http://schemas.microsoft.com/office/powerpoint/2010/main" val="419372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Propositional Logic</a:t>
            </a:r>
          </a:p>
        </p:txBody>
      </p:sp>
      <p:sp>
        <p:nvSpPr>
          <p:cNvPr id="3" name="Content Placeholder 2"/>
          <p:cNvSpPr>
            <a:spLocks noGrp="1"/>
          </p:cNvSpPr>
          <p:nvPr>
            <p:ph idx="1"/>
          </p:nvPr>
        </p:nvSpPr>
        <p:spPr/>
        <p:txBody>
          <a:bodyPr>
            <a:normAutofit lnSpcReduction="10000"/>
          </a:bodyPr>
          <a:lstStyle/>
          <a:p>
            <a:r>
              <a:rPr lang="en-US" dirty="0"/>
              <a:t>Constructing Propositions</a:t>
            </a:r>
          </a:p>
          <a:p>
            <a:pPr lvl="1"/>
            <a:r>
              <a:rPr lang="en-US" dirty="0"/>
              <a:t>Propositional Variables: </a:t>
            </a:r>
            <a:r>
              <a:rPr lang="en-US" i="1" dirty="0"/>
              <a:t>p</a:t>
            </a:r>
            <a:r>
              <a:rPr lang="en-US" dirty="0"/>
              <a:t>, </a:t>
            </a:r>
            <a:r>
              <a:rPr lang="en-US" i="1" dirty="0"/>
              <a:t>q, r</a:t>
            </a:r>
            <a:r>
              <a:rPr lang="en-US" dirty="0"/>
              <a:t>, </a:t>
            </a:r>
            <a:r>
              <a:rPr lang="en-US" i="1" dirty="0"/>
              <a:t>s</a:t>
            </a:r>
            <a:r>
              <a:rPr lang="en-US" dirty="0"/>
              <a:t>, …</a:t>
            </a:r>
          </a:p>
          <a:p>
            <a:pPr lvl="1"/>
            <a:r>
              <a:rPr lang="en-US" dirty="0"/>
              <a:t>The proposition that is always true is denoted by </a:t>
            </a:r>
            <a:r>
              <a:rPr lang="en-US" b="1" dirty="0"/>
              <a:t>T</a:t>
            </a:r>
            <a:r>
              <a:rPr lang="en-US" dirty="0"/>
              <a:t> and the proposition that is always false is denoted by </a:t>
            </a:r>
            <a:r>
              <a:rPr lang="en-US" b="1" dirty="0"/>
              <a:t>F</a:t>
            </a:r>
            <a:r>
              <a:rPr lang="en-US" dirty="0"/>
              <a:t>.</a:t>
            </a:r>
          </a:p>
          <a:p>
            <a:pPr lvl="1"/>
            <a:r>
              <a:rPr lang="en-US" dirty="0"/>
              <a:t>Compound Propositions; constructed from logical connectives and other propositions</a:t>
            </a:r>
          </a:p>
          <a:p>
            <a:pPr lvl="2"/>
            <a:r>
              <a:rPr lang="en-US" dirty="0"/>
              <a:t>Negation </a:t>
            </a:r>
            <a:r>
              <a:rPr lang="en-US" dirty="0">
                <a:latin typeface="Cambria Math"/>
                <a:ea typeface="Cambria Math"/>
              </a:rPr>
              <a:t>¬</a:t>
            </a:r>
            <a:endParaRPr lang="en-US" dirty="0"/>
          </a:p>
          <a:p>
            <a:pPr lvl="2"/>
            <a:r>
              <a:rPr lang="en-US" dirty="0"/>
              <a:t>Conjunction </a:t>
            </a:r>
            <a:r>
              <a:rPr lang="en-US" dirty="0">
                <a:latin typeface="Cambria Math" pitchFamily="18" charset="0"/>
                <a:ea typeface="Cambria Math" pitchFamily="18" charset="0"/>
              </a:rPr>
              <a:t>∧</a:t>
            </a:r>
            <a:endParaRPr lang="en-US" dirty="0"/>
          </a:p>
          <a:p>
            <a:pPr lvl="2"/>
            <a:r>
              <a:rPr lang="en-US" dirty="0"/>
              <a:t>Disjunction </a:t>
            </a:r>
            <a:r>
              <a:rPr lang="en-US" dirty="0">
                <a:latin typeface="Cambria Math" pitchFamily="18" charset="0"/>
                <a:ea typeface="Cambria Math" pitchFamily="18" charset="0"/>
              </a:rPr>
              <a:t>∨</a:t>
            </a:r>
            <a:endParaRPr lang="en-US" dirty="0"/>
          </a:p>
          <a:p>
            <a:pPr lvl="2"/>
            <a:r>
              <a:rPr lang="en-US" dirty="0"/>
              <a:t>Implication </a:t>
            </a:r>
            <a:r>
              <a:rPr lang="en-US" sz="2400" dirty="0">
                <a:latin typeface="Cambria Math"/>
                <a:ea typeface="Cambria Math"/>
              </a:rPr>
              <a:t>→</a:t>
            </a:r>
            <a:endParaRPr lang="en-US" dirty="0"/>
          </a:p>
          <a:p>
            <a:pPr lvl="2"/>
            <a:r>
              <a:rPr lang="en-US" dirty="0" err="1"/>
              <a:t>Biconditional</a:t>
            </a:r>
            <a:r>
              <a:rPr lang="en-US" dirty="0"/>
              <a:t> </a:t>
            </a:r>
            <a:r>
              <a:rPr lang="en-US" sz="2400" dirty="0">
                <a:latin typeface="Cambria Math"/>
                <a:ea typeface="Cambria Math"/>
              </a:rPr>
              <a:t>↔</a:t>
            </a:r>
            <a:endParaRPr lang="en-US" dirty="0"/>
          </a:p>
        </p:txBody>
      </p:sp>
      <p:sp>
        <p:nvSpPr>
          <p:cNvPr id="5" name="灯片编号占位符 4">
            <a:extLst>
              <a:ext uri="{FF2B5EF4-FFF2-40B4-BE49-F238E27FC236}">
                <a16:creationId xmlns:a16="http://schemas.microsoft.com/office/drawing/2014/main" id="{808D64B9-21DD-46BA-ABF2-6582AFD5B344}"/>
              </a:ext>
            </a:extLst>
          </p:cNvPr>
          <p:cNvSpPr>
            <a:spLocks noGrp="1"/>
          </p:cNvSpPr>
          <p:nvPr>
            <p:ph type="sldNum" sz="quarter" idx="12"/>
          </p:nvPr>
        </p:nvSpPr>
        <p:spPr/>
        <p:txBody>
          <a:bodyPr/>
          <a:lstStyle/>
          <a:p>
            <a:fld id="{9CA217EF-0505-4C33-BB20-8A8DF2039023}"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B7346-5135-4939-92B8-74B94281272C}"/>
              </a:ext>
            </a:extLst>
          </p:cNvPr>
          <p:cNvSpPr>
            <a:spLocks noGrp="1"/>
          </p:cNvSpPr>
          <p:nvPr>
            <p:ph type="title"/>
          </p:nvPr>
        </p:nvSpPr>
        <p:spPr>
          <a:xfrm>
            <a:off x="1905000" y="381000"/>
            <a:ext cx="8229600" cy="1143000"/>
          </a:xfrm>
        </p:spPr>
        <p:txBody>
          <a:bodyPr/>
          <a:lstStyle/>
          <a:p>
            <a:r>
              <a:rPr lang="zh-CN" altLang="en-US" dirty="0"/>
              <a:t>求解结果</a:t>
            </a:r>
          </a:p>
        </p:txBody>
      </p:sp>
      <p:pic>
        <p:nvPicPr>
          <p:cNvPr id="341" name="内容占位符 3">
            <a:extLst>
              <a:ext uri="{FF2B5EF4-FFF2-40B4-BE49-F238E27FC236}">
                <a16:creationId xmlns:a16="http://schemas.microsoft.com/office/drawing/2014/main" id="{E3D35F99-827A-44E1-80B8-D5DF0DFE1CF8}"/>
              </a:ext>
            </a:extLst>
          </p:cNvPr>
          <p:cNvPicPr>
            <a:picLocks noGrp="1" noChangeAspect="1"/>
          </p:cNvPicPr>
          <p:nvPr>
            <p:ph idx="1"/>
          </p:nvPr>
        </p:nvPicPr>
        <p:blipFill>
          <a:blip r:embed="rId2"/>
          <a:stretch>
            <a:fillRect/>
          </a:stretch>
        </p:blipFill>
        <p:spPr>
          <a:xfrm>
            <a:off x="3882244" y="1935164"/>
            <a:ext cx="4427512" cy="4389437"/>
          </a:xfrm>
          <a:prstGeom prst="rect">
            <a:avLst/>
          </a:prstGeom>
        </p:spPr>
      </p:pic>
      <p:sp>
        <p:nvSpPr>
          <p:cNvPr id="4" name="灯片编号占位符 3">
            <a:extLst>
              <a:ext uri="{FF2B5EF4-FFF2-40B4-BE49-F238E27FC236}">
                <a16:creationId xmlns:a16="http://schemas.microsoft.com/office/drawing/2014/main" id="{2DE33DCB-3451-45AA-A0D2-E161D82B2367}"/>
              </a:ext>
            </a:extLst>
          </p:cNvPr>
          <p:cNvSpPr>
            <a:spLocks noGrp="1"/>
          </p:cNvSpPr>
          <p:nvPr>
            <p:ph type="sldNum" sz="quarter" idx="12"/>
          </p:nvPr>
        </p:nvSpPr>
        <p:spPr/>
        <p:txBody>
          <a:bodyPr/>
          <a:lstStyle/>
          <a:p>
            <a:fld id="{9CA217EF-0505-4C33-BB20-8A8DF2039023}" type="slidenum">
              <a:rPr lang="en-US" smtClean="0"/>
              <a:pPr/>
              <a:t>60</a:t>
            </a:fld>
            <a:endParaRPr lang="en-US"/>
          </a:p>
        </p:txBody>
      </p:sp>
    </p:spTree>
    <p:extLst>
      <p:ext uri="{BB962C8B-B14F-4D97-AF65-F5344CB8AC3E}">
        <p14:creationId xmlns:p14="http://schemas.microsoft.com/office/powerpoint/2010/main" val="3543228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Encoding as a </a:t>
            </a:r>
            <a:r>
              <a:rPr lang="en-US" dirty="0" err="1"/>
              <a:t>Satisfiability</a:t>
            </a:r>
            <a:r>
              <a:rPr lang="en-US" dirty="0"/>
              <a:t> Problem</a:t>
            </a:r>
          </a:p>
        </p:txBody>
      </p:sp>
      <p:sp>
        <p:nvSpPr>
          <p:cNvPr id="3" name="Content Placeholder 2"/>
          <p:cNvSpPr>
            <a:spLocks noGrp="1"/>
          </p:cNvSpPr>
          <p:nvPr>
            <p:ph idx="1"/>
          </p:nvPr>
        </p:nvSpPr>
        <p:spPr/>
        <p:txBody>
          <a:bodyPr/>
          <a:lstStyle/>
          <a:p>
            <a:r>
              <a:rPr lang="en-US" dirty="0"/>
              <a:t>Let </a:t>
            </a:r>
            <a:r>
              <a:rPr lang="en-US" i="1" dirty="0"/>
              <a:t>p</a:t>
            </a:r>
            <a:r>
              <a:rPr lang="en-US" dirty="0"/>
              <a:t>(</a:t>
            </a:r>
            <a:r>
              <a:rPr lang="en-US" i="1" dirty="0" err="1"/>
              <a:t>i</a:t>
            </a:r>
            <a:r>
              <a:rPr lang="en-US" dirty="0" err="1"/>
              <a:t>,</a:t>
            </a:r>
            <a:r>
              <a:rPr lang="en-US" i="1" dirty="0" err="1"/>
              <a:t>j</a:t>
            </a:r>
            <a:r>
              <a:rPr lang="en-US" dirty="0" err="1"/>
              <a:t>,</a:t>
            </a:r>
            <a:r>
              <a:rPr lang="en-US" i="1" dirty="0" err="1"/>
              <a:t>n</a:t>
            </a:r>
            <a:r>
              <a:rPr lang="en-US" dirty="0"/>
              <a:t>) denote the proposition that is true when the number </a:t>
            </a:r>
            <a:r>
              <a:rPr lang="en-US" i="1" dirty="0"/>
              <a:t>n</a:t>
            </a:r>
            <a:r>
              <a:rPr lang="en-US" dirty="0"/>
              <a:t> is in the cell in the </a:t>
            </a:r>
            <a:r>
              <a:rPr lang="en-US" i="1" dirty="0" err="1"/>
              <a:t>i</a:t>
            </a:r>
            <a:r>
              <a:rPr lang="en-US" dirty="0" err="1"/>
              <a:t>th</a:t>
            </a:r>
            <a:r>
              <a:rPr lang="en-US" dirty="0"/>
              <a:t> row and the </a:t>
            </a:r>
            <a:r>
              <a:rPr lang="en-US" i="1" dirty="0" err="1"/>
              <a:t>j</a:t>
            </a:r>
            <a:r>
              <a:rPr lang="en-US" dirty="0" err="1"/>
              <a:t>th</a:t>
            </a:r>
            <a:r>
              <a:rPr lang="en-US" dirty="0"/>
              <a:t> column.</a:t>
            </a:r>
          </a:p>
          <a:p>
            <a:r>
              <a:rPr lang="en-US" dirty="0"/>
              <a:t>There are 9</a:t>
            </a:r>
            <a:r>
              <a:rPr lang="en-US" dirty="0">
                <a:sym typeface="Symbol"/>
              </a:rPr>
              <a:t></a:t>
            </a:r>
            <a:r>
              <a:rPr lang="en-US" dirty="0"/>
              <a:t>9</a:t>
            </a:r>
            <a:r>
              <a:rPr lang="en-US" dirty="0">
                <a:sym typeface="Symbol"/>
              </a:rPr>
              <a:t>  </a:t>
            </a:r>
            <a:r>
              <a:rPr lang="en-US" dirty="0"/>
              <a:t>9 = 729 such propositions.</a:t>
            </a:r>
          </a:p>
          <a:p>
            <a:r>
              <a:rPr lang="en-US" dirty="0"/>
              <a:t>In the sample puzzle </a:t>
            </a:r>
            <a:r>
              <a:rPr lang="en-US" i="1" dirty="0"/>
              <a:t>p</a:t>
            </a:r>
            <a:r>
              <a:rPr lang="en-US" dirty="0"/>
              <a:t>(5,1,6) is true, but </a:t>
            </a:r>
            <a:r>
              <a:rPr lang="en-US" i="1" dirty="0"/>
              <a:t>p</a:t>
            </a:r>
            <a:r>
              <a:rPr lang="en-US" dirty="0"/>
              <a:t>(5,</a:t>
            </a:r>
            <a:r>
              <a:rPr lang="en-US" i="1" dirty="0"/>
              <a:t>j</a:t>
            </a:r>
            <a:r>
              <a:rPr lang="en-US" dirty="0"/>
              <a:t>,6) is false for </a:t>
            </a:r>
            <a:r>
              <a:rPr lang="en-US" i="1" dirty="0"/>
              <a:t>j </a:t>
            </a:r>
            <a:r>
              <a:rPr lang="en-US" dirty="0"/>
              <a:t>= 2,3,…9</a:t>
            </a:r>
          </a:p>
        </p:txBody>
      </p:sp>
      <p:sp>
        <p:nvSpPr>
          <p:cNvPr id="5" name="灯片编号占位符 4">
            <a:extLst>
              <a:ext uri="{FF2B5EF4-FFF2-40B4-BE49-F238E27FC236}">
                <a16:creationId xmlns:a16="http://schemas.microsoft.com/office/drawing/2014/main" id="{F75E59A5-9F3D-4811-9A37-A784E4762F13}"/>
              </a:ext>
            </a:extLst>
          </p:cNvPr>
          <p:cNvSpPr>
            <a:spLocks noGrp="1"/>
          </p:cNvSpPr>
          <p:nvPr>
            <p:ph type="sldNum" sz="quarter" idx="12"/>
          </p:nvPr>
        </p:nvSpPr>
        <p:spPr/>
        <p:txBody>
          <a:bodyPr/>
          <a:lstStyle/>
          <a:p>
            <a:fld id="{9CA217EF-0505-4C33-BB20-8A8DF2039023}" type="slidenum">
              <a:rPr lang="en-US" smtClean="0"/>
              <a:pPr/>
              <a:t>61</a:t>
            </a:fld>
            <a:endParaRPr lang="en-US"/>
          </a:p>
        </p:txBody>
      </p:sp>
    </p:spTree>
    <p:extLst>
      <p:ext uri="{BB962C8B-B14F-4D97-AF65-F5344CB8AC3E}">
        <p14:creationId xmlns:p14="http://schemas.microsoft.com/office/powerpoint/2010/main" val="2328763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(cont)</a:t>
            </a:r>
          </a:p>
        </p:txBody>
      </p:sp>
      <p:sp>
        <p:nvSpPr>
          <p:cNvPr id="3" name="Content Placeholder 2"/>
          <p:cNvSpPr>
            <a:spLocks noGrp="1"/>
          </p:cNvSpPr>
          <p:nvPr>
            <p:ph idx="1"/>
          </p:nvPr>
        </p:nvSpPr>
        <p:spPr/>
        <p:txBody>
          <a:bodyPr/>
          <a:lstStyle/>
          <a:p>
            <a:r>
              <a:rPr lang="en-US" dirty="0"/>
              <a:t>For each cell with a given value, assert </a:t>
            </a:r>
            <a:r>
              <a:rPr lang="en-US" i="1" dirty="0"/>
              <a:t>p</a:t>
            </a:r>
            <a:r>
              <a:rPr lang="en-US" dirty="0"/>
              <a:t>(</a:t>
            </a:r>
            <a:r>
              <a:rPr lang="en-US" i="1" dirty="0" err="1"/>
              <a:t>d</a:t>
            </a:r>
            <a:r>
              <a:rPr lang="en-US" dirty="0" err="1"/>
              <a:t>,</a:t>
            </a:r>
            <a:r>
              <a:rPr lang="en-US" i="1" dirty="0" err="1"/>
              <a:t>j</a:t>
            </a:r>
            <a:r>
              <a:rPr lang="en-US" dirty="0" err="1"/>
              <a:t>,</a:t>
            </a:r>
            <a:r>
              <a:rPr lang="en-US" i="1" dirty="0" err="1"/>
              <a:t>n</a:t>
            </a:r>
            <a:r>
              <a:rPr lang="en-US" dirty="0"/>
              <a:t>), when the cell in row </a:t>
            </a:r>
            <a:r>
              <a:rPr lang="en-US" i="1" dirty="0" err="1"/>
              <a:t>i</a:t>
            </a:r>
            <a:r>
              <a:rPr lang="en-US" dirty="0"/>
              <a:t> and column </a:t>
            </a:r>
            <a:r>
              <a:rPr lang="en-US" i="1" dirty="0"/>
              <a:t>j</a:t>
            </a:r>
            <a:r>
              <a:rPr lang="en-US" dirty="0"/>
              <a:t> has the given value.</a:t>
            </a:r>
          </a:p>
          <a:p>
            <a:r>
              <a:rPr lang="en-US" dirty="0"/>
              <a:t>Assert that every row contains every number.</a:t>
            </a:r>
          </a:p>
          <a:p>
            <a:endParaRPr lang="en-US" dirty="0"/>
          </a:p>
          <a:p>
            <a:pPr>
              <a:buNone/>
            </a:pPr>
            <a:endParaRPr lang="en-US" dirty="0"/>
          </a:p>
          <a:p>
            <a:r>
              <a:rPr lang="en-US" dirty="0"/>
              <a:t>Assert that every column contains every number.</a:t>
            </a:r>
          </a:p>
          <a:p>
            <a:pPr>
              <a:buNone/>
            </a:pP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4800601" y="3352801"/>
            <a:ext cx="2047875" cy="77152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1" y="4876801"/>
            <a:ext cx="2055495" cy="771525"/>
          </a:xfrm>
          <a:prstGeom prst="rect">
            <a:avLst/>
          </a:prstGeom>
        </p:spPr>
      </p:pic>
      <p:sp>
        <p:nvSpPr>
          <p:cNvPr id="7" name="灯片编号占位符 6">
            <a:extLst>
              <a:ext uri="{FF2B5EF4-FFF2-40B4-BE49-F238E27FC236}">
                <a16:creationId xmlns:a16="http://schemas.microsoft.com/office/drawing/2014/main" id="{9E8E6FF8-96A7-4AE7-8CF1-1FD17FA9A221}"/>
              </a:ext>
            </a:extLst>
          </p:cNvPr>
          <p:cNvSpPr>
            <a:spLocks noGrp="1"/>
          </p:cNvSpPr>
          <p:nvPr>
            <p:ph type="sldNum" sz="quarter" idx="12"/>
          </p:nvPr>
        </p:nvSpPr>
        <p:spPr/>
        <p:txBody>
          <a:bodyPr/>
          <a:lstStyle/>
          <a:p>
            <a:fld id="{9CA217EF-0505-4C33-BB20-8A8DF2039023}" type="slidenum">
              <a:rPr lang="en-US" smtClean="0"/>
              <a:pPr/>
              <a:t>62</a:t>
            </a:fld>
            <a:endParaRPr lang="en-US"/>
          </a:p>
        </p:txBody>
      </p:sp>
    </p:spTree>
    <p:extLst>
      <p:ext uri="{BB962C8B-B14F-4D97-AF65-F5344CB8AC3E}">
        <p14:creationId xmlns:p14="http://schemas.microsoft.com/office/powerpoint/2010/main" val="657545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(cont)</a:t>
            </a:r>
          </a:p>
        </p:txBody>
      </p:sp>
      <p:sp>
        <p:nvSpPr>
          <p:cNvPr id="3" name="Content Placeholder 2"/>
          <p:cNvSpPr>
            <a:spLocks noGrp="1"/>
          </p:cNvSpPr>
          <p:nvPr>
            <p:ph idx="1"/>
          </p:nvPr>
        </p:nvSpPr>
        <p:spPr/>
        <p:txBody>
          <a:bodyPr/>
          <a:lstStyle/>
          <a:p>
            <a:r>
              <a:rPr lang="en-US" dirty="0"/>
              <a:t>Assert that each of the 3 x 3 blocks contain every number.</a:t>
            </a:r>
          </a:p>
          <a:p>
            <a:endParaRPr lang="en-US" dirty="0"/>
          </a:p>
          <a:p>
            <a:pPr>
              <a:buNone/>
            </a:pPr>
            <a:r>
              <a:rPr lang="en-US" dirty="0"/>
              <a:t>     (this is tricky - ideas from chapter </a:t>
            </a:r>
            <a:r>
              <a:rPr lang="en-US" dirty="0">
                <a:latin typeface="Cambria Math" pitchFamily="18" charset="0"/>
                <a:ea typeface="Cambria Math" pitchFamily="18" charset="0"/>
              </a:rPr>
              <a:t>4</a:t>
            </a:r>
            <a:r>
              <a:rPr lang="en-US" dirty="0"/>
              <a:t> help)</a:t>
            </a:r>
          </a:p>
          <a:p>
            <a:r>
              <a:rPr lang="en-US" dirty="0"/>
              <a:t>Assert that no cell contains more than one  number. Take the conjunction over all values of </a:t>
            </a:r>
            <a:r>
              <a:rPr lang="en-US" i="1" dirty="0">
                <a:ea typeface="Cambria Math" pitchFamily="18" charset="0"/>
              </a:rPr>
              <a:t>n</a:t>
            </a:r>
            <a:r>
              <a:rPr lang="en-US" dirty="0"/>
              <a:t>, </a:t>
            </a:r>
            <a:r>
              <a:rPr lang="en-US" i="1" dirty="0"/>
              <a:t>n’</a:t>
            </a:r>
            <a:r>
              <a:rPr lang="en-US" dirty="0"/>
              <a:t>, </a:t>
            </a:r>
            <a:r>
              <a:rPr lang="en-US" i="1" dirty="0" err="1"/>
              <a:t>i</a:t>
            </a:r>
            <a:r>
              <a:rPr lang="en-US" dirty="0"/>
              <a:t>, and j, where each variable ranges from 1 to 9 and             ,</a:t>
            </a:r>
          </a:p>
          <a:p>
            <a:pPr>
              <a:buNone/>
            </a:pPr>
            <a:r>
              <a:rPr lang="en-US" dirty="0"/>
              <a:t>    of</a:t>
            </a:r>
          </a:p>
          <a:p>
            <a:pPr>
              <a:buNone/>
            </a:pPr>
            <a:endParaRPr lang="en-US" dirty="0"/>
          </a:p>
        </p:txBody>
      </p:sp>
      <p:pic>
        <p:nvPicPr>
          <p:cNvPr id="7" name="Picture 6" descr="addin_tmp.png"/>
          <p:cNvPicPr>
            <a:picLocks noChangeAspect="1"/>
          </p:cNvPicPr>
          <p:nvPr>
            <p:custDataLst>
              <p:tags r:id="rId1"/>
            </p:custDataLst>
          </p:nvPr>
        </p:nvPicPr>
        <p:blipFill>
          <a:blip r:embed="rId5" cstate="print"/>
          <a:stretch>
            <a:fillRect/>
          </a:stretch>
        </p:blipFill>
        <p:spPr>
          <a:xfrm>
            <a:off x="5181600" y="2514601"/>
            <a:ext cx="3950970" cy="771525"/>
          </a:xfrm>
          <a:prstGeom prst="rect">
            <a:avLst/>
          </a:prstGeom>
        </p:spPr>
      </p:pic>
      <p:pic>
        <p:nvPicPr>
          <p:cNvPr id="9" name="Picture 8" descr="addin_tmp.png"/>
          <p:cNvPicPr>
            <a:picLocks noChangeAspect="1"/>
          </p:cNvPicPr>
          <p:nvPr>
            <p:custDataLst>
              <p:tags r:id="rId2"/>
            </p:custDataLst>
          </p:nvPr>
        </p:nvPicPr>
        <p:blipFill>
          <a:blip r:embed="rId6" cstate="print"/>
          <a:stretch>
            <a:fillRect/>
          </a:stretch>
        </p:blipFill>
        <p:spPr>
          <a:xfrm>
            <a:off x="8382001" y="4572000"/>
            <a:ext cx="1034415" cy="368618"/>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4267201" y="5181601"/>
            <a:ext cx="3609023" cy="382905"/>
          </a:xfrm>
          <a:prstGeom prst="rect">
            <a:avLst/>
          </a:prstGeom>
        </p:spPr>
      </p:pic>
      <p:sp>
        <p:nvSpPr>
          <p:cNvPr id="5" name="灯片编号占位符 4">
            <a:extLst>
              <a:ext uri="{FF2B5EF4-FFF2-40B4-BE49-F238E27FC236}">
                <a16:creationId xmlns:a16="http://schemas.microsoft.com/office/drawing/2014/main" id="{106EC35F-F9E6-4A2B-A02A-108F8F471212}"/>
              </a:ext>
            </a:extLst>
          </p:cNvPr>
          <p:cNvSpPr>
            <a:spLocks noGrp="1"/>
          </p:cNvSpPr>
          <p:nvPr>
            <p:ph type="sldNum" sz="quarter" idx="12"/>
          </p:nvPr>
        </p:nvSpPr>
        <p:spPr/>
        <p:txBody>
          <a:bodyPr/>
          <a:lstStyle/>
          <a:p>
            <a:fld id="{9CA217EF-0505-4C33-BB20-8A8DF2039023}" type="slidenum">
              <a:rPr lang="en-US" smtClean="0"/>
              <a:pPr/>
              <a:t>63</a:t>
            </a:fld>
            <a:endParaRPr lang="en-US"/>
          </a:p>
        </p:txBody>
      </p:sp>
    </p:spTree>
    <p:extLst>
      <p:ext uri="{BB962C8B-B14F-4D97-AF65-F5344CB8AC3E}">
        <p14:creationId xmlns:p14="http://schemas.microsoft.com/office/powerpoint/2010/main" val="2694024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t>
            </a:r>
            <a:r>
              <a:rPr lang="en-US" dirty="0" err="1"/>
              <a:t>Satisfiability</a:t>
            </a:r>
            <a:r>
              <a:rPr lang="en-US" dirty="0"/>
              <a:t> Problems</a:t>
            </a:r>
          </a:p>
        </p:txBody>
      </p:sp>
      <p:sp>
        <p:nvSpPr>
          <p:cNvPr id="3" name="Content Placeholder 2"/>
          <p:cNvSpPr>
            <a:spLocks noGrp="1"/>
          </p:cNvSpPr>
          <p:nvPr>
            <p:ph idx="1"/>
          </p:nvPr>
        </p:nvSpPr>
        <p:spPr/>
        <p:txBody>
          <a:bodyPr>
            <a:normAutofit/>
          </a:bodyPr>
          <a:lstStyle/>
          <a:p>
            <a:r>
              <a:rPr lang="en-US" dirty="0"/>
              <a:t>To solve a  Sudoku puzzle, we need to find an assignment of truth values to the 729 variables of the form  </a:t>
            </a:r>
            <a:r>
              <a:rPr lang="en-US" i="1" dirty="0"/>
              <a:t>p(</a:t>
            </a:r>
            <a:r>
              <a:rPr lang="en-US" i="1" dirty="0" err="1"/>
              <a:t>i,j,n</a:t>
            </a:r>
            <a:r>
              <a:rPr lang="en-US" i="1" dirty="0"/>
              <a:t>) </a:t>
            </a:r>
            <a:r>
              <a:rPr lang="en-US" dirty="0"/>
              <a:t>that makes the conjunction of the assertions true. Those variables that are assigned T yield a solution to the puzzle.</a:t>
            </a:r>
          </a:p>
          <a:p>
            <a:r>
              <a:rPr lang="en-US" dirty="0"/>
              <a:t>A truth table can always be used to determine the </a:t>
            </a:r>
            <a:r>
              <a:rPr lang="en-US" dirty="0" err="1"/>
              <a:t>satisfiability</a:t>
            </a:r>
            <a:r>
              <a:rPr lang="en-US" dirty="0"/>
              <a:t> of a compound proposition. But this is too complex even for modern computers for large problems. </a:t>
            </a:r>
          </a:p>
          <a:p>
            <a:r>
              <a:rPr lang="en-US" dirty="0"/>
              <a:t>There has been much work on developing efficient methods for solving </a:t>
            </a:r>
            <a:r>
              <a:rPr lang="en-US" dirty="0" err="1"/>
              <a:t>satisfiability</a:t>
            </a:r>
            <a:r>
              <a:rPr lang="en-US" dirty="0"/>
              <a:t> problems as many practical problems can be translated into </a:t>
            </a:r>
            <a:r>
              <a:rPr lang="en-US" dirty="0" err="1"/>
              <a:t>satisfiability</a:t>
            </a:r>
            <a:r>
              <a:rPr lang="en-US" dirty="0"/>
              <a:t> problems. </a:t>
            </a:r>
          </a:p>
        </p:txBody>
      </p:sp>
      <p:sp>
        <p:nvSpPr>
          <p:cNvPr id="5" name="灯片编号占位符 4">
            <a:extLst>
              <a:ext uri="{FF2B5EF4-FFF2-40B4-BE49-F238E27FC236}">
                <a16:creationId xmlns:a16="http://schemas.microsoft.com/office/drawing/2014/main" id="{D1B2D7C7-89DB-441D-9691-40F859E1B320}"/>
              </a:ext>
            </a:extLst>
          </p:cNvPr>
          <p:cNvSpPr>
            <a:spLocks noGrp="1"/>
          </p:cNvSpPr>
          <p:nvPr>
            <p:ph type="sldNum" sz="quarter" idx="12"/>
          </p:nvPr>
        </p:nvSpPr>
        <p:spPr/>
        <p:txBody>
          <a:bodyPr/>
          <a:lstStyle/>
          <a:p>
            <a:fld id="{9CA217EF-0505-4C33-BB20-8A8DF2039023}" type="slidenum">
              <a:rPr lang="en-US" smtClean="0"/>
              <a:pPr/>
              <a:t>64</a:t>
            </a:fld>
            <a:endParaRPr lang="en-US"/>
          </a:p>
        </p:txBody>
      </p:sp>
    </p:spTree>
    <p:extLst>
      <p:ext uri="{BB962C8B-B14F-4D97-AF65-F5344CB8AC3E}">
        <p14:creationId xmlns:p14="http://schemas.microsoft.com/office/powerpoint/2010/main" val="259600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r>
              <a:rPr lang="en-US" altLang="zh-CN">
                <a:ea typeface="宋体" pitchFamily="2" charset="-122"/>
              </a:rPr>
              <a:t>Exercises</a:t>
            </a:r>
          </a:p>
        </p:txBody>
      </p:sp>
      <p:sp>
        <p:nvSpPr>
          <p:cNvPr id="81924" name="Rectangle 3"/>
          <p:cNvSpPr>
            <a:spLocks noGrp="1" noChangeArrowheads="1"/>
          </p:cNvSpPr>
          <p:nvPr>
            <p:ph type="body" idx="1"/>
          </p:nvPr>
        </p:nvSpPr>
        <p:spPr/>
        <p:txBody>
          <a:bodyPr/>
          <a:lstStyle/>
          <a:p>
            <a:r>
              <a:rPr lang="en-US" altLang="zh-CN" dirty="0"/>
              <a:t>7</a:t>
            </a:r>
            <a:r>
              <a:rPr lang="en-US" altLang="zh-CN" baseline="30000" dirty="0"/>
              <a:t>th</a:t>
            </a:r>
            <a:r>
              <a:rPr lang="en-US" altLang="zh-CN" dirty="0"/>
              <a:t> edition</a:t>
            </a:r>
          </a:p>
          <a:p>
            <a:r>
              <a:rPr lang="en-US" altLang="zh-CN" dirty="0"/>
              <a:t>P34-36   5, 15, 53,</a:t>
            </a:r>
            <a:r>
              <a:rPr lang="en-US" altLang="zh-CN" dirty="0">
                <a:sym typeface="Symbol" panose="05050102010706020507" pitchFamily="18" charset="2"/>
              </a:rPr>
              <a:t>             </a:t>
            </a:r>
            <a:endParaRPr lang="en-US" altLang="zh-CN" dirty="0"/>
          </a:p>
        </p:txBody>
      </p:sp>
      <p:sp>
        <p:nvSpPr>
          <p:cNvPr id="2" name="灯片编号占位符 1">
            <a:extLst>
              <a:ext uri="{FF2B5EF4-FFF2-40B4-BE49-F238E27FC236}">
                <a16:creationId xmlns:a16="http://schemas.microsoft.com/office/drawing/2014/main" id="{902088A9-130F-4E40-B249-275C7000B03D}"/>
              </a:ext>
            </a:extLst>
          </p:cNvPr>
          <p:cNvSpPr>
            <a:spLocks noGrp="1"/>
          </p:cNvSpPr>
          <p:nvPr>
            <p:ph type="sldNum" sz="quarter" idx="12"/>
          </p:nvPr>
        </p:nvSpPr>
        <p:spPr/>
        <p:txBody>
          <a:bodyPr/>
          <a:lstStyle/>
          <a:p>
            <a:fld id="{9CA217EF-0505-4C33-BB20-8A8DF2039023}"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ctrTitle"/>
          </p:nvPr>
        </p:nvSpPr>
        <p:spPr>
          <a:xfrm>
            <a:off x="2209800" y="2286000"/>
            <a:ext cx="7772400" cy="1143000"/>
          </a:xfrm>
          <a:noFill/>
        </p:spPr>
        <p:txBody>
          <a:bodyPr>
            <a:normAutofit fontScale="90000"/>
          </a:bodyPr>
          <a:lstStyle/>
          <a:p>
            <a:r>
              <a:rPr lang="en-US" altLang="zh-CN">
                <a:ea typeface="宋体" pitchFamily="2" charset="-122"/>
              </a:rPr>
              <a:t>Propositional Normal Forms  </a:t>
            </a:r>
          </a:p>
        </p:txBody>
      </p:sp>
      <p:sp>
        <p:nvSpPr>
          <p:cNvPr id="82948" name="Rectangle 2"/>
          <p:cNvSpPr txBox="1">
            <a:spLocks noChangeArrowheads="1"/>
          </p:cNvSpPr>
          <p:nvPr/>
        </p:nvSpPr>
        <p:spPr bwMode="auto">
          <a:xfrm>
            <a:off x="3352800" y="323850"/>
            <a:ext cx="6629400" cy="1123950"/>
          </a:xfrm>
          <a:prstGeom prst="rect">
            <a:avLst/>
          </a:prstGeom>
          <a:noFill/>
          <a:ln w="9525">
            <a:noFill/>
            <a:miter lim="800000"/>
            <a:headEnd/>
            <a:tailEnd/>
          </a:ln>
        </p:spPr>
        <p:txBody>
          <a:bodyPr lIns="92075" tIns="46038" rIns="92075" bIns="46038" anchor="ctr"/>
          <a:lstStyle/>
          <a:p>
            <a:r>
              <a:rPr lang="en-US" altLang="zh-CN" sz="4400">
                <a:ea typeface="宋体" pitchFamily="2" charset="-122"/>
              </a:rPr>
              <a:t>Section 1.3 (supplement)</a:t>
            </a:r>
          </a:p>
        </p:txBody>
      </p:sp>
      <p:sp>
        <p:nvSpPr>
          <p:cNvPr id="2" name="灯片编号占位符 1">
            <a:extLst>
              <a:ext uri="{FF2B5EF4-FFF2-40B4-BE49-F238E27FC236}">
                <a16:creationId xmlns:a16="http://schemas.microsoft.com/office/drawing/2014/main" id="{16F8C628-378B-4BC9-8FF1-C29FFE7E830B}"/>
              </a:ext>
            </a:extLst>
          </p:cNvPr>
          <p:cNvSpPr>
            <a:spLocks noGrp="1"/>
          </p:cNvSpPr>
          <p:nvPr>
            <p:ph type="sldNum" sz="quarter" idx="12"/>
          </p:nvPr>
        </p:nvSpPr>
        <p:spPr/>
        <p:txBody>
          <a:bodyPr/>
          <a:lstStyle/>
          <a:p>
            <a:r>
              <a:rPr lang="en-US"/>
              <a:t>111</a:t>
            </a:r>
            <a:endParaRPr 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r>
              <a:rPr lang="en-US" altLang="zh-CN">
                <a:ea typeface="宋体" pitchFamily="2" charset="-122"/>
              </a:rPr>
              <a:t>Propositional Formula</a:t>
            </a:r>
          </a:p>
        </p:txBody>
      </p:sp>
      <p:sp>
        <p:nvSpPr>
          <p:cNvPr id="72707" name="Rectangle 3"/>
          <p:cNvSpPr>
            <a:spLocks noGrp="1" noChangeArrowheads="1"/>
          </p:cNvSpPr>
          <p:nvPr>
            <p:ph type="body" idx="1"/>
          </p:nvPr>
        </p:nvSpPr>
        <p:spPr>
          <a:xfrm>
            <a:off x="1828800" y="1828800"/>
            <a:ext cx="8534400" cy="4343400"/>
          </a:xfrm>
        </p:spPr>
        <p:txBody>
          <a:bodyPr/>
          <a:lstStyle/>
          <a:p>
            <a:pPr>
              <a:lnSpc>
                <a:spcPct val="90000"/>
              </a:lnSpc>
            </a:pPr>
            <a:r>
              <a:rPr lang="en-US" altLang="zh-CN" dirty="0">
                <a:ea typeface="宋体" pitchFamily="2" charset="-122"/>
              </a:rPr>
              <a:t>(1) Each propositional variable is a formula, and the truth values T and F are also formulas.</a:t>
            </a:r>
          </a:p>
          <a:p>
            <a:pPr>
              <a:lnSpc>
                <a:spcPct val="90000"/>
              </a:lnSpc>
            </a:pPr>
            <a:r>
              <a:rPr lang="en-US" altLang="zh-CN" dirty="0">
                <a:ea typeface="宋体" pitchFamily="2" charset="-122"/>
              </a:rPr>
              <a:t>(2)  If A is formula, so is (¬A).</a:t>
            </a:r>
          </a:p>
          <a:p>
            <a:pPr>
              <a:lnSpc>
                <a:spcPct val="90000"/>
              </a:lnSpc>
            </a:pPr>
            <a:r>
              <a:rPr lang="en-US" altLang="zh-CN" dirty="0">
                <a:ea typeface="宋体" pitchFamily="2" charset="-122"/>
              </a:rPr>
              <a:t>(3)  If A and B are formulas, so are (A </a:t>
            </a:r>
            <a:r>
              <a:rPr lang="en-US" altLang="zh-CN" dirty="0">
                <a:ea typeface="宋体" pitchFamily="2" charset="-122"/>
                <a:sym typeface="Symbol" pitchFamily="18" charset="2"/>
              </a:rPr>
              <a:t></a:t>
            </a:r>
            <a:r>
              <a:rPr lang="en-US" altLang="zh-CN" dirty="0">
                <a:ea typeface="宋体" pitchFamily="2" charset="-122"/>
              </a:rPr>
              <a:t> B), (A </a:t>
            </a:r>
            <a:r>
              <a:rPr lang="en-US" altLang="zh-CN" dirty="0">
                <a:ea typeface="宋体" pitchFamily="2" charset="-122"/>
                <a:sym typeface="Symbol" pitchFamily="18" charset="2"/>
              </a:rPr>
              <a:t></a:t>
            </a:r>
            <a:r>
              <a:rPr lang="en-US" altLang="zh-CN" dirty="0">
                <a:ea typeface="宋体" pitchFamily="2" charset="-122"/>
              </a:rPr>
              <a:t> B), (A </a:t>
            </a:r>
            <a:r>
              <a:rPr lang="en-US" altLang="zh-CN" dirty="0">
                <a:ea typeface="宋体" pitchFamily="2" charset="-122"/>
                <a:sym typeface="Symbol" pitchFamily="18" charset="2"/>
              </a:rPr>
              <a:t></a:t>
            </a:r>
            <a:r>
              <a:rPr lang="en-US" altLang="zh-CN" dirty="0">
                <a:ea typeface="宋体" pitchFamily="2" charset="-122"/>
              </a:rPr>
              <a:t> B), (A </a:t>
            </a:r>
            <a:r>
              <a:rPr lang="en-US" altLang="zh-CN" dirty="0">
                <a:ea typeface="宋体" pitchFamily="2" charset="-122"/>
                <a:sym typeface="Symbol" pitchFamily="18" charset="2"/>
              </a:rPr>
              <a:t></a:t>
            </a:r>
            <a:r>
              <a:rPr lang="en-US" altLang="zh-CN" dirty="0">
                <a:ea typeface="宋体" pitchFamily="2" charset="-122"/>
              </a:rPr>
              <a:t> B).</a:t>
            </a:r>
          </a:p>
          <a:p>
            <a:pPr>
              <a:lnSpc>
                <a:spcPct val="90000"/>
              </a:lnSpc>
            </a:pPr>
            <a:r>
              <a:rPr lang="en-US" altLang="zh-CN" dirty="0">
                <a:ea typeface="宋体" pitchFamily="2" charset="-122"/>
              </a:rPr>
              <a:t>(4)  A string of symbols is a formula only as it is determined by (finitely many applications of) the above three rules</a:t>
            </a:r>
            <a:r>
              <a:rPr lang="en-US" altLang="zh-CN" dirty="0">
                <a:latin typeface="CMR10" charset="0"/>
                <a:ea typeface="宋体" pitchFamily="2" charset="-122"/>
              </a:rPr>
              <a:t>.</a:t>
            </a:r>
            <a:r>
              <a:rPr lang="en-US" altLang="zh-CN" dirty="0">
                <a:latin typeface="Times New Roman" pitchFamily="18" charset="0"/>
                <a:ea typeface="宋体" pitchFamily="2" charset="-122"/>
              </a:rPr>
              <a:t> </a:t>
            </a:r>
            <a:endParaRPr lang="en-US" altLang="zh-CN" i="1" dirty="0">
              <a:latin typeface="Times New Roman" pitchFamily="18" charset="0"/>
              <a:ea typeface="宋体" pitchFamily="2" charset="-122"/>
            </a:endParaRPr>
          </a:p>
        </p:txBody>
      </p:sp>
      <p:sp>
        <p:nvSpPr>
          <p:cNvPr id="2" name="灯片编号占位符 1">
            <a:extLst>
              <a:ext uri="{FF2B5EF4-FFF2-40B4-BE49-F238E27FC236}">
                <a16:creationId xmlns:a16="http://schemas.microsoft.com/office/drawing/2014/main" id="{39406A07-DD30-4B1A-B190-C42668583618}"/>
              </a:ext>
            </a:extLst>
          </p:cNvPr>
          <p:cNvSpPr>
            <a:spLocks noGrp="1"/>
          </p:cNvSpPr>
          <p:nvPr>
            <p:ph type="sldNum" sz="quarter" idx="12"/>
          </p:nvPr>
        </p:nvSpPr>
        <p:spPr/>
        <p:txBody>
          <a:bodyPr/>
          <a:lstStyle/>
          <a:p>
            <a:fld id="{9CA217EF-0505-4C33-BB20-8A8DF2039023}" type="slidenum">
              <a:rPr lang="en-US" smtClean="0"/>
              <a:pPr/>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2707">
                                            <p:txEl>
                                              <p:pRg st="3" end="3"/>
                                            </p:txEl>
                                          </p:spTgt>
                                        </p:tgtEl>
                                        <p:attrNameLst>
                                          <p:attrName>style.visibility</p:attrName>
                                        </p:attrNameLst>
                                      </p:cBhvr>
                                      <p:to>
                                        <p:strVal val="visible"/>
                                      </p:to>
                                    </p:set>
                                    <p:anim calcmode="lin" valueType="num">
                                      <p:cBhvr additive="base">
                                        <p:cTn id="25" dur="500" fill="hold"/>
                                        <p:tgtEl>
                                          <p:spTgt spid="727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270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altLang="zh-CN">
                <a:ea typeface="宋体" pitchFamily="2" charset="-122"/>
              </a:rPr>
              <a:t>Example </a:t>
            </a:r>
          </a:p>
        </p:txBody>
      </p:sp>
      <p:sp>
        <p:nvSpPr>
          <p:cNvPr id="84996" name="Rectangle 3"/>
          <p:cNvSpPr>
            <a:spLocks noGrp="1" noChangeArrowheads="1"/>
          </p:cNvSpPr>
          <p:nvPr>
            <p:ph type="body" idx="1"/>
          </p:nvPr>
        </p:nvSpPr>
        <p:spPr/>
        <p:txBody>
          <a:bodyPr/>
          <a:lstStyle/>
          <a:p>
            <a:r>
              <a:rPr lang="en-US" altLang="zh-CN" b="1" dirty="0"/>
              <a:t>EXAMPLE </a:t>
            </a:r>
            <a:r>
              <a:rPr lang="en-US" altLang="zh-CN" dirty="0">
                <a:latin typeface="CMBX10" charset="0"/>
                <a:ea typeface="宋体" pitchFamily="2" charset="-122"/>
                <a:cs typeface="Times New Roman" pitchFamily="18" charset="0"/>
              </a:rPr>
              <a:t> </a:t>
            </a:r>
          </a:p>
          <a:p>
            <a:endParaRPr lang="en-US" altLang="zh-CN" dirty="0">
              <a:latin typeface="Lingoes Unicode" panose="020B0604020202020204" pitchFamily="34" charset="-122"/>
              <a:ea typeface="Lingoes Unicode" panose="020B0604020202020204" pitchFamily="34" charset="-122"/>
              <a:cs typeface="Times New Roman" pitchFamily="18" charset="0"/>
            </a:endParaRPr>
          </a:p>
          <a:p>
            <a:r>
              <a:rPr lang="en-US" altLang="zh-CN" dirty="0">
                <a:latin typeface="Lingoes Unicode" panose="020B0604020202020204" pitchFamily="34" charset="-122"/>
                <a:ea typeface="Lingoes Unicode" panose="020B0604020202020204" pitchFamily="34" charset="-122"/>
                <a:cs typeface="Times New Roman" pitchFamily="18" charset="0"/>
              </a:rPr>
              <a:t>The following string are formulas:</a:t>
            </a:r>
          </a:p>
          <a:p>
            <a:r>
              <a:rPr lang="en-US" altLang="zh-CN" dirty="0">
                <a:latin typeface="Lingoes Unicode" panose="020B0604020202020204" pitchFamily="34" charset="-122"/>
                <a:ea typeface="Lingoes Unicode" panose="020B0604020202020204" pitchFamily="34" charset="-122"/>
                <a:cs typeface="Times New Roman" pitchFamily="18" charset="0"/>
              </a:rPr>
              <a:t>¬(p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q),  p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(q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r),  (p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q)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r</a:t>
            </a:r>
          </a:p>
          <a:p>
            <a:endParaRPr lang="en-US" altLang="zh-CN" dirty="0">
              <a:latin typeface="Lingoes Unicode" panose="020B0604020202020204" pitchFamily="34" charset="-122"/>
              <a:ea typeface="Lingoes Unicode" panose="020B0604020202020204" pitchFamily="34" charset="-122"/>
              <a:cs typeface="Times New Roman" pitchFamily="18" charset="0"/>
            </a:endParaRPr>
          </a:p>
          <a:p>
            <a:r>
              <a:rPr lang="en-US" altLang="zh-CN" dirty="0">
                <a:latin typeface="Lingoes Unicode" panose="020B0604020202020204" pitchFamily="34" charset="-122"/>
                <a:ea typeface="Lingoes Unicode" panose="020B0604020202020204" pitchFamily="34" charset="-122"/>
                <a:cs typeface="Times New Roman" pitchFamily="18" charset="0"/>
              </a:rPr>
              <a:t>The following string are not formulas:</a:t>
            </a:r>
          </a:p>
          <a:p>
            <a:r>
              <a:rPr lang="en-US" altLang="zh-CN" dirty="0" err="1">
                <a:latin typeface="Lingoes Unicode" panose="020B0604020202020204" pitchFamily="34" charset="-122"/>
                <a:ea typeface="Lingoes Unicode" panose="020B0604020202020204" pitchFamily="34" charset="-122"/>
                <a:cs typeface="Times New Roman" pitchFamily="18" charset="0"/>
              </a:rPr>
              <a:t>pq</a:t>
            </a:r>
            <a:r>
              <a:rPr lang="en-US" altLang="zh-CN" dirty="0">
                <a:latin typeface="Lingoes Unicode" panose="020B0604020202020204" pitchFamily="34" charset="-122"/>
                <a:ea typeface="Lingoes Unicode" panose="020B0604020202020204" pitchFamily="34" charset="-122"/>
                <a:cs typeface="Times New Roman" pitchFamily="18" charset="0"/>
              </a:rPr>
              <a:t>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r, ¬</a:t>
            </a:r>
            <a:r>
              <a:rPr lang="en-US" altLang="zh-CN" dirty="0" err="1">
                <a:latin typeface="Lingoes Unicode" panose="020B0604020202020204" pitchFamily="34" charset="-122"/>
                <a:ea typeface="Lingoes Unicode" panose="020B0604020202020204" pitchFamily="34" charset="-122"/>
                <a:cs typeface="Times New Roman" pitchFamily="18" charset="0"/>
              </a:rPr>
              <a:t>p</a:t>
            </a:r>
            <a:r>
              <a:rPr lang="en-US" altLang="zh-CN" dirty="0" err="1">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err="1">
                <a:latin typeface="Lingoes Unicode" panose="020B0604020202020204" pitchFamily="34" charset="-122"/>
                <a:ea typeface="Lingoes Unicode" panose="020B0604020202020204" pitchFamily="34" charset="-122"/>
                <a:cs typeface="Times New Roman" pitchFamily="18" charset="0"/>
              </a:rPr>
              <a:t>q</a:t>
            </a:r>
            <a:r>
              <a:rPr lang="en-US" altLang="zh-CN" dirty="0">
                <a:latin typeface="Lingoes Unicode" panose="020B0604020202020204" pitchFamily="34" charset="-122"/>
                <a:ea typeface="Lingoes Unicode" panose="020B0604020202020204" pitchFamily="34" charset="-122"/>
                <a:cs typeface="Times New Roman" pitchFamily="18" charset="0"/>
              </a:rPr>
              <a:t>) </a:t>
            </a:r>
            <a:r>
              <a:rPr lang="en-US" altLang="zh-CN" dirty="0">
                <a:latin typeface="Lingoes Unicode" panose="020B0604020202020204" pitchFamily="34" charset="-122"/>
                <a:ea typeface="Lingoes Unicode" panose="020B0604020202020204" pitchFamily="34" charset="-122"/>
                <a:cs typeface="Times New Roman" pitchFamily="18" charset="0"/>
                <a:sym typeface="Symbol" pitchFamily="18" charset="2"/>
              </a:rPr>
              <a:t></a:t>
            </a:r>
            <a:r>
              <a:rPr lang="en-US" altLang="zh-CN" dirty="0">
                <a:latin typeface="Lingoes Unicode" panose="020B0604020202020204" pitchFamily="34" charset="-122"/>
                <a:ea typeface="Lingoes Unicode" panose="020B0604020202020204" pitchFamily="34" charset="-122"/>
                <a:cs typeface="Times New Roman" pitchFamily="18" charset="0"/>
              </a:rPr>
              <a:t> r </a:t>
            </a:r>
            <a:endParaRPr lang="zh-CN" altLang="en-US" dirty="0">
              <a:latin typeface="Lingoes Unicode" panose="020B0604020202020204" pitchFamily="34" charset="-122"/>
              <a:ea typeface="Lingoes Unicode" panose="020B0604020202020204" pitchFamily="34" charset="-122"/>
              <a:cs typeface="Times New Roman" pitchFamily="18" charset="0"/>
            </a:endParaRPr>
          </a:p>
        </p:txBody>
      </p:sp>
      <p:sp>
        <p:nvSpPr>
          <p:cNvPr id="2" name="灯片编号占位符 1">
            <a:extLst>
              <a:ext uri="{FF2B5EF4-FFF2-40B4-BE49-F238E27FC236}">
                <a16:creationId xmlns:a16="http://schemas.microsoft.com/office/drawing/2014/main" id="{282322CD-51F1-46CE-A8B0-EB9012F50F71}"/>
              </a:ext>
            </a:extLst>
          </p:cNvPr>
          <p:cNvSpPr>
            <a:spLocks noGrp="1"/>
          </p:cNvSpPr>
          <p:nvPr>
            <p:ph type="sldNum" sz="quarter" idx="12"/>
          </p:nvPr>
        </p:nvSpPr>
        <p:spPr/>
        <p:txBody>
          <a:bodyPr/>
          <a:lstStyle/>
          <a:p>
            <a:fld id="{9CA217EF-0505-4C33-BB20-8A8DF2039023}" type="slidenum">
              <a:rPr lang="en-US" smtClean="0"/>
              <a:pPr/>
              <a:t>68</a:t>
            </a:fld>
            <a:endParaRPr 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3352800" y="323850"/>
            <a:ext cx="6934200" cy="1123950"/>
          </a:xfrm>
        </p:spPr>
        <p:txBody>
          <a:bodyPr/>
          <a:lstStyle/>
          <a:p>
            <a:r>
              <a:rPr lang="en-US" altLang="zh-CN" sz="4000" dirty="0">
                <a:ea typeface="宋体" pitchFamily="2" charset="-122"/>
              </a:rPr>
              <a:t>Propositional Normal Forms</a:t>
            </a:r>
            <a:r>
              <a:rPr lang="en-US" altLang="zh-CN" dirty="0">
                <a:ea typeface="宋体" pitchFamily="2" charset="-122"/>
              </a:rPr>
              <a:t> </a:t>
            </a:r>
          </a:p>
        </p:txBody>
      </p:sp>
      <p:sp>
        <p:nvSpPr>
          <p:cNvPr id="2" name="Rectangle 3"/>
          <p:cNvSpPr>
            <a:spLocks noGrp="1" noChangeArrowheads="1"/>
          </p:cNvSpPr>
          <p:nvPr>
            <p:ph type="body" idx="1"/>
          </p:nvPr>
        </p:nvSpPr>
        <p:spPr/>
        <p:txBody>
          <a:bodyPr/>
          <a:lstStyle/>
          <a:p>
            <a:r>
              <a:rPr lang="en-US" altLang="zh-CN">
                <a:ea typeface="宋体" pitchFamily="2" charset="-122"/>
              </a:rPr>
              <a:t>Formulas can be transformed into </a:t>
            </a:r>
            <a:r>
              <a:rPr lang="en-US" altLang="zh-CN">
                <a:solidFill>
                  <a:schemeClr val="tx2"/>
                </a:solidFill>
                <a:ea typeface="宋体" pitchFamily="2" charset="-122"/>
              </a:rPr>
              <a:t>standard forms</a:t>
            </a:r>
            <a:r>
              <a:rPr lang="en-US" altLang="zh-CN">
                <a:ea typeface="宋体" pitchFamily="2" charset="-122"/>
              </a:rPr>
              <a:t> so that they become more convenient for symbolic manipulations and make identification and comparison of two formulas easier.</a:t>
            </a:r>
          </a:p>
          <a:p>
            <a:endParaRPr lang="en-US" altLang="zh-CN">
              <a:ea typeface="宋体" pitchFamily="2" charset="-122"/>
            </a:endParaRPr>
          </a:p>
        </p:txBody>
      </p:sp>
      <p:sp>
        <p:nvSpPr>
          <p:cNvPr id="3" name="灯片编号占位符 2">
            <a:extLst>
              <a:ext uri="{FF2B5EF4-FFF2-40B4-BE49-F238E27FC236}">
                <a16:creationId xmlns:a16="http://schemas.microsoft.com/office/drawing/2014/main" id="{B0CCC35D-CE2F-4E5D-BEC3-DA6F728A4B92}"/>
              </a:ext>
            </a:extLst>
          </p:cNvPr>
          <p:cNvSpPr>
            <a:spLocks noGrp="1"/>
          </p:cNvSpPr>
          <p:nvPr>
            <p:ph type="sldNum" sz="quarter" idx="12"/>
          </p:nvPr>
        </p:nvSpPr>
        <p:spPr/>
        <p:txBody>
          <a:bodyPr/>
          <a:lstStyle/>
          <a:p>
            <a:fld id="{9CA217EF-0505-4C33-BB20-8A8DF2039023}" type="slidenum">
              <a:rPr lang="en-US" smtClean="0"/>
              <a:pPr/>
              <a:t>69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Compound Propositions: Negation</a:t>
            </a:r>
          </a:p>
        </p:txBody>
      </p:sp>
      <p:sp>
        <p:nvSpPr>
          <p:cNvPr id="3" name="Content Placeholder 2"/>
          <p:cNvSpPr>
            <a:spLocks noGrp="1"/>
          </p:cNvSpPr>
          <p:nvPr>
            <p:ph idx="1"/>
          </p:nvPr>
        </p:nvSpPr>
        <p:spPr/>
        <p:txBody>
          <a:bodyPr/>
          <a:lstStyle/>
          <a:p>
            <a:pPr marL="274320" lvl="1" indent="-274320">
              <a:buClr>
                <a:schemeClr val="accent3"/>
              </a:buClr>
              <a:buSzPct val="95000"/>
            </a:pPr>
            <a:r>
              <a:rPr lang="en-US" dirty="0"/>
              <a:t>The </a:t>
            </a:r>
            <a:r>
              <a:rPr lang="en-US" i="1" dirty="0"/>
              <a:t>negation</a:t>
            </a:r>
            <a:r>
              <a:rPr lang="en-US" dirty="0"/>
              <a:t> of a proposition  </a:t>
            </a:r>
            <a:r>
              <a:rPr lang="en-US" i="1" dirty="0">
                <a:latin typeface="Cambria Math" pitchFamily="18" charset="0"/>
                <a:ea typeface="Cambria Math" pitchFamily="18" charset="0"/>
              </a:rPr>
              <a:t>p</a:t>
            </a:r>
            <a:r>
              <a:rPr lang="en-US" dirty="0"/>
              <a:t>  is  denoted by  </a:t>
            </a:r>
            <a:r>
              <a:rPr lang="en-US" dirty="0">
                <a:latin typeface="Cambria Math"/>
                <a:ea typeface="Cambria Math"/>
              </a:rPr>
              <a:t>¬</a:t>
            </a:r>
            <a:r>
              <a:rPr lang="en-US" i="1" dirty="0">
                <a:latin typeface="Cambria Math" pitchFamily="18" charset="0"/>
                <a:ea typeface="Cambria Math" pitchFamily="18" charset="0"/>
              </a:rPr>
              <a:t>p</a:t>
            </a:r>
            <a:r>
              <a:rPr lang="en-US" dirty="0"/>
              <a:t>  and has this truth table:</a:t>
            </a:r>
          </a:p>
          <a:p>
            <a:pPr marL="274320" lvl="1" indent="-274320">
              <a:buClr>
                <a:schemeClr val="accent3"/>
              </a:buClr>
              <a:buSzPct val="95000"/>
            </a:pPr>
            <a:endParaRPr lang="en-US" dirty="0"/>
          </a:p>
          <a:p>
            <a:pPr marL="274320" lvl="1" indent="-274320">
              <a:buClr>
                <a:schemeClr val="accent3"/>
              </a:buClr>
              <a:buSzPct val="95000"/>
            </a:pPr>
            <a:endParaRPr lang="en-US" dirty="0"/>
          </a:p>
          <a:p>
            <a:endParaRPr lang="en-US" b="1" dirty="0"/>
          </a:p>
          <a:p>
            <a:endParaRPr lang="en-US" b="1" dirty="0"/>
          </a:p>
          <a:p>
            <a:r>
              <a:rPr lang="en-US" b="1" dirty="0"/>
              <a:t>Example</a:t>
            </a:r>
            <a:r>
              <a:rPr lang="en-US" dirty="0"/>
              <a:t>: If </a:t>
            </a:r>
            <a:r>
              <a:rPr lang="en-US" i="1" dirty="0">
                <a:latin typeface="Cambria Math" pitchFamily="18" charset="0"/>
                <a:ea typeface="Cambria Math" pitchFamily="18" charset="0"/>
              </a:rPr>
              <a:t>p</a:t>
            </a:r>
            <a:r>
              <a:rPr lang="en-US" dirty="0"/>
              <a:t>   denotes “The earth is round.”, then </a:t>
            </a:r>
            <a:r>
              <a:rPr lang="en-US" dirty="0">
                <a:latin typeface="Cambria Math"/>
                <a:ea typeface="Cambria Math"/>
              </a:rPr>
              <a:t>¬</a:t>
            </a:r>
            <a:r>
              <a:rPr lang="en-US" i="1" dirty="0">
                <a:latin typeface="Cambria Math" pitchFamily="18" charset="0"/>
                <a:ea typeface="Cambria Math" pitchFamily="18" charset="0"/>
              </a:rPr>
              <a:t>p</a:t>
            </a:r>
            <a:r>
              <a:rPr lang="en-US" dirty="0"/>
              <a:t>     denotes “It is not the case that the earth is round,” or more simply “The earth is not round.”  </a:t>
            </a:r>
          </a:p>
        </p:txBody>
      </p:sp>
      <p:graphicFrame>
        <p:nvGraphicFramePr>
          <p:cNvPr id="6" name="Content Placeholder 3"/>
          <p:cNvGraphicFramePr>
            <a:graphicFrameLocks/>
          </p:cNvGraphicFramePr>
          <p:nvPr/>
        </p:nvGraphicFramePr>
        <p:xfrm>
          <a:off x="3352800" y="2971800"/>
          <a:ext cx="5638800" cy="111252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370840">
                <a:tc>
                  <a:txBody>
                    <a:bodyPr/>
                    <a:lstStyle/>
                    <a:p>
                      <a:r>
                        <a:rPr lang="en-US" b="0" i="1" dirty="0">
                          <a:latin typeface="Cambria Math" pitchFamily="18" charset="0"/>
                          <a:ea typeface="Cambria Math" pitchFamily="18" charset="0"/>
                        </a:rPr>
                        <a:t>p</a:t>
                      </a:r>
                    </a:p>
                  </a:txBody>
                  <a:tcPr/>
                </a:tc>
                <a:tc>
                  <a:txBody>
                    <a:bodyPr/>
                    <a:lstStyle/>
                    <a:p>
                      <a:r>
                        <a:rPr lang="en-US" dirty="0">
                          <a:latin typeface="Cambria Math"/>
                          <a:ea typeface="Cambria Math"/>
                        </a:rPr>
                        <a:t>¬</a:t>
                      </a:r>
                      <a:r>
                        <a:rPr lang="en-US" i="1" dirty="0">
                          <a:latin typeface="Cambria Math" pitchFamily="18" charset="0"/>
                          <a:ea typeface="Cambria Math" pitchFamily="18" charset="0"/>
                        </a:rPr>
                        <a:t>p</a:t>
                      </a:r>
                      <a:r>
                        <a:rPr lang="en-US" dirty="0"/>
                        <a:t> </a:t>
                      </a:r>
                    </a:p>
                  </a:txBody>
                  <a:tcPr/>
                </a:tc>
                <a:extLst>
                  <a:ext uri="{0D108BD9-81ED-4DB2-BD59-A6C34878D82A}">
                    <a16:rowId xmlns:a16="http://schemas.microsoft.com/office/drawing/2014/main" val="10000"/>
                  </a:ext>
                </a:extLst>
              </a:tr>
              <a:tr h="370840">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10001"/>
                  </a:ext>
                </a:extLst>
              </a:tr>
              <a:tr h="370840">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10002"/>
                  </a:ext>
                </a:extLst>
              </a:tr>
            </a:tbl>
          </a:graphicData>
        </a:graphic>
      </p:graphicFrame>
      <p:sp>
        <p:nvSpPr>
          <p:cNvPr id="5" name="灯片编号占位符 4">
            <a:extLst>
              <a:ext uri="{FF2B5EF4-FFF2-40B4-BE49-F238E27FC236}">
                <a16:creationId xmlns:a16="http://schemas.microsoft.com/office/drawing/2014/main" id="{2E68D9F8-064B-41D4-AA2B-BEF523F4BAD1}"/>
              </a:ext>
            </a:extLst>
          </p:cNvPr>
          <p:cNvSpPr>
            <a:spLocks noGrp="1"/>
          </p:cNvSpPr>
          <p:nvPr>
            <p:ph type="sldNum" sz="quarter" idx="12"/>
          </p:nvPr>
        </p:nvSpPr>
        <p:spPr/>
        <p:txBody>
          <a:bodyPr/>
          <a:lstStyle/>
          <a:p>
            <a:fld id="{9CA217EF-0505-4C33-BB20-8A8DF2039023}"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zh-CN" sz="5400" dirty="0">
                <a:ea typeface="宋体" pitchFamily="2" charset="-122"/>
              </a:rPr>
              <a:t>Normal Forms</a:t>
            </a:r>
            <a:endParaRPr lang="en-US" altLang="zh-CN" dirty="0">
              <a:ea typeface="宋体" pitchFamily="2" charset="-122"/>
            </a:endParaRPr>
          </a:p>
        </p:txBody>
      </p:sp>
      <p:sp>
        <p:nvSpPr>
          <p:cNvPr id="87044" name="Rectangle 3"/>
          <p:cNvSpPr>
            <a:spLocks noGrp="1" noChangeArrowheads="1"/>
          </p:cNvSpPr>
          <p:nvPr>
            <p:ph type="body" idx="1"/>
          </p:nvPr>
        </p:nvSpPr>
        <p:spPr>
          <a:xfrm>
            <a:off x="2209800" y="1752600"/>
            <a:ext cx="8153400" cy="4343400"/>
          </a:xfrm>
        </p:spPr>
        <p:txBody>
          <a:bodyPr/>
          <a:lstStyle/>
          <a:p>
            <a:r>
              <a:rPr lang="en-US" altLang="zh-CN" dirty="0">
                <a:ea typeface="宋体" pitchFamily="2" charset="-122"/>
              </a:rPr>
              <a:t>There are two types of normal forms in propositional calculus:</a:t>
            </a:r>
          </a:p>
          <a:p>
            <a:r>
              <a:rPr lang="en-US" altLang="zh-CN" dirty="0">
                <a:ea typeface="宋体" pitchFamily="2" charset="-122"/>
              </a:rPr>
              <a:t> </a:t>
            </a:r>
            <a:r>
              <a:rPr lang="en-US" altLang="zh-CN" dirty="0">
                <a:solidFill>
                  <a:schemeClr val="tx2"/>
                </a:solidFill>
                <a:ea typeface="宋体" pitchFamily="2" charset="-122"/>
              </a:rPr>
              <a:t>the disjunctive  normal form(DNF)</a:t>
            </a:r>
            <a:r>
              <a:rPr lang="en-US" altLang="zh-CN" dirty="0">
                <a:ea typeface="宋体" pitchFamily="2" charset="-122"/>
              </a:rPr>
              <a:t> </a:t>
            </a:r>
          </a:p>
          <a:p>
            <a:r>
              <a:rPr lang="en-US" altLang="zh-CN" dirty="0">
                <a:ea typeface="宋体" pitchFamily="2" charset="-122"/>
              </a:rPr>
              <a:t>and </a:t>
            </a:r>
          </a:p>
          <a:p>
            <a:r>
              <a:rPr lang="en-US" altLang="zh-CN" dirty="0">
                <a:solidFill>
                  <a:schemeClr val="tx2"/>
                </a:solidFill>
                <a:ea typeface="宋体" pitchFamily="2" charset="-122"/>
              </a:rPr>
              <a:t>the conjunctive normal form(CNF).</a:t>
            </a:r>
          </a:p>
          <a:p>
            <a:pPr>
              <a:buFontTx/>
              <a:buNone/>
            </a:pPr>
            <a:endParaRPr lang="en-US" altLang="zh-CN" dirty="0">
              <a:ea typeface="宋体" pitchFamily="2" charset="-122"/>
            </a:endParaRPr>
          </a:p>
          <a:p>
            <a:pPr>
              <a:buFontTx/>
              <a:buNone/>
            </a:pPr>
            <a:r>
              <a:rPr lang="en-US" altLang="zh-CN" dirty="0">
                <a:ea typeface="宋体" pitchFamily="2" charset="-122"/>
              </a:rPr>
              <a:t>DEFINITION. A literal is a variable or its negation</a:t>
            </a:r>
          </a:p>
          <a:p>
            <a:pPr>
              <a:buFontTx/>
              <a:buNone/>
            </a:pPr>
            <a:r>
              <a:rPr lang="en-US" altLang="zh-CN" dirty="0">
                <a:ea typeface="宋体" pitchFamily="2" charset="-122"/>
              </a:rPr>
              <a:t>Example  p and </a:t>
            </a:r>
            <a:r>
              <a:rPr lang="en-US" altLang="zh-CN" dirty="0">
                <a:ea typeface="宋体" pitchFamily="2" charset="-122"/>
                <a:cs typeface="Times New Roman" pitchFamily="18" charset="0"/>
              </a:rPr>
              <a:t>¬p are literals, but p</a:t>
            </a:r>
            <a:r>
              <a:rPr lang="en-US" altLang="zh-CN" dirty="0">
                <a:latin typeface="CMMI10" charset="0"/>
                <a:ea typeface="宋体" pitchFamily="2" charset="-122"/>
                <a:cs typeface="Times New Roman" pitchFamily="18" charset="0"/>
              </a:rPr>
              <a:t> </a:t>
            </a:r>
            <a:r>
              <a:rPr lang="en-US" altLang="zh-CN" dirty="0">
                <a:ea typeface="宋体" pitchFamily="2" charset="-122"/>
                <a:sym typeface="Symbol" pitchFamily="18" charset="2"/>
              </a:rPr>
              <a:t>q is not.</a:t>
            </a:r>
          </a:p>
        </p:txBody>
      </p:sp>
      <p:sp>
        <p:nvSpPr>
          <p:cNvPr id="2" name="灯片编号占位符 1">
            <a:extLst>
              <a:ext uri="{FF2B5EF4-FFF2-40B4-BE49-F238E27FC236}">
                <a16:creationId xmlns:a16="http://schemas.microsoft.com/office/drawing/2014/main" id="{258A4F6E-68AC-4220-BE1C-CB2A57239FF5}"/>
              </a:ext>
            </a:extLst>
          </p:cNvPr>
          <p:cNvSpPr>
            <a:spLocks noGrp="1"/>
          </p:cNvSpPr>
          <p:nvPr>
            <p:ph type="sldNum" sz="quarter" idx="12"/>
          </p:nvPr>
        </p:nvSpPr>
        <p:spPr/>
        <p:txBody>
          <a:bodyPr/>
          <a:lstStyle/>
          <a:p>
            <a:fld id="{9CA217EF-0505-4C33-BB20-8A8DF2039023}" type="slidenum">
              <a:rPr lang="en-US" smtClean="0"/>
              <a:pPr/>
              <a:t>70</a:t>
            </a:fld>
            <a:endParaRPr 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r>
              <a:rPr lang="en-US" altLang="zh-CN" sz="4000">
                <a:ea typeface="宋体" pitchFamily="2" charset="-122"/>
              </a:rPr>
              <a:t>Propositional Normal Forms</a:t>
            </a:r>
          </a:p>
        </p:txBody>
      </p:sp>
      <p:sp>
        <p:nvSpPr>
          <p:cNvPr id="79875" name="Rectangle 3"/>
          <p:cNvSpPr>
            <a:spLocks noGrp="1" noChangeArrowheads="1"/>
          </p:cNvSpPr>
          <p:nvPr>
            <p:ph type="body" idx="1"/>
          </p:nvPr>
        </p:nvSpPr>
        <p:spPr>
          <a:xfrm>
            <a:off x="1905000" y="1905000"/>
            <a:ext cx="8534400" cy="4267200"/>
          </a:xfrm>
        </p:spPr>
        <p:txBody>
          <a:bodyPr/>
          <a:lstStyle/>
          <a:p>
            <a:r>
              <a:rPr lang="en-US" altLang="zh-CN">
                <a:ea typeface="宋体" pitchFamily="2" charset="-122"/>
              </a:rPr>
              <a:t>DEFINITION. A formula is said to be in </a:t>
            </a:r>
            <a:r>
              <a:rPr lang="en-US" altLang="zh-CN">
                <a:solidFill>
                  <a:schemeClr val="tx2"/>
                </a:solidFill>
                <a:ea typeface="宋体" pitchFamily="2" charset="-122"/>
              </a:rPr>
              <a:t>disjunctive normal form</a:t>
            </a:r>
            <a:r>
              <a:rPr lang="en-US" altLang="zh-CN">
                <a:ea typeface="宋体" pitchFamily="2" charset="-122"/>
              </a:rPr>
              <a:t> if it is written as a disjunction, in which all the terms are conjunctions of literals.</a:t>
            </a:r>
          </a:p>
          <a:p>
            <a:r>
              <a:rPr lang="en-US" altLang="zh-CN">
                <a:ea typeface="宋体" pitchFamily="2" charset="-122"/>
              </a:rPr>
              <a:t>EXAMPLE 1 (p </a:t>
            </a:r>
            <a:r>
              <a:rPr lang="en-US" altLang="zh-CN" sz="3600">
                <a:ea typeface="宋体" pitchFamily="2" charset="-122"/>
                <a:sym typeface="Symbol" pitchFamily="18" charset="2"/>
              </a:rPr>
              <a:t></a:t>
            </a:r>
            <a:r>
              <a:rPr lang="en-US" altLang="zh-CN">
                <a:ea typeface="宋体" pitchFamily="2" charset="-122"/>
              </a:rPr>
              <a:t> q) </a:t>
            </a:r>
            <a:r>
              <a:rPr lang="en-US" altLang="zh-CN">
                <a:ea typeface="宋体" pitchFamily="2" charset="-122"/>
                <a:sym typeface="Symbol" pitchFamily="18" charset="2"/>
              </a:rPr>
              <a:t></a:t>
            </a:r>
            <a:r>
              <a:rPr lang="en-US" altLang="zh-CN">
                <a:ea typeface="宋体" pitchFamily="2" charset="-122"/>
              </a:rPr>
              <a:t>(p </a:t>
            </a:r>
            <a:r>
              <a:rPr lang="en-US" altLang="zh-CN" sz="3600">
                <a:ea typeface="宋体" pitchFamily="2" charset="-122"/>
                <a:sym typeface="Symbol" pitchFamily="18" charset="2"/>
              </a:rPr>
              <a:t></a:t>
            </a:r>
            <a:r>
              <a:rPr lang="en-US" altLang="zh-CN">
                <a:ea typeface="宋体" pitchFamily="2" charset="-122"/>
              </a:rPr>
              <a:t> ¬q), p </a:t>
            </a:r>
            <a:r>
              <a:rPr lang="en-US" altLang="zh-CN">
                <a:ea typeface="宋体" pitchFamily="2" charset="-122"/>
                <a:sym typeface="Symbol" pitchFamily="18" charset="2"/>
              </a:rPr>
              <a:t></a:t>
            </a:r>
            <a:r>
              <a:rPr lang="en-US" altLang="zh-CN">
                <a:ea typeface="宋体" pitchFamily="2" charset="-122"/>
              </a:rPr>
              <a:t> (q </a:t>
            </a:r>
            <a:r>
              <a:rPr lang="en-US" altLang="zh-CN" sz="3600">
                <a:ea typeface="宋体" pitchFamily="2" charset="-122"/>
                <a:sym typeface="Symbol" pitchFamily="18" charset="2"/>
              </a:rPr>
              <a:t></a:t>
            </a:r>
            <a:r>
              <a:rPr lang="en-US" altLang="zh-CN">
                <a:ea typeface="宋体" pitchFamily="2" charset="-122"/>
              </a:rPr>
              <a:t> r), ¬p </a:t>
            </a:r>
            <a:r>
              <a:rPr lang="en-US" altLang="zh-CN">
                <a:ea typeface="宋体" pitchFamily="2" charset="-122"/>
                <a:sym typeface="Symbol" pitchFamily="18" charset="2"/>
              </a:rPr>
              <a:t></a:t>
            </a:r>
            <a:r>
              <a:rPr lang="en-US" altLang="zh-CN">
                <a:ea typeface="宋体" pitchFamily="2" charset="-122"/>
              </a:rPr>
              <a:t>T are in disjunctive normal forms. The disjunction   ¬(p </a:t>
            </a:r>
            <a:r>
              <a:rPr lang="en-US" altLang="zh-CN" sz="3600">
                <a:ea typeface="宋体" pitchFamily="2" charset="-122"/>
                <a:sym typeface="Symbol" pitchFamily="18" charset="2"/>
              </a:rPr>
              <a:t></a:t>
            </a:r>
            <a:r>
              <a:rPr lang="en-US" altLang="zh-CN">
                <a:ea typeface="宋体" pitchFamily="2" charset="-122"/>
              </a:rPr>
              <a:t> q) </a:t>
            </a:r>
            <a:r>
              <a:rPr lang="en-US" altLang="zh-CN">
                <a:ea typeface="宋体" pitchFamily="2" charset="-122"/>
                <a:sym typeface="Symbol" pitchFamily="18" charset="2"/>
              </a:rPr>
              <a:t></a:t>
            </a:r>
            <a:r>
              <a:rPr lang="en-US" altLang="zh-CN">
                <a:ea typeface="宋体" pitchFamily="2" charset="-122"/>
              </a:rPr>
              <a:t> r is not in normal form. (</a:t>
            </a:r>
            <a:r>
              <a:rPr lang="en-US" altLang="zh-CN">
                <a:solidFill>
                  <a:schemeClr val="tx2"/>
                </a:solidFill>
                <a:ea typeface="宋体" pitchFamily="2" charset="-122"/>
              </a:rPr>
              <a:t>Why?</a:t>
            </a:r>
            <a:r>
              <a:rPr lang="en-US" altLang="zh-CN">
                <a:ea typeface="宋体" pitchFamily="2" charset="-122"/>
              </a:rPr>
              <a:t>)</a:t>
            </a:r>
          </a:p>
        </p:txBody>
      </p:sp>
      <p:sp>
        <p:nvSpPr>
          <p:cNvPr id="2" name="灯片编号占位符 1">
            <a:extLst>
              <a:ext uri="{FF2B5EF4-FFF2-40B4-BE49-F238E27FC236}">
                <a16:creationId xmlns:a16="http://schemas.microsoft.com/office/drawing/2014/main" id="{F24F76EC-AA53-4B8D-BE17-72A6D50152FB}"/>
              </a:ext>
            </a:extLst>
          </p:cNvPr>
          <p:cNvSpPr>
            <a:spLocks noGrp="1"/>
          </p:cNvSpPr>
          <p:nvPr>
            <p:ph type="sldNum" sz="quarter" idx="12"/>
          </p:nvPr>
        </p:nvSpPr>
        <p:spPr/>
        <p:txBody>
          <a:bodyPr/>
          <a:lstStyle/>
          <a:p>
            <a:fld id="{9CA217EF-0505-4C33-BB20-8A8DF2039023}" type="slidenum">
              <a:rPr lang="en-US" smtClean="0"/>
              <a:pPr/>
              <a:t>71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pRg st="1" end="1"/>
                                            </p:txEl>
                                          </p:spTgt>
                                        </p:tgtEl>
                                        <p:attrNameLst>
                                          <p:attrName>style.visibility</p:attrName>
                                        </p:attrNameLst>
                                      </p:cBhvr>
                                      <p:to>
                                        <p:strVal val="visible"/>
                                      </p:to>
                                    </p:set>
                                    <p:anim calcmode="lin" valueType="num">
                                      <p:cBhvr additive="base">
                                        <p:cTn id="13" dur="500" fill="hold"/>
                                        <p:tgtEl>
                                          <p:spTgt spid="79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r>
              <a:rPr lang="en-US" altLang="zh-CN" sz="4000">
                <a:ea typeface="宋体" pitchFamily="2" charset="-122"/>
              </a:rPr>
              <a:t>Clauses（</a:t>
            </a:r>
            <a:r>
              <a:rPr lang="zh-CN" altLang="en-US" sz="4000">
                <a:ea typeface="宋体" pitchFamily="2" charset="-122"/>
              </a:rPr>
              <a:t>子句）</a:t>
            </a:r>
            <a:endParaRPr lang="en-US" altLang="zh-CN" sz="4000">
              <a:ea typeface="宋体" pitchFamily="2" charset="-122"/>
            </a:endParaRPr>
          </a:p>
        </p:txBody>
      </p:sp>
      <p:sp>
        <p:nvSpPr>
          <p:cNvPr id="89092" name="Rectangle 3"/>
          <p:cNvSpPr>
            <a:spLocks noGrp="1" noChangeArrowheads="1"/>
          </p:cNvSpPr>
          <p:nvPr>
            <p:ph type="body" idx="1"/>
          </p:nvPr>
        </p:nvSpPr>
        <p:spPr>
          <a:xfrm>
            <a:off x="1828800" y="1981200"/>
            <a:ext cx="8610600" cy="4038600"/>
          </a:xfrm>
        </p:spPr>
        <p:txBody>
          <a:bodyPr/>
          <a:lstStyle/>
          <a:p>
            <a:pPr>
              <a:lnSpc>
                <a:spcPct val="90000"/>
              </a:lnSpc>
            </a:pPr>
            <a:r>
              <a:rPr lang="en-US" altLang="zh-CN" dirty="0">
                <a:ea typeface="宋体" pitchFamily="2" charset="-122"/>
              </a:rPr>
              <a:t>In general a formula in disjunctive normal form is</a:t>
            </a:r>
          </a:p>
          <a:p>
            <a:pPr>
              <a:lnSpc>
                <a:spcPct val="90000"/>
              </a:lnSpc>
            </a:pPr>
            <a:r>
              <a:rPr lang="en-US" altLang="zh-CN" dirty="0">
                <a:ea typeface="宋体" pitchFamily="2" charset="-122"/>
              </a:rPr>
              <a:t>(A</a:t>
            </a:r>
            <a:r>
              <a:rPr lang="en-US" altLang="zh-CN" baseline="-25000" dirty="0">
                <a:ea typeface="宋体" pitchFamily="2" charset="-122"/>
              </a:rPr>
              <a:t>11 </a:t>
            </a:r>
            <a:r>
              <a:rPr lang="en-US" altLang="zh-CN" sz="3600" dirty="0">
                <a:ea typeface="宋体" pitchFamily="2" charset="-122"/>
                <a:sym typeface="Symbol" pitchFamily="18" charset="2"/>
              </a:rPr>
              <a:t></a:t>
            </a:r>
            <a:r>
              <a:rPr lang="en-US" altLang="zh-CN" dirty="0">
                <a:ea typeface="宋体" pitchFamily="2" charset="-122"/>
              </a:rPr>
              <a:t> · · · </a:t>
            </a:r>
            <a:r>
              <a:rPr lang="en-US" altLang="zh-CN" sz="3600" dirty="0">
                <a:ea typeface="宋体" pitchFamily="2" charset="-122"/>
                <a:sym typeface="Symbol" pitchFamily="18" charset="2"/>
              </a:rPr>
              <a:t></a:t>
            </a:r>
            <a:r>
              <a:rPr lang="en-US" altLang="zh-CN" dirty="0">
                <a:ea typeface="宋体" pitchFamily="2" charset="-122"/>
              </a:rPr>
              <a:t> A</a:t>
            </a:r>
            <a:r>
              <a:rPr lang="en-US" altLang="zh-CN" baseline="-25000" dirty="0">
                <a:ea typeface="宋体" pitchFamily="2" charset="-122"/>
              </a:rPr>
              <a:t>1n</a:t>
            </a:r>
            <a:r>
              <a:rPr lang="en-US" altLang="zh-CN" dirty="0">
                <a:ea typeface="宋体" pitchFamily="2" charset="-122"/>
              </a:rPr>
              <a:t>) </a:t>
            </a:r>
            <a:r>
              <a:rPr lang="en-US" altLang="zh-CN" dirty="0">
                <a:ea typeface="宋体" pitchFamily="2" charset="-122"/>
                <a:sym typeface="Symbol" pitchFamily="18" charset="2"/>
              </a:rPr>
              <a:t></a:t>
            </a:r>
            <a:r>
              <a:rPr lang="en-US" altLang="zh-CN" dirty="0">
                <a:ea typeface="宋体" pitchFamily="2" charset="-122"/>
              </a:rPr>
              <a:t> · · · </a:t>
            </a:r>
            <a:r>
              <a:rPr lang="en-US" altLang="zh-CN" dirty="0">
                <a:ea typeface="宋体" pitchFamily="2" charset="-122"/>
                <a:sym typeface="Symbol" pitchFamily="18" charset="2"/>
              </a:rPr>
              <a:t></a:t>
            </a:r>
            <a:r>
              <a:rPr lang="en-US" altLang="zh-CN" dirty="0">
                <a:ea typeface="宋体" pitchFamily="2" charset="-122"/>
              </a:rPr>
              <a:t>  (A</a:t>
            </a:r>
            <a:r>
              <a:rPr lang="en-US" altLang="zh-CN" baseline="-25000" dirty="0">
                <a:ea typeface="宋体" pitchFamily="2" charset="-122"/>
              </a:rPr>
              <a:t>k1 </a:t>
            </a:r>
            <a:r>
              <a:rPr lang="en-US" altLang="zh-CN" sz="3600" dirty="0">
                <a:ea typeface="宋体" pitchFamily="2" charset="-122"/>
                <a:sym typeface="Symbol" pitchFamily="18" charset="2"/>
              </a:rPr>
              <a:t></a:t>
            </a:r>
            <a:r>
              <a:rPr lang="en-US" altLang="zh-CN" dirty="0">
                <a:ea typeface="宋体" pitchFamily="2" charset="-122"/>
              </a:rPr>
              <a:t> · · · </a:t>
            </a:r>
            <a:r>
              <a:rPr lang="en-US" altLang="zh-CN" sz="3600" dirty="0">
                <a:ea typeface="宋体" pitchFamily="2" charset="-122"/>
                <a:sym typeface="Symbol" pitchFamily="18" charset="2"/>
              </a:rPr>
              <a:t></a:t>
            </a:r>
            <a:r>
              <a:rPr lang="en-US" altLang="zh-CN" dirty="0">
                <a:ea typeface="宋体" pitchFamily="2" charset="-122"/>
              </a:rPr>
              <a:t> </a:t>
            </a:r>
            <a:r>
              <a:rPr lang="en-US" altLang="zh-CN" dirty="0" err="1">
                <a:ea typeface="宋体" pitchFamily="2" charset="-122"/>
              </a:rPr>
              <a:t>A</a:t>
            </a:r>
            <a:r>
              <a:rPr lang="en-US" altLang="zh-CN" baseline="-25000" dirty="0" err="1">
                <a:ea typeface="宋体" pitchFamily="2" charset="-122"/>
              </a:rPr>
              <a:t>kn</a:t>
            </a:r>
            <a:r>
              <a:rPr lang="en-US" altLang="zh-CN" baseline="-36000" dirty="0" err="1">
                <a:ea typeface="宋体" pitchFamily="2" charset="-122"/>
              </a:rPr>
              <a:t>k</a:t>
            </a:r>
            <a:r>
              <a:rPr lang="en-US" altLang="zh-CN" baseline="-25000" dirty="0">
                <a:ea typeface="宋体" pitchFamily="2" charset="-122"/>
              </a:rPr>
              <a:t> </a:t>
            </a:r>
            <a:r>
              <a:rPr lang="en-US" altLang="zh-CN" dirty="0">
                <a:ea typeface="宋体" pitchFamily="2" charset="-122"/>
              </a:rPr>
              <a:t>)</a:t>
            </a:r>
          </a:p>
          <a:p>
            <a:pPr>
              <a:lnSpc>
                <a:spcPct val="90000"/>
              </a:lnSpc>
            </a:pPr>
            <a:endParaRPr lang="en-US" altLang="zh-CN" dirty="0">
              <a:ea typeface="宋体" pitchFamily="2" charset="-122"/>
            </a:endParaRPr>
          </a:p>
          <a:p>
            <a:pPr>
              <a:lnSpc>
                <a:spcPct val="90000"/>
              </a:lnSpc>
            </a:pPr>
            <a:r>
              <a:rPr lang="en-US" altLang="zh-CN" dirty="0">
                <a:ea typeface="宋体" pitchFamily="2" charset="-122"/>
              </a:rPr>
              <a:t>DEFINITION. Disjunctions (conjunctions) with literals as </a:t>
            </a:r>
            <a:r>
              <a:rPr lang="en-US" altLang="zh-CN" dirty="0" err="1">
                <a:ea typeface="宋体" pitchFamily="2" charset="-122"/>
              </a:rPr>
              <a:t>disjuncts</a:t>
            </a:r>
            <a:r>
              <a:rPr lang="en-US" altLang="zh-CN" dirty="0">
                <a:ea typeface="宋体" pitchFamily="2" charset="-122"/>
              </a:rPr>
              <a:t> (conjuncts) are called disjunctive (conjunctive) clauses. Disjunctive and conjunctive clauses are simply called clauses. </a:t>
            </a:r>
            <a:endParaRPr lang="zh-CN" altLang="en-US" dirty="0">
              <a:ea typeface="宋体" pitchFamily="2" charset="-122"/>
            </a:endParaRPr>
          </a:p>
        </p:txBody>
      </p:sp>
      <p:sp>
        <p:nvSpPr>
          <p:cNvPr id="2" name="灯片编号占位符 1">
            <a:extLst>
              <a:ext uri="{FF2B5EF4-FFF2-40B4-BE49-F238E27FC236}">
                <a16:creationId xmlns:a16="http://schemas.microsoft.com/office/drawing/2014/main" id="{0FA78223-037F-4FCD-B660-1EDAD2C17867}"/>
              </a:ext>
            </a:extLst>
          </p:cNvPr>
          <p:cNvSpPr>
            <a:spLocks noGrp="1"/>
          </p:cNvSpPr>
          <p:nvPr>
            <p:ph type="sldNum" sz="quarter" idx="12"/>
          </p:nvPr>
        </p:nvSpPr>
        <p:spPr/>
        <p:txBody>
          <a:bodyPr/>
          <a:lstStyle/>
          <a:p>
            <a:fld id="{9CA217EF-0505-4C33-BB20-8A8DF2039023}" type="slidenum">
              <a:rPr lang="en-US" smtClean="0"/>
              <a:pPr/>
              <a:t>72</a:t>
            </a:fld>
            <a:endParaRPr 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050"/>
          <p:cNvSpPr>
            <a:spLocks noGrp="1" noChangeArrowheads="1"/>
          </p:cNvSpPr>
          <p:nvPr>
            <p:ph type="title"/>
          </p:nvPr>
        </p:nvSpPr>
        <p:spPr/>
        <p:txBody>
          <a:bodyPr/>
          <a:lstStyle/>
          <a:p>
            <a:r>
              <a:rPr lang="en-US" altLang="zh-CN" sz="4000">
                <a:ea typeface="宋体" pitchFamily="2" charset="-122"/>
              </a:rPr>
              <a:t>Clauses (cont…)</a:t>
            </a:r>
          </a:p>
        </p:txBody>
      </p:sp>
      <p:sp>
        <p:nvSpPr>
          <p:cNvPr id="90116" name="Rectangle 2051"/>
          <p:cNvSpPr>
            <a:spLocks noGrp="1" noChangeArrowheads="1"/>
          </p:cNvSpPr>
          <p:nvPr>
            <p:ph type="body" idx="1"/>
          </p:nvPr>
        </p:nvSpPr>
        <p:spPr>
          <a:xfrm>
            <a:off x="2209800" y="1828800"/>
            <a:ext cx="8077200" cy="4267200"/>
          </a:xfrm>
        </p:spPr>
        <p:txBody>
          <a:bodyPr/>
          <a:lstStyle/>
          <a:p>
            <a:pPr>
              <a:buFontTx/>
              <a:buNone/>
            </a:pPr>
            <a:r>
              <a:rPr lang="en-US" altLang="zh-CN" dirty="0">
                <a:ea typeface="宋体" pitchFamily="2" charset="-122"/>
              </a:rPr>
              <a:t>Example:  p</a:t>
            </a:r>
            <a:r>
              <a:rPr lang="en-US" altLang="zh-CN" baseline="-25000" dirty="0">
                <a:ea typeface="宋体" pitchFamily="2" charset="-122"/>
              </a:rPr>
              <a:t> </a:t>
            </a:r>
            <a:r>
              <a:rPr lang="en-US" altLang="zh-CN" sz="3600" dirty="0">
                <a:ea typeface="宋体" pitchFamily="2" charset="-122"/>
                <a:sym typeface="Symbol" pitchFamily="18" charset="2"/>
              </a:rPr>
              <a:t></a:t>
            </a:r>
            <a:r>
              <a:rPr lang="en-US" altLang="zh-CN" dirty="0">
                <a:ea typeface="宋体" pitchFamily="2" charset="-122"/>
              </a:rPr>
              <a:t> q</a:t>
            </a:r>
            <a:r>
              <a:rPr lang="en-US" altLang="zh-CN" sz="3600" dirty="0">
                <a:ea typeface="宋体" pitchFamily="2" charset="-122"/>
                <a:sym typeface="Symbol" pitchFamily="18" charset="2"/>
              </a:rPr>
              <a:t></a:t>
            </a:r>
            <a:r>
              <a:rPr lang="en-US" altLang="zh-CN" dirty="0">
                <a:ea typeface="宋体" pitchFamily="2" charset="-122"/>
              </a:rPr>
              <a:t>¬r is a conjunctive clause</a:t>
            </a:r>
          </a:p>
          <a:p>
            <a:pPr>
              <a:spcBef>
                <a:spcPct val="0"/>
              </a:spcBef>
              <a:buClrTx/>
              <a:buSzTx/>
              <a:buFontTx/>
              <a:buNone/>
            </a:pPr>
            <a:r>
              <a:rPr lang="en-US" altLang="zh-CN" dirty="0">
                <a:ea typeface="宋体" pitchFamily="2" charset="-122"/>
              </a:rPr>
              <a:t>   ¬p</a:t>
            </a:r>
            <a:r>
              <a:rPr lang="en-US" altLang="zh-CN" baseline="-25000" dirty="0">
                <a:ea typeface="宋体" pitchFamily="2" charset="-122"/>
              </a:rPr>
              <a:t> </a:t>
            </a:r>
            <a:r>
              <a:rPr lang="en-US" altLang="zh-CN" sz="3600" dirty="0">
                <a:ea typeface="宋体" pitchFamily="2" charset="-122"/>
                <a:sym typeface="Symbol" pitchFamily="18" charset="2"/>
              </a:rPr>
              <a:t></a:t>
            </a:r>
            <a:r>
              <a:rPr lang="en-US" altLang="zh-CN" dirty="0">
                <a:ea typeface="宋体" pitchFamily="2" charset="-122"/>
              </a:rPr>
              <a:t> q </a:t>
            </a:r>
            <a:r>
              <a:rPr lang="en-US" altLang="zh-CN" sz="3600" dirty="0">
                <a:ea typeface="宋体" pitchFamily="2" charset="-122"/>
                <a:sym typeface="Symbol" pitchFamily="18" charset="2"/>
              </a:rPr>
              <a:t></a:t>
            </a:r>
            <a:r>
              <a:rPr lang="en-US" altLang="zh-CN" dirty="0">
                <a:ea typeface="宋体" pitchFamily="2" charset="-122"/>
              </a:rPr>
              <a:t>¬r is a disjunctive clause </a:t>
            </a:r>
          </a:p>
          <a:p>
            <a:pPr>
              <a:spcBef>
                <a:spcPct val="0"/>
              </a:spcBef>
              <a:buClrTx/>
              <a:buSzTx/>
              <a:buFontTx/>
              <a:buNone/>
            </a:pPr>
            <a:r>
              <a:rPr lang="en-US" altLang="zh-CN" dirty="0">
                <a:ea typeface="宋体" pitchFamily="2" charset="-122"/>
              </a:rPr>
              <a:t> Conjunctive clause is also called </a:t>
            </a:r>
            <a:r>
              <a:rPr lang="en-US" altLang="zh-CN" dirty="0">
                <a:solidFill>
                  <a:schemeClr val="tx2"/>
                </a:solidFill>
                <a:ea typeface="宋体" pitchFamily="2" charset="-122"/>
              </a:rPr>
              <a:t>basic product</a:t>
            </a:r>
            <a:r>
              <a:rPr lang="en-US" altLang="zh-CN" dirty="0">
                <a:ea typeface="宋体" pitchFamily="2" charset="-122"/>
              </a:rPr>
              <a:t> and Disjunctive clause is also called </a:t>
            </a:r>
            <a:r>
              <a:rPr lang="en-US" altLang="zh-CN" dirty="0">
                <a:solidFill>
                  <a:schemeClr val="tx2"/>
                </a:solidFill>
                <a:ea typeface="宋体" pitchFamily="2" charset="-122"/>
              </a:rPr>
              <a:t>basic addition</a:t>
            </a:r>
            <a:r>
              <a:rPr lang="en-US" altLang="zh-CN" dirty="0">
                <a:ea typeface="宋体" pitchFamily="2" charset="-122"/>
              </a:rPr>
              <a:t>.</a:t>
            </a:r>
          </a:p>
          <a:p>
            <a:pPr>
              <a:spcBef>
                <a:spcPct val="0"/>
              </a:spcBef>
              <a:buClrTx/>
              <a:buSzTx/>
              <a:buFontTx/>
              <a:buNone/>
            </a:pPr>
            <a:r>
              <a:rPr lang="en-US" altLang="zh-CN" dirty="0">
                <a:ea typeface="宋体" pitchFamily="2" charset="-122"/>
              </a:rPr>
              <a:t> </a:t>
            </a:r>
          </a:p>
          <a:p>
            <a:pPr>
              <a:spcBef>
                <a:spcPct val="0"/>
              </a:spcBef>
              <a:buClrTx/>
              <a:buSzTx/>
              <a:buFontTx/>
              <a:buNone/>
            </a:pPr>
            <a:r>
              <a:rPr lang="en-US" altLang="zh-CN" dirty="0">
                <a:ea typeface="宋体" pitchFamily="2" charset="-122"/>
              </a:rPr>
              <a:t>DEFINITION. A conjunction with disjunctive clauses as its conjunctions is said to be in </a:t>
            </a:r>
            <a:r>
              <a:rPr lang="en-US" altLang="zh-CN" dirty="0">
                <a:solidFill>
                  <a:schemeClr val="tx2"/>
                </a:solidFill>
                <a:ea typeface="宋体" pitchFamily="2" charset="-122"/>
              </a:rPr>
              <a:t>Conjunctive normal form</a:t>
            </a:r>
            <a:r>
              <a:rPr lang="en-US" altLang="zh-CN" dirty="0">
                <a:ea typeface="宋体" pitchFamily="2" charset="-122"/>
              </a:rPr>
              <a:t>.</a:t>
            </a:r>
          </a:p>
        </p:txBody>
      </p:sp>
      <p:sp>
        <p:nvSpPr>
          <p:cNvPr id="2" name="灯片编号占位符 1">
            <a:extLst>
              <a:ext uri="{FF2B5EF4-FFF2-40B4-BE49-F238E27FC236}">
                <a16:creationId xmlns:a16="http://schemas.microsoft.com/office/drawing/2014/main" id="{723FCCB2-9A17-490D-9C2E-7ADDB35AFCA7}"/>
              </a:ext>
            </a:extLst>
          </p:cNvPr>
          <p:cNvSpPr>
            <a:spLocks noGrp="1"/>
          </p:cNvSpPr>
          <p:nvPr>
            <p:ph type="sldNum" sz="quarter" idx="12"/>
          </p:nvPr>
        </p:nvSpPr>
        <p:spPr/>
        <p:txBody>
          <a:bodyPr/>
          <a:lstStyle/>
          <a:p>
            <a:fld id="{9CA217EF-0505-4C33-BB20-8A8DF2039023}" type="slidenum">
              <a:rPr lang="en-US" smtClean="0"/>
              <a:pPr/>
              <a:t>73</a:t>
            </a:fld>
            <a:endParaRPr 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1026"/>
          <p:cNvSpPr>
            <a:spLocks noGrp="1" noChangeArrowheads="1"/>
          </p:cNvSpPr>
          <p:nvPr>
            <p:ph type="title"/>
          </p:nvPr>
        </p:nvSpPr>
        <p:spPr/>
        <p:txBody>
          <a:bodyPr/>
          <a:lstStyle/>
          <a:p>
            <a:r>
              <a:rPr lang="en-US" altLang="zh-CN">
                <a:ea typeface="宋体" pitchFamily="2" charset="-122"/>
              </a:rPr>
              <a:t>Cont.. </a:t>
            </a:r>
          </a:p>
        </p:txBody>
      </p:sp>
      <p:sp>
        <p:nvSpPr>
          <p:cNvPr id="91140" name="Rectangle 1027"/>
          <p:cNvSpPr>
            <a:spLocks noGrp="1" noChangeArrowheads="1"/>
          </p:cNvSpPr>
          <p:nvPr>
            <p:ph type="body" idx="1"/>
          </p:nvPr>
        </p:nvSpPr>
        <p:spPr>
          <a:xfrm>
            <a:off x="2024064" y="1981200"/>
            <a:ext cx="8262937" cy="4114800"/>
          </a:xfrm>
        </p:spPr>
        <p:txBody>
          <a:bodyPr/>
          <a:lstStyle/>
          <a:p>
            <a:pPr>
              <a:buFontTx/>
              <a:buNone/>
            </a:pPr>
            <a:r>
              <a:rPr lang="en-US" altLang="zh-CN">
                <a:ea typeface="宋体" pitchFamily="2" charset="-122"/>
              </a:rPr>
              <a:t>EXAMPLE 2  p </a:t>
            </a:r>
            <a:r>
              <a:rPr lang="en-US" altLang="zh-CN" sz="4000">
                <a:ea typeface="宋体" pitchFamily="2" charset="-122"/>
                <a:sym typeface="Symbol" pitchFamily="18" charset="2"/>
              </a:rPr>
              <a:t></a:t>
            </a:r>
            <a:r>
              <a:rPr lang="en-US" altLang="zh-CN">
                <a:ea typeface="宋体" pitchFamily="2" charset="-122"/>
              </a:rPr>
              <a:t> (q </a:t>
            </a:r>
            <a:r>
              <a:rPr lang="en-US" altLang="zh-CN" sz="3600">
                <a:ea typeface="宋体" pitchFamily="2" charset="-122"/>
                <a:sym typeface="Symbol" pitchFamily="18" charset="2"/>
              </a:rPr>
              <a:t></a:t>
            </a:r>
            <a:r>
              <a:rPr lang="en-US" altLang="zh-CN">
                <a:ea typeface="宋体" pitchFamily="2" charset="-122"/>
              </a:rPr>
              <a:t> r) and p </a:t>
            </a:r>
            <a:r>
              <a:rPr lang="en-US" altLang="zh-CN" sz="4000">
                <a:ea typeface="宋体" pitchFamily="2" charset="-122"/>
                <a:sym typeface="Symbol" pitchFamily="18" charset="2"/>
              </a:rPr>
              <a:t></a:t>
            </a:r>
            <a:r>
              <a:rPr lang="en-US" altLang="zh-CN">
                <a:ea typeface="宋体" pitchFamily="2" charset="-122"/>
              </a:rPr>
              <a:t> F are in conjunctive normal form.</a:t>
            </a:r>
          </a:p>
          <a:p>
            <a:pPr>
              <a:buFontTx/>
              <a:buNone/>
            </a:pPr>
            <a:r>
              <a:rPr lang="en-US" altLang="zh-CN">
                <a:ea typeface="宋体" pitchFamily="2" charset="-122"/>
              </a:rPr>
              <a:t>However p </a:t>
            </a:r>
            <a:r>
              <a:rPr lang="en-US" altLang="zh-CN">
                <a:ea typeface="宋体" pitchFamily="2" charset="-122"/>
                <a:sym typeface="Symbol" pitchFamily="18" charset="2"/>
              </a:rPr>
              <a:t></a:t>
            </a:r>
            <a:r>
              <a:rPr lang="en-US" altLang="zh-CN">
                <a:ea typeface="宋体" pitchFamily="2" charset="-122"/>
              </a:rPr>
              <a:t> (r </a:t>
            </a:r>
            <a:r>
              <a:rPr lang="en-US" altLang="zh-CN">
                <a:ea typeface="宋体" pitchFamily="2" charset="-122"/>
                <a:sym typeface="Symbol" pitchFamily="18" charset="2"/>
              </a:rPr>
              <a:t></a:t>
            </a:r>
            <a:r>
              <a:rPr lang="en-US" altLang="zh-CN">
                <a:ea typeface="宋体" pitchFamily="2" charset="-122"/>
              </a:rPr>
              <a:t> (p </a:t>
            </a:r>
            <a:r>
              <a:rPr lang="en-US" altLang="zh-CN">
                <a:ea typeface="宋体" pitchFamily="2" charset="-122"/>
                <a:sym typeface="Symbol" pitchFamily="18" charset="2"/>
              </a:rPr>
              <a:t></a:t>
            </a:r>
            <a:r>
              <a:rPr lang="en-US" altLang="zh-CN">
                <a:ea typeface="宋体" pitchFamily="2" charset="-122"/>
              </a:rPr>
              <a:t> q)) is not in conjunctive form.</a:t>
            </a:r>
          </a:p>
          <a:p>
            <a:pPr>
              <a:buFontTx/>
              <a:buNone/>
            </a:pPr>
            <a:r>
              <a:rPr lang="en-US" altLang="zh-CN">
                <a:ea typeface="宋体" pitchFamily="2" charset="-122"/>
              </a:rPr>
              <a:t>In general a formula in conjunctive normal form is </a:t>
            </a:r>
          </a:p>
          <a:p>
            <a:pPr>
              <a:buFontTx/>
              <a:buNone/>
            </a:pPr>
            <a:r>
              <a:rPr lang="en-US" altLang="zh-CN">
                <a:ea typeface="宋体" pitchFamily="2" charset="-122"/>
              </a:rPr>
              <a:t>(A</a:t>
            </a:r>
            <a:r>
              <a:rPr lang="en-US" altLang="zh-CN" baseline="-25000">
                <a:ea typeface="宋体" pitchFamily="2" charset="-122"/>
              </a:rPr>
              <a:t>11 </a:t>
            </a:r>
            <a:r>
              <a:rPr lang="en-US" altLang="zh-CN">
                <a:ea typeface="宋体" pitchFamily="2" charset="-122"/>
                <a:sym typeface="Symbol" pitchFamily="18" charset="2"/>
              </a:rPr>
              <a:t></a:t>
            </a:r>
            <a:r>
              <a:rPr lang="en-US" altLang="zh-CN" baseline="-25000">
                <a:ea typeface="宋体" pitchFamily="2" charset="-122"/>
              </a:rPr>
              <a:t> </a:t>
            </a:r>
            <a:r>
              <a:rPr lang="en-US" altLang="zh-CN">
                <a:ea typeface="宋体" pitchFamily="2" charset="-122"/>
              </a:rPr>
              <a:t>· · · </a:t>
            </a:r>
            <a:r>
              <a:rPr lang="en-US" altLang="zh-CN">
                <a:ea typeface="宋体" pitchFamily="2" charset="-122"/>
                <a:sym typeface="Symbol" pitchFamily="18" charset="2"/>
              </a:rPr>
              <a:t></a:t>
            </a:r>
            <a:r>
              <a:rPr lang="en-US" altLang="zh-CN">
                <a:ea typeface="宋体" pitchFamily="2" charset="-122"/>
              </a:rPr>
              <a:t> A</a:t>
            </a:r>
            <a:r>
              <a:rPr lang="en-US" altLang="zh-CN" baseline="-25000">
                <a:ea typeface="宋体" pitchFamily="2" charset="-122"/>
              </a:rPr>
              <a:t>1n</a:t>
            </a:r>
            <a:r>
              <a:rPr lang="en-US" altLang="zh-CN">
                <a:ea typeface="宋体" pitchFamily="2" charset="-122"/>
              </a:rPr>
              <a:t>) </a:t>
            </a:r>
            <a:r>
              <a:rPr lang="en-US" altLang="zh-CN">
                <a:ea typeface="宋体" pitchFamily="2" charset="-122"/>
                <a:sym typeface="Symbol" pitchFamily="18" charset="2"/>
              </a:rPr>
              <a:t></a:t>
            </a:r>
            <a:r>
              <a:rPr lang="en-US" altLang="zh-CN">
                <a:ea typeface="宋体" pitchFamily="2" charset="-122"/>
              </a:rPr>
              <a:t> · · · </a:t>
            </a:r>
            <a:r>
              <a:rPr lang="en-US" altLang="zh-CN">
                <a:ea typeface="宋体" pitchFamily="2" charset="-122"/>
                <a:sym typeface="Symbol" pitchFamily="18" charset="2"/>
              </a:rPr>
              <a:t></a:t>
            </a:r>
            <a:r>
              <a:rPr lang="en-US" altLang="zh-CN">
                <a:ea typeface="宋体" pitchFamily="2" charset="-122"/>
              </a:rPr>
              <a:t> (A</a:t>
            </a:r>
            <a:r>
              <a:rPr lang="en-US" altLang="zh-CN" baseline="-25000">
                <a:ea typeface="宋体" pitchFamily="2" charset="-122"/>
              </a:rPr>
              <a:t>k1 </a:t>
            </a:r>
            <a:r>
              <a:rPr lang="en-US" altLang="zh-CN">
                <a:ea typeface="宋体" pitchFamily="2" charset="-122"/>
                <a:sym typeface="Symbol" pitchFamily="18" charset="2"/>
              </a:rPr>
              <a:t></a:t>
            </a:r>
            <a:r>
              <a:rPr lang="en-US" altLang="zh-CN">
                <a:ea typeface="宋体" pitchFamily="2" charset="-122"/>
              </a:rPr>
              <a:t> · · · </a:t>
            </a:r>
            <a:r>
              <a:rPr lang="en-US" altLang="zh-CN">
                <a:ea typeface="宋体" pitchFamily="2" charset="-122"/>
                <a:sym typeface="Symbol" pitchFamily="18" charset="2"/>
              </a:rPr>
              <a:t></a:t>
            </a:r>
            <a:r>
              <a:rPr lang="en-US" altLang="zh-CN">
                <a:ea typeface="宋体" pitchFamily="2" charset="-122"/>
              </a:rPr>
              <a:t> A</a:t>
            </a:r>
            <a:r>
              <a:rPr lang="en-US" altLang="zh-CN" baseline="-25000">
                <a:ea typeface="宋体" pitchFamily="2" charset="-122"/>
              </a:rPr>
              <a:t>knk </a:t>
            </a:r>
            <a:r>
              <a:rPr lang="en-US" altLang="zh-CN">
                <a:ea typeface="宋体" pitchFamily="2" charset="-122"/>
              </a:rPr>
              <a:t>)</a:t>
            </a:r>
            <a:endParaRPr lang="zh-CN" altLang="en-US">
              <a:ea typeface="宋体" pitchFamily="2" charset="-122"/>
            </a:endParaRPr>
          </a:p>
        </p:txBody>
      </p:sp>
      <p:sp>
        <p:nvSpPr>
          <p:cNvPr id="2" name="灯片编号占位符 1">
            <a:extLst>
              <a:ext uri="{FF2B5EF4-FFF2-40B4-BE49-F238E27FC236}">
                <a16:creationId xmlns:a16="http://schemas.microsoft.com/office/drawing/2014/main" id="{E95061A2-2CCA-484A-8932-AAF09E6688D0}"/>
              </a:ext>
            </a:extLst>
          </p:cNvPr>
          <p:cNvSpPr>
            <a:spLocks noGrp="1"/>
          </p:cNvSpPr>
          <p:nvPr>
            <p:ph type="sldNum" sz="quarter" idx="12"/>
          </p:nvPr>
        </p:nvSpPr>
        <p:spPr/>
        <p:txBody>
          <a:bodyPr/>
          <a:lstStyle/>
          <a:p>
            <a:fld id="{9CA217EF-0505-4C33-BB20-8A8DF2039023}" type="slidenum">
              <a:rPr lang="en-US" smtClean="0"/>
              <a:pPr/>
              <a:t>74</a:t>
            </a:fld>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r>
              <a:rPr lang="en-US" altLang="zh-CN" sz="4000">
                <a:ea typeface="宋体" pitchFamily="2" charset="-122"/>
              </a:rPr>
              <a:t>Conjunctive normal form</a:t>
            </a:r>
            <a:endParaRPr lang="zh-CN" altLang="en-US" sz="4000">
              <a:ea typeface="宋体" pitchFamily="2" charset="-122"/>
            </a:endParaRPr>
          </a:p>
        </p:txBody>
      </p:sp>
      <p:sp>
        <p:nvSpPr>
          <p:cNvPr id="92164" name="Text Box 8"/>
          <p:cNvSpPr txBox="1">
            <a:spLocks noChangeArrowheads="1"/>
          </p:cNvSpPr>
          <p:nvPr/>
        </p:nvSpPr>
        <p:spPr bwMode="auto">
          <a:xfrm>
            <a:off x="2057400" y="1828801"/>
            <a:ext cx="8153400" cy="4764381"/>
          </a:xfrm>
          <a:prstGeom prst="rect">
            <a:avLst/>
          </a:prstGeom>
          <a:noFill/>
          <a:ln w="12700">
            <a:noFill/>
            <a:miter lim="800000"/>
            <a:headEnd type="none" w="sm" len="sm"/>
            <a:tailEnd type="none" w="sm" len="sm"/>
          </a:ln>
        </p:spPr>
        <p:txBody>
          <a:bodyPr>
            <a:spAutoFit/>
          </a:bodyPr>
          <a:lstStyle/>
          <a:p>
            <a:pPr>
              <a:spcBef>
                <a:spcPct val="20000"/>
              </a:spcBef>
              <a:buClr>
                <a:schemeClr val="tx1"/>
              </a:buClr>
              <a:buSzPct val="100000"/>
            </a:pPr>
            <a:r>
              <a:rPr lang="en-US" altLang="zh-CN" sz="2800" dirty="0">
                <a:latin typeface="Tahoma" pitchFamily="34" charset="0"/>
                <a:ea typeface="宋体" pitchFamily="2" charset="-122"/>
              </a:rPr>
              <a:t>Observe the following formulas:</a:t>
            </a:r>
          </a:p>
          <a:p>
            <a:pPr marL="514350" indent="-514350">
              <a:lnSpc>
                <a:spcPct val="90000"/>
              </a:lnSpc>
              <a:spcBef>
                <a:spcPct val="20000"/>
              </a:spcBef>
              <a:buClr>
                <a:schemeClr val="tx1"/>
              </a:buClr>
              <a:buSzPct val="100000"/>
              <a:buAutoNum type="arabicParenBoth"/>
            </a:pPr>
            <a:r>
              <a:rPr lang="en-US" altLang="zh-CN" sz="2800" dirty="0">
                <a:latin typeface="Tahoma" pitchFamily="34" charset="0"/>
                <a:ea typeface="宋体" pitchFamily="2" charset="-122"/>
              </a:rPr>
              <a:t>p   </a:t>
            </a:r>
          </a:p>
          <a:p>
            <a:pPr marL="514350" indent="-514350">
              <a:lnSpc>
                <a:spcPct val="90000"/>
              </a:lnSpc>
              <a:spcBef>
                <a:spcPct val="20000"/>
              </a:spcBef>
              <a:buClr>
                <a:schemeClr val="tx1"/>
              </a:buClr>
              <a:buSzPct val="100000"/>
              <a:buAutoNum type="arabicParenBoth"/>
            </a:pPr>
            <a:r>
              <a:rPr lang="en-US" altLang="zh-CN" sz="2800" dirty="0">
                <a:latin typeface="Tahoma" pitchFamily="34" charset="0"/>
                <a:ea typeface="宋体" pitchFamily="2" charset="-122"/>
              </a:rPr>
              <a:t>¬p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p>
          <a:p>
            <a:pPr marL="514350" indent="-514350">
              <a:lnSpc>
                <a:spcPct val="90000"/>
              </a:lnSpc>
              <a:spcBef>
                <a:spcPct val="20000"/>
              </a:spcBef>
              <a:buClr>
                <a:schemeClr val="tx1"/>
              </a:buClr>
              <a:buSzPct val="100000"/>
              <a:buAutoNum type="arabicParenBoth"/>
            </a:pPr>
            <a:r>
              <a:rPr lang="en-US" altLang="zh-CN" sz="2800" dirty="0">
                <a:latin typeface="Tahoma" pitchFamily="34" charset="0"/>
                <a:ea typeface="宋体" pitchFamily="2" charset="-122"/>
              </a:rPr>
              <a:t>¬p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a:t>
            </a:r>
          </a:p>
          <a:p>
            <a:pPr>
              <a:lnSpc>
                <a:spcPct val="90000"/>
              </a:lnSpc>
              <a:spcBef>
                <a:spcPct val="20000"/>
              </a:spcBef>
              <a:buClr>
                <a:schemeClr val="tx1"/>
              </a:buClr>
              <a:buSzPct val="100000"/>
            </a:pPr>
            <a:r>
              <a:rPr lang="en-US" altLang="zh-CN" sz="2800" dirty="0">
                <a:latin typeface="Tahoma" pitchFamily="34" charset="0"/>
                <a:ea typeface="宋体" pitchFamily="2" charset="-122"/>
              </a:rPr>
              <a:t>(4)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a:t>
            </a:r>
          </a:p>
          <a:p>
            <a:pPr>
              <a:lnSpc>
                <a:spcPct val="90000"/>
              </a:lnSpc>
              <a:spcBef>
                <a:spcPct val="20000"/>
              </a:spcBef>
              <a:buClr>
                <a:schemeClr val="tx1"/>
              </a:buClr>
              <a:buSzPct val="100000"/>
            </a:pPr>
            <a:r>
              <a:rPr lang="en-US" altLang="zh-CN" sz="2800" dirty="0">
                <a:latin typeface="Tahoma" pitchFamily="34" charset="0"/>
                <a:ea typeface="宋体" pitchFamily="2" charset="-122"/>
              </a:rPr>
              <a:t>(5) ¬p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a:t>
            </a:r>
          </a:p>
          <a:p>
            <a:pPr>
              <a:lnSpc>
                <a:spcPct val="90000"/>
              </a:lnSpc>
              <a:spcBef>
                <a:spcPct val="20000"/>
              </a:spcBef>
              <a:buClr>
                <a:schemeClr val="tx1"/>
              </a:buClr>
              <a:buSzPct val="100000"/>
            </a:pPr>
            <a:endParaRPr lang="en-US" altLang="zh-CN" sz="2800" dirty="0">
              <a:latin typeface="Tahoma" pitchFamily="34" charset="0"/>
              <a:ea typeface="宋体" pitchFamily="2" charset="-122"/>
            </a:endParaRPr>
          </a:p>
          <a:p>
            <a:pPr>
              <a:lnSpc>
                <a:spcPct val="90000"/>
              </a:lnSpc>
              <a:spcBef>
                <a:spcPct val="20000"/>
              </a:spcBef>
              <a:buClr>
                <a:schemeClr val="tx1"/>
              </a:buClr>
              <a:buSzPct val="100000"/>
            </a:pPr>
            <a:r>
              <a:rPr lang="en-US" altLang="zh-CN" sz="2800" dirty="0">
                <a:latin typeface="Tahoma" pitchFamily="34" charset="0"/>
                <a:ea typeface="宋体" pitchFamily="2" charset="-122"/>
              </a:rPr>
              <a:t>(1),(2),(3),(5) are in conjunctive normal forms.  (1),(2),(3),(4) are in disjunctive normal forms</a:t>
            </a:r>
          </a:p>
          <a:p>
            <a:pPr>
              <a:spcBef>
                <a:spcPct val="20000"/>
              </a:spcBef>
              <a:buClr>
                <a:schemeClr val="tx1"/>
              </a:buClr>
              <a:buSzPct val="100000"/>
            </a:pPr>
            <a:endParaRPr lang="zh-CN" altLang="en-US" dirty="0">
              <a:latin typeface="Tahoma" pitchFamily="34" charset="0"/>
              <a:ea typeface="宋体" pitchFamily="2" charset="-122"/>
            </a:endParaRPr>
          </a:p>
        </p:txBody>
      </p:sp>
      <p:sp>
        <p:nvSpPr>
          <p:cNvPr id="2" name="灯片编号占位符 1">
            <a:extLst>
              <a:ext uri="{FF2B5EF4-FFF2-40B4-BE49-F238E27FC236}">
                <a16:creationId xmlns:a16="http://schemas.microsoft.com/office/drawing/2014/main" id="{184DEAF4-F833-4393-ACDB-400C6E406311}"/>
              </a:ext>
            </a:extLst>
          </p:cNvPr>
          <p:cNvSpPr>
            <a:spLocks noGrp="1"/>
          </p:cNvSpPr>
          <p:nvPr>
            <p:ph type="sldNum" sz="quarter" idx="12"/>
          </p:nvPr>
        </p:nvSpPr>
        <p:spPr/>
        <p:txBody>
          <a:bodyPr/>
          <a:lstStyle/>
          <a:p>
            <a:fld id="{9CA217EF-0505-4C33-BB20-8A8DF2039023}" type="slidenum">
              <a:rPr lang="en-US" smtClean="0"/>
              <a:pPr/>
              <a:t>75</a:t>
            </a:fld>
            <a:endParaRPr 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a:xfrm>
            <a:off x="3352800" y="323850"/>
            <a:ext cx="7162800" cy="1123950"/>
          </a:xfrm>
        </p:spPr>
        <p:txBody>
          <a:bodyPr>
            <a:normAutofit fontScale="90000"/>
          </a:bodyPr>
          <a:lstStyle/>
          <a:p>
            <a:r>
              <a:rPr lang="en-US" altLang="zh-CN">
                <a:ea typeface="宋体" pitchFamily="2" charset="-122"/>
              </a:rPr>
              <a:t>How to obtain normal forms </a:t>
            </a:r>
          </a:p>
        </p:txBody>
      </p:sp>
      <p:sp>
        <p:nvSpPr>
          <p:cNvPr id="93188" name="Text Box 13"/>
          <p:cNvSpPr txBox="1">
            <a:spLocks noChangeArrowheads="1"/>
          </p:cNvSpPr>
          <p:nvPr/>
        </p:nvSpPr>
        <p:spPr bwMode="auto">
          <a:xfrm>
            <a:off x="2209800" y="2133600"/>
            <a:ext cx="8229600" cy="3600450"/>
          </a:xfrm>
          <a:prstGeom prst="rect">
            <a:avLst/>
          </a:prstGeom>
          <a:noFill/>
          <a:ln w="12700">
            <a:noFill/>
            <a:miter lim="800000"/>
            <a:headEnd type="none" w="sm" len="sm"/>
            <a:tailEnd type="none" w="sm" len="sm"/>
          </a:ln>
        </p:spPr>
        <p:txBody>
          <a:bodyPr>
            <a:spAutoFit/>
          </a:bodyPr>
          <a:lstStyle/>
          <a:p>
            <a:pPr marL="457200" indent="-457200">
              <a:spcBef>
                <a:spcPct val="50000"/>
              </a:spcBef>
              <a:buFontTx/>
              <a:buAutoNum type="arabicParenBoth"/>
            </a:pPr>
            <a:r>
              <a:rPr lang="en-US" altLang="zh-CN" sz="2800" dirty="0">
                <a:latin typeface="Tahoma" pitchFamily="34" charset="0"/>
                <a:ea typeface="宋体" pitchFamily="2" charset="-122"/>
              </a:rPr>
              <a:t>Eliminating</a:t>
            </a:r>
            <a:r>
              <a:rPr lang="en-US" altLang="zh-CN" sz="2800" dirty="0">
                <a:latin typeface="CMR10" charset="0"/>
                <a:ea typeface="宋体" pitchFamily="2" charset="-122"/>
              </a:rPr>
              <a:t>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 </a:t>
            </a:r>
            <a:r>
              <a:rPr lang="en-US" altLang="zh-CN" sz="2800" dirty="0">
                <a:latin typeface="Tahoma" pitchFamily="34" charset="0"/>
                <a:ea typeface="宋体" pitchFamily="2" charset="-122"/>
                <a:sym typeface="Symbol" pitchFamily="18" charset="2"/>
              </a:rPr>
              <a:t>,|, </a:t>
            </a:r>
          </a:p>
          <a:p>
            <a:pPr marL="457200" indent="-457200">
              <a:spcBef>
                <a:spcPct val="50000"/>
              </a:spcBef>
              <a:buFontTx/>
              <a:buAutoNum type="arabicParenBoth"/>
            </a:pPr>
            <a:r>
              <a:rPr lang="zh-CN" altLang="en-US" sz="2800" dirty="0">
                <a:latin typeface="Tahoma" pitchFamily="34" charset="0"/>
                <a:ea typeface="宋体" pitchFamily="2" charset="-122"/>
              </a:rPr>
              <a:t> </a:t>
            </a:r>
            <a:r>
              <a:rPr lang="en-US" altLang="zh-CN" sz="2800" dirty="0">
                <a:latin typeface="Tahoma" pitchFamily="34" charset="0"/>
                <a:ea typeface="宋体" pitchFamily="2" charset="-122"/>
              </a:rPr>
              <a:t>Eliminating ¬,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 </a:t>
            </a:r>
            <a:r>
              <a:rPr lang="en-US" altLang="zh-CN" sz="32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from the scope of ¬, such that any ¬ has only an atom as its scope. In other words eliminating the parenthesis following behind ¬</a:t>
            </a:r>
          </a:p>
          <a:p>
            <a:pPr marL="457200" indent="-457200">
              <a:spcBef>
                <a:spcPct val="50000"/>
              </a:spcBef>
            </a:pPr>
            <a:r>
              <a:rPr lang="en-US" altLang="zh-CN" sz="2800" dirty="0">
                <a:latin typeface="Tahoma" pitchFamily="34" charset="0"/>
                <a:ea typeface="宋体" pitchFamily="2" charset="-122"/>
              </a:rPr>
              <a:t>This method leads to obtaining the disjunctive or conjunctive normal  forms. </a:t>
            </a:r>
            <a:endParaRPr lang="zh-CN" altLang="en-US" sz="2800" dirty="0">
              <a:latin typeface="Tahoma" pitchFamily="34" charset="0"/>
              <a:ea typeface="宋体" pitchFamily="2" charset="-122"/>
            </a:endParaRPr>
          </a:p>
        </p:txBody>
      </p:sp>
      <p:sp>
        <p:nvSpPr>
          <p:cNvPr id="2" name="灯片编号占位符 1">
            <a:extLst>
              <a:ext uri="{FF2B5EF4-FFF2-40B4-BE49-F238E27FC236}">
                <a16:creationId xmlns:a16="http://schemas.microsoft.com/office/drawing/2014/main" id="{01230C99-FB50-477F-800C-D97031BB5D0C}"/>
              </a:ext>
            </a:extLst>
          </p:cNvPr>
          <p:cNvSpPr>
            <a:spLocks noGrp="1"/>
          </p:cNvSpPr>
          <p:nvPr>
            <p:ph type="sldNum" sz="quarter" idx="12"/>
          </p:nvPr>
        </p:nvSpPr>
        <p:spPr/>
        <p:txBody>
          <a:bodyPr/>
          <a:lstStyle/>
          <a:p>
            <a:fld id="{9CA217EF-0505-4C33-BB20-8A8DF2039023}"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r>
              <a:rPr lang="en-US" altLang="zh-CN">
                <a:ea typeface="宋体" pitchFamily="2" charset="-122"/>
              </a:rPr>
              <a:t>Example </a:t>
            </a:r>
          </a:p>
        </p:txBody>
      </p:sp>
      <p:sp>
        <p:nvSpPr>
          <p:cNvPr id="94212" name="Text Box 13"/>
          <p:cNvSpPr txBox="1">
            <a:spLocks noChangeArrowheads="1"/>
          </p:cNvSpPr>
          <p:nvPr/>
        </p:nvSpPr>
        <p:spPr bwMode="auto">
          <a:xfrm>
            <a:off x="1905000" y="1828801"/>
            <a:ext cx="8305800" cy="4151313"/>
          </a:xfrm>
          <a:prstGeom prst="rect">
            <a:avLst/>
          </a:prstGeom>
          <a:noFill/>
          <a:ln w="12700">
            <a:noFill/>
            <a:miter lim="800000"/>
            <a:headEnd type="none" w="sm" len="sm"/>
            <a:tailEnd type="none" w="sm" len="sm"/>
          </a:ln>
        </p:spPr>
        <p:txBody>
          <a:bodyPr>
            <a:spAutoFit/>
          </a:bodyPr>
          <a:lstStyle/>
          <a:p>
            <a:pPr>
              <a:spcBef>
                <a:spcPct val="50000"/>
              </a:spcBef>
            </a:pPr>
            <a:r>
              <a:rPr lang="en-US" altLang="zh-CN" sz="2800" dirty="0">
                <a:latin typeface="Tahoma" pitchFamily="34" charset="0"/>
                <a:ea typeface="宋体" pitchFamily="2" charset="-122"/>
              </a:rPr>
              <a:t>Convert the following formula into a conjunctive normal  form.</a:t>
            </a:r>
          </a:p>
          <a:p>
            <a:pPr>
              <a:spcBef>
                <a:spcPct val="50000"/>
              </a:spcBef>
            </a:pPr>
            <a:r>
              <a:rPr lang="en-US" altLang="zh-CN" sz="2800" dirty="0">
                <a:latin typeface="Tahoma" pitchFamily="34" charset="0"/>
                <a:ea typeface="宋体" pitchFamily="2" charset="-122"/>
              </a:rPr>
              <a:t>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a:t>
            </a:r>
          </a:p>
          <a:p>
            <a:pPr>
              <a:spcBef>
                <a:spcPct val="50000"/>
              </a:spcBef>
            </a:pPr>
            <a:r>
              <a:rPr lang="en-US" altLang="zh-CN" sz="2800" dirty="0">
                <a:latin typeface="Tahoma" pitchFamily="34" charset="0"/>
                <a:ea typeface="宋体" pitchFamily="2" charset="-122"/>
              </a:rPr>
              <a:t>The conjunctive normal form can be found by the following derivations:</a:t>
            </a:r>
          </a:p>
          <a:p>
            <a:r>
              <a:rPr lang="en-US" altLang="zh-CN" sz="2800" dirty="0">
                <a:latin typeface="Tahoma" pitchFamily="34" charset="0"/>
                <a:ea typeface="宋体" pitchFamily="2" charset="-122"/>
              </a:rPr>
              <a:t>¬((p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a:t>
            </a:r>
          </a:p>
          <a:p>
            <a:r>
              <a:rPr lang="en-US" altLang="zh-CN" sz="2800" dirty="0">
                <a:latin typeface="Tahoma" pitchFamily="34" charset="0"/>
                <a:ea typeface="宋体" pitchFamily="2" charset="-122"/>
              </a:rPr>
              <a:t>(1)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De Morgan</a:t>
            </a:r>
          </a:p>
          <a:p>
            <a:pPr>
              <a:spcBef>
                <a:spcPct val="50000"/>
              </a:spcBef>
            </a:pPr>
            <a:r>
              <a:rPr lang="en-US" altLang="zh-CN" sz="2800" dirty="0">
                <a:latin typeface="Tahoma" pitchFamily="34" charset="0"/>
                <a:ea typeface="宋体" pitchFamily="2" charset="-122"/>
              </a:rPr>
              <a:t>(2)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Double negation</a:t>
            </a:r>
          </a:p>
        </p:txBody>
      </p:sp>
      <p:sp>
        <p:nvSpPr>
          <p:cNvPr id="2" name="灯片编号占位符 1">
            <a:extLst>
              <a:ext uri="{FF2B5EF4-FFF2-40B4-BE49-F238E27FC236}">
                <a16:creationId xmlns:a16="http://schemas.microsoft.com/office/drawing/2014/main" id="{15CBC150-5693-4722-813C-6DD56B2E10C8}"/>
              </a:ext>
            </a:extLst>
          </p:cNvPr>
          <p:cNvSpPr>
            <a:spLocks noGrp="1"/>
          </p:cNvSpPr>
          <p:nvPr>
            <p:ph type="sldNum" sz="quarter" idx="12"/>
          </p:nvPr>
        </p:nvSpPr>
        <p:spPr/>
        <p:txBody>
          <a:bodyPr/>
          <a:lstStyle/>
          <a:p>
            <a:fld id="{9CA217EF-0505-4C33-BB20-8A8DF2039023}"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r>
              <a:rPr lang="en-US" altLang="zh-CN" dirty="0">
                <a:ea typeface="宋体" pitchFamily="2" charset="-122"/>
              </a:rPr>
              <a:t>Example</a:t>
            </a:r>
          </a:p>
        </p:txBody>
      </p:sp>
      <p:sp>
        <p:nvSpPr>
          <p:cNvPr id="95236" name="Text Box 122"/>
          <p:cNvSpPr txBox="1">
            <a:spLocks noChangeArrowheads="1"/>
          </p:cNvSpPr>
          <p:nvPr/>
        </p:nvSpPr>
        <p:spPr bwMode="auto">
          <a:xfrm>
            <a:off x="2057400" y="1981200"/>
            <a:ext cx="7848600" cy="3511550"/>
          </a:xfrm>
          <a:prstGeom prst="rect">
            <a:avLst/>
          </a:prstGeom>
          <a:noFill/>
          <a:ln w="12700">
            <a:noFill/>
            <a:miter lim="800000"/>
            <a:headEnd type="none" w="sm" len="sm"/>
            <a:tailEnd type="none" w="sm" len="sm"/>
          </a:ln>
        </p:spPr>
        <p:txBody>
          <a:bodyPr>
            <a:spAutoFit/>
          </a:bodyPr>
          <a:lstStyle/>
          <a:p>
            <a:pPr>
              <a:spcBef>
                <a:spcPct val="50000"/>
              </a:spcBef>
            </a:pPr>
            <a:r>
              <a:rPr lang="en-US" altLang="zh-CN" sz="2800" dirty="0">
                <a:latin typeface="Tahoma" pitchFamily="34" charset="0"/>
                <a:ea typeface="宋体" pitchFamily="2" charset="-122"/>
              </a:rPr>
              <a:t>(3)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De Morgan</a:t>
            </a:r>
          </a:p>
          <a:p>
            <a:pPr>
              <a:spcBef>
                <a:spcPct val="50000"/>
              </a:spcBef>
            </a:pPr>
            <a:r>
              <a:rPr lang="en-US" altLang="zh-CN" sz="2800" dirty="0">
                <a:latin typeface="Tahoma" pitchFamily="34" charset="0"/>
                <a:ea typeface="宋体" pitchFamily="2" charset="-122"/>
              </a:rPr>
              <a:t>(4)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Double negation</a:t>
            </a:r>
          </a:p>
          <a:p>
            <a:pPr>
              <a:spcBef>
                <a:spcPct val="50000"/>
              </a:spcBef>
            </a:pPr>
            <a:r>
              <a:rPr lang="en-US" altLang="zh-CN" sz="2800" dirty="0">
                <a:latin typeface="Tahoma" pitchFamily="34" charset="0"/>
                <a:ea typeface="宋体" pitchFamily="2" charset="-122"/>
              </a:rPr>
              <a:t>(5) (¬p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(q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r)   </a:t>
            </a:r>
            <a:r>
              <a:rPr lang="en-US" altLang="zh-CN" sz="2800" dirty="0" err="1">
                <a:latin typeface="Tahoma" pitchFamily="34" charset="0"/>
                <a:ea typeface="宋体" pitchFamily="2" charset="-122"/>
              </a:rPr>
              <a:t>Distributivity</a:t>
            </a:r>
            <a:r>
              <a:rPr lang="en-US" altLang="zh-CN" sz="2800" dirty="0">
                <a:latin typeface="Tahoma" pitchFamily="34" charset="0"/>
                <a:ea typeface="宋体" pitchFamily="2" charset="-122"/>
              </a:rPr>
              <a:t> </a:t>
            </a:r>
            <a:endParaRPr lang="zh-CN" altLang="en-US" sz="2800" dirty="0">
              <a:latin typeface="Tahoma" pitchFamily="34" charset="0"/>
              <a:ea typeface="宋体" pitchFamily="2" charset="-122"/>
            </a:endParaRPr>
          </a:p>
          <a:p>
            <a:pPr>
              <a:spcBef>
                <a:spcPct val="50000"/>
              </a:spcBef>
            </a:pPr>
            <a:r>
              <a:rPr lang="en-US" altLang="zh-CN" sz="2800" dirty="0">
                <a:latin typeface="Tahoma" pitchFamily="34" charset="0"/>
                <a:ea typeface="宋体" pitchFamily="2" charset="-122"/>
              </a:rPr>
              <a:t>EXAMPLE 5  Convert the following formula into a conjunctive normal form.</a:t>
            </a:r>
          </a:p>
          <a:p>
            <a:pPr>
              <a:spcBef>
                <a:spcPct val="50000"/>
              </a:spcBef>
            </a:pPr>
            <a:r>
              <a:rPr lang="en-US" altLang="zh-CN" sz="2800" dirty="0">
                <a:latin typeface="Tahoma" pitchFamily="34" charset="0"/>
                <a:ea typeface="宋体" pitchFamily="2" charset="-122"/>
              </a:rPr>
              <a:t>(p1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p2)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(p3)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(p4 </a:t>
            </a:r>
            <a:r>
              <a:rPr lang="en-US" altLang="zh-CN" sz="2800" dirty="0">
                <a:latin typeface="Tahoma" pitchFamily="34" charset="0"/>
                <a:ea typeface="宋体" pitchFamily="2" charset="-122"/>
                <a:sym typeface="Symbol" pitchFamily="18" charset="2"/>
              </a:rPr>
              <a:t></a:t>
            </a:r>
            <a:r>
              <a:rPr lang="en-US" altLang="zh-CN" sz="2800" dirty="0">
                <a:latin typeface="Tahoma" pitchFamily="34" charset="0"/>
                <a:ea typeface="宋体" pitchFamily="2" charset="-122"/>
              </a:rPr>
              <a:t> p5) </a:t>
            </a:r>
            <a:endParaRPr lang="zh-CN" altLang="en-US" sz="2800" dirty="0">
              <a:latin typeface="Tahoma" pitchFamily="34" charset="0"/>
              <a:ea typeface="宋体" pitchFamily="2" charset="-122"/>
            </a:endParaRPr>
          </a:p>
        </p:txBody>
      </p:sp>
      <p:sp>
        <p:nvSpPr>
          <p:cNvPr id="2" name="灯片编号占位符 1">
            <a:extLst>
              <a:ext uri="{FF2B5EF4-FFF2-40B4-BE49-F238E27FC236}">
                <a16:creationId xmlns:a16="http://schemas.microsoft.com/office/drawing/2014/main" id="{C9D7FE94-2AA7-4365-B4DC-C0A4D7BAFE90}"/>
              </a:ext>
            </a:extLst>
          </p:cNvPr>
          <p:cNvSpPr>
            <a:spLocks noGrp="1"/>
          </p:cNvSpPr>
          <p:nvPr>
            <p:ph type="sldNum" sz="quarter" idx="12"/>
          </p:nvPr>
        </p:nvSpPr>
        <p:spPr/>
        <p:txBody>
          <a:bodyPr/>
          <a:lstStyle/>
          <a:p>
            <a:fld id="{9CA217EF-0505-4C33-BB20-8A8DF2039023}" type="slidenum">
              <a:rPr lang="en-US" smtClean="0"/>
              <a:pPr/>
              <a:t>78</a:t>
            </a:fld>
            <a:endParaRPr 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r>
              <a:rPr lang="en-US" altLang="zh-CN">
                <a:ea typeface="宋体" pitchFamily="2" charset="-122"/>
              </a:rPr>
              <a:t>Example</a:t>
            </a:r>
          </a:p>
        </p:txBody>
      </p:sp>
      <p:sp>
        <p:nvSpPr>
          <p:cNvPr id="96260" name="Rectangle 3"/>
          <p:cNvSpPr>
            <a:spLocks noGrp="1" noChangeArrowheads="1"/>
          </p:cNvSpPr>
          <p:nvPr>
            <p:ph type="body" idx="1"/>
          </p:nvPr>
        </p:nvSpPr>
        <p:spPr>
          <a:xfrm>
            <a:off x="2133600" y="1752600"/>
            <a:ext cx="7772400" cy="4114800"/>
          </a:xfrm>
        </p:spPr>
        <p:txBody>
          <a:bodyPr/>
          <a:lstStyle/>
          <a:p>
            <a:r>
              <a:rPr lang="en-US" altLang="zh-CN">
                <a:ea typeface="宋体" pitchFamily="2" charset="-122"/>
              </a:rPr>
              <a:t>Solution:</a:t>
            </a:r>
          </a:p>
          <a:p>
            <a:r>
              <a:rPr lang="en-US" altLang="zh-CN" sz="2800">
                <a:ea typeface="宋体" pitchFamily="2" charset="-122"/>
              </a:rPr>
              <a:t>(p1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(p3) </a:t>
            </a:r>
            <a:r>
              <a:rPr lang="en-US" altLang="zh-CN" sz="2800">
                <a:ea typeface="宋体" pitchFamily="2" charset="-122"/>
                <a:sym typeface="Symbol" pitchFamily="18" charset="2"/>
              </a:rPr>
              <a:t></a:t>
            </a:r>
            <a:r>
              <a:rPr lang="en-US" altLang="zh-CN" sz="2800">
                <a:ea typeface="宋体" pitchFamily="2" charset="-122"/>
              </a:rPr>
              <a:t> (p4 </a:t>
            </a:r>
            <a:r>
              <a:rPr lang="en-US" altLang="zh-CN" sz="2800">
                <a:ea typeface="宋体" pitchFamily="2" charset="-122"/>
                <a:sym typeface="Symbol" pitchFamily="18" charset="2"/>
              </a:rPr>
              <a:t></a:t>
            </a:r>
            <a:r>
              <a:rPr lang="en-US" altLang="zh-CN" sz="2800">
                <a:ea typeface="宋体" pitchFamily="2" charset="-122"/>
              </a:rPr>
              <a:t> p5) </a:t>
            </a:r>
            <a:r>
              <a:rPr lang="zh-CN" altLang="en-US" sz="2800">
                <a:ea typeface="宋体" pitchFamily="2" charset="-122"/>
                <a:sym typeface="Symbol" pitchFamily="18" charset="2"/>
              </a:rPr>
              <a:t></a:t>
            </a:r>
          </a:p>
          <a:p>
            <a:r>
              <a:rPr lang="en-US" altLang="zh-CN" sz="2800">
                <a:ea typeface="宋体" pitchFamily="2" charset="-122"/>
              </a:rPr>
              <a:t>(p1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(p3</a:t>
            </a:r>
            <a:r>
              <a:rPr lang="en-US" altLang="zh-CN" sz="2800">
                <a:ea typeface="宋体" pitchFamily="2" charset="-122"/>
                <a:sym typeface="Symbol" pitchFamily="18" charset="2"/>
              </a:rPr>
              <a:t></a:t>
            </a:r>
            <a:r>
              <a:rPr lang="en-US" altLang="zh-CN" sz="2800">
                <a:ea typeface="宋体" pitchFamily="2" charset="-122"/>
              </a:rPr>
              <a:t> (p4 </a:t>
            </a:r>
            <a:r>
              <a:rPr lang="en-US" altLang="zh-CN" sz="2800">
                <a:ea typeface="宋体" pitchFamily="2" charset="-122"/>
                <a:sym typeface="Symbol" pitchFamily="18" charset="2"/>
              </a:rPr>
              <a:t></a:t>
            </a:r>
            <a:r>
              <a:rPr lang="en-US" altLang="zh-CN" sz="2800">
                <a:ea typeface="宋体" pitchFamily="2" charset="-122"/>
              </a:rPr>
              <a:t> p5)) </a:t>
            </a:r>
            <a:r>
              <a:rPr lang="zh-CN" altLang="en-US" sz="2800">
                <a:ea typeface="宋体" pitchFamily="2" charset="-122"/>
                <a:sym typeface="Symbol" pitchFamily="18" charset="2"/>
              </a:rPr>
              <a:t></a:t>
            </a:r>
          </a:p>
          <a:p>
            <a:r>
              <a:rPr lang="en-US" altLang="zh-CN" sz="2800">
                <a:ea typeface="宋体" pitchFamily="2" charset="-122"/>
              </a:rPr>
              <a:t>((p1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p3) </a:t>
            </a:r>
            <a:r>
              <a:rPr lang="en-US" altLang="zh-CN" sz="2800">
                <a:ea typeface="宋体" pitchFamily="2" charset="-122"/>
                <a:sym typeface="Symbol" pitchFamily="18" charset="2"/>
              </a:rPr>
              <a:t></a:t>
            </a:r>
            <a:r>
              <a:rPr lang="en-US" altLang="zh-CN" sz="2800">
                <a:ea typeface="宋体" pitchFamily="2" charset="-122"/>
              </a:rPr>
              <a:t> ((p1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(p4 </a:t>
            </a:r>
            <a:r>
              <a:rPr lang="en-US" altLang="zh-CN" sz="2800">
                <a:ea typeface="宋体" pitchFamily="2" charset="-122"/>
                <a:sym typeface="Symbol" pitchFamily="18" charset="2"/>
              </a:rPr>
              <a:t></a:t>
            </a:r>
            <a:r>
              <a:rPr lang="en-US" altLang="zh-CN" sz="2800">
                <a:ea typeface="宋体" pitchFamily="2" charset="-122"/>
              </a:rPr>
              <a:t> p5))</a:t>
            </a:r>
          </a:p>
          <a:p>
            <a:r>
              <a:rPr lang="zh-CN" altLang="en-US" sz="2800">
                <a:ea typeface="宋体" pitchFamily="2" charset="-122"/>
                <a:sym typeface="Symbol" pitchFamily="18" charset="2"/>
              </a:rPr>
              <a:t></a:t>
            </a:r>
            <a:r>
              <a:rPr lang="en-US" altLang="zh-CN" sz="2800">
                <a:ea typeface="宋体" pitchFamily="2" charset="-122"/>
              </a:rPr>
              <a:t>(p1 </a:t>
            </a:r>
            <a:r>
              <a:rPr lang="en-US" altLang="zh-CN" sz="2800">
                <a:ea typeface="宋体" pitchFamily="2" charset="-122"/>
                <a:sym typeface="Symbol" pitchFamily="18" charset="2"/>
              </a:rPr>
              <a:t></a:t>
            </a:r>
            <a:r>
              <a:rPr lang="en-US" altLang="zh-CN" sz="2800">
                <a:ea typeface="宋体" pitchFamily="2" charset="-122"/>
              </a:rPr>
              <a:t> p3) </a:t>
            </a:r>
            <a:r>
              <a:rPr lang="en-US" altLang="zh-CN" sz="2800">
                <a:ea typeface="宋体" pitchFamily="2" charset="-122"/>
                <a:sym typeface="Symbol" pitchFamily="18" charset="2"/>
              </a:rPr>
              <a:t></a:t>
            </a:r>
            <a:r>
              <a:rPr lang="en-US" altLang="zh-CN" sz="2800">
                <a:ea typeface="宋体" pitchFamily="2" charset="-122"/>
              </a:rPr>
              <a:t> (p1 </a:t>
            </a:r>
            <a:r>
              <a:rPr lang="en-US" altLang="zh-CN" sz="2800">
                <a:ea typeface="宋体" pitchFamily="2" charset="-122"/>
                <a:sym typeface="Symbol" pitchFamily="18" charset="2"/>
              </a:rPr>
              <a:t></a:t>
            </a:r>
            <a:r>
              <a:rPr lang="en-US" altLang="zh-CN" sz="2800">
                <a:ea typeface="宋体" pitchFamily="2" charset="-122"/>
              </a:rPr>
              <a:t> p4 </a:t>
            </a:r>
            <a:r>
              <a:rPr lang="en-US" altLang="zh-CN" sz="2800">
                <a:ea typeface="宋体" pitchFamily="2" charset="-122"/>
                <a:sym typeface="Symbol" pitchFamily="18" charset="2"/>
              </a:rPr>
              <a:t></a:t>
            </a:r>
            <a:r>
              <a:rPr lang="en-US" altLang="zh-CN" sz="2800">
                <a:ea typeface="宋体" pitchFamily="2" charset="-122"/>
              </a:rPr>
              <a:t> p5)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p3) </a:t>
            </a:r>
            <a:r>
              <a:rPr lang="en-US" altLang="zh-CN" sz="2800">
                <a:ea typeface="宋体" pitchFamily="2" charset="-122"/>
                <a:sym typeface="Symbol" pitchFamily="18" charset="2"/>
              </a:rPr>
              <a:t></a:t>
            </a:r>
            <a:r>
              <a:rPr lang="en-US" altLang="zh-CN" sz="2800">
                <a:ea typeface="宋体" pitchFamily="2" charset="-122"/>
              </a:rPr>
              <a:t> (p2 </a:t>
            </a:r>
            <a:r>
              <a:rPr lang="en-US" altLang="zh-CN" sz="2800">
                <a:ea typeface="宋体" pitchFamily="2" charset="-122"/>
                <a:sym typeface="Symbol" pitchFamily="18" charset="2"/>
              </a:rPr>
              <a:t></a:t>
            </a:r>
            <a:r>
              <a:rPr lang="en-US" altLang="zh-CN" sz="2800">
                <a:ea typeface="宋体" pitchFamily="2" charset="-122"/>
              </a:rPr>
              <a:t> p4 </a:t>
            </a:r>
            <a:r>
              <a:rPr lang="en-US" altLang="zh-CN" sz="2800">
                <a:ea typeface="宋体" pitchFamily="2" charset="-122"/>
                <a:sym typeface="Symbol" pitchFamily="18" charset="2"/>
              </a:rPr>
              <a:t></a:t>
            </a:r>
            <a:r>
              <a:rPr lang="en-US" altLang="zh-CN" sz="2800">
                <a:ea typeface="宋体" pitchFamily="2" charset="-122"/>
              </a:rPr>
              <a:t> p5)</a:t>
            </a:r>
          </a:p>
        </p:txBody>
      </p:sp>
      <p:sp>
        <p:nvSpPr>
          <p:cNvPr id="2" name="灯片编号占位符 1">
            <a:extLst>
              <a:ext uri="{FF2B5EF4-FFF2-40B4-BE49-F238E27FC236}">
                <a16:creationId xmlns:a16="http://schemas.microsoft.com/office/drawing/2014/main" id="{D5C4D100-5A92-4D04-A08F-1973EE027F49}"/>
              </a:ext>
            </a:extLst>
          </p:cNvPr>
          <p:cNvSpPr>
            <a:spLocks noGrp="1"/>
          </p:cNvSpPr>
          <p:nvPr>
            <p:ph type="sldNum" sz="quarter" idx="12"/>
          </p:nvPr>
        </p:nvSpPr>
        <p:spPr/>
        <p:txBody>
          <a:bodyPr/>
          <a:lstStyle/>
          <a:p>
            <a:fld id="{9CA217EF-0505-4C33-BB20-8A8DF2039023}"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Conjunction</a:t>
            </a:r>
          </a:p>
        </p:txBody>
      </p:sp>
      <p:sp>
        <p:nvSpPr>
          <p:cNvPr id="3" name="Content Placeholder 2"/>
          <p:cNvSpPr>
            <a:spLocks noGrp="1"/>
          </p:cNvSpPr>
          <p:nvPr>
            <p:ph idx="1"/>
          </p:nvPr>
        </p:nvSpPr>
        <p:spPr/>
        <p:txBody>
          <a:bodyPr>
            <a:normAutofit/>
          </a:bodyPr>
          <a:lstStyle/>
          <a:p>
            <a:r>
              <a:rPr lang="en-US" dirty="0"/>
              <a:t>The </a:t>
            </a:r>
            <a:r>
              <a:rPr lang="en-US" i="1" dirty="0"/>
              <a:t>conjunction</a:t>
            </a:r>
            <a:r>
              <a:rPr lang="en-US" dirty="0"/>
              <a:t> of propositions  </a:t>
            </a:r>
            <a:r>
              <a:rPr lang="en-US" i="1" dirty="0">
                <a:latin typeface="Cambria Math" pitchFamily="18" charset="0"/>
                <a:ea typeface="Cambria Math" pitchFamily="18" charset="0"/>
              </a:rPr>
              <a:t>p</a:t>
            </a:r>
            <a:r>
              <a:rPr lang="en-US" dirty="0"/>
              <a:t>  and  </a:t>
            </a:r>
            <a:r>
              <a:rPr lang="en-US" i="1" dirty="0">
                <a:latin typeface="Cambria Math" pitchFamily="18" charset="0"/>
                <a:ea typeface="Cambria Math" pitchFamily="18" charset="0"/>
              </a:rPr>
              <a:t>q</a:t>
            </a:r>
            <a:r>
              <a:rPr lang="en-US" dirty="0"/>
              <a:t>  is denoted by </a:t>
            </a:r>
            <a:r>
              <a:rPr lang="en-US" i="1" dirty="0">
                <a:latin typeface="Cambria Math" pitchFamily="18" charset="0"/>
                <a:ea typeface="Cambria Math" pitchFamily="18" charset="0"/>
              </a:rPr>
              <a:t>p </a:t>
            </a:r>
            <a:r>
              <a:rPr lang="en-US" dirty="0">
                <a:latin typeface="Cambria Math" pitchFamily="18" charset="0"/>
                <a:ea typeface="Cambria Math" pitchFamily="18" charset="0"/>
              </a:rPr>
              <a:t>∧ </a:t>
            </a:r>
            <a:r>
              <a:rPr lang="en-US" i="1" dirty="0">
                <a:latin typeface="Cambria Math" pitchFamily="18" charset="0"/>
                <a:ea typeface="Cambria Math" pitchFamily="18" charset="0"/>
              </a:rPr>
              <a:t>q  </a:t>
            </a:r>
            <a:r>
              <a:rPr lang="en-US" dirty="0"/>
              <a:t>and has this truth table:</a:t>
            </a:r>
          </a:p>
          <a:p>
            <a:endParaRPr lang="en-US" dirty="0"/>
          </a:p>
          <a:p>
            <a:endParaRPr lang="en-US" dirty="0"/>
          </a:p>
          <a:p>
            <a:endParaRPr lang="en-US" dirty="0"/>
          </a:p>
          <a:p>
            <a:endParaRPr lang="en-US" dirty="0"/>
          </a:p>
          <a:p>
            <a:endParaRPr lang="en-US" b="1" dirty="0"/>
          </a:p>
          <a:p>
            <a:r>
              <a:rPr lang="en-US" b="1" dirty="0"/>
              <a:t>Example</a:t>
            </a:r>
            <a:r>
              <a:rPr lang="en-US" dirty="0"/>
              <a:t>:  If </a:t>
            </a:r>
            <a:r>
              <a:rPr lang="en-US" i="1" dirty="0">
                <a:latin typeface="Cambria Math" pitchFamily="18" charset="0"/>
                <a:ea typeface="Cambria Math" pitchFamily="18" charset="0"/>
              </a:rPr>
              <a:t>p</a:t>
            </a:r>
            <a:r>
              <a:rPr lang="en-US" dirty="0"/>
              <a:t>  denotes “I am at home.” and </a:t>
            </a:r>
            <a:r>
              <a:rPr lang="en-US" i="1" dirty="0">
                <a:latin typeface="Cambria Math" pitchFamily="18" charset="0"/>
                <a:ea typeface="Cambria Math" pitchFamily="18" charset="0"/>
              </a:rPr>
              <a:t>q</a:t>
            </a:r>
            <a:r>
              <a:rPr lang="en-US" dirty="0"/>
              <a:t>  denotes “It is raining.” then </a:t>
            </a:r>
            <a:r>
              <a:rPr lang="en-US" i="1" dirty="0">
                <a:latin typeface="Cambria Math" pitchFamily="18" charset="0"/>
                <a:ea typeface="Cambria Math" pitchFamily="18" charset="0"/>
              </a:rPr>
              <a:t>p </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t>   denotes “I am at home and it is raining.”</a:t>
            </a:r>
          </a:p>
        </p:txBody>
      </p:sp>
      <p:graphicFrame>
        <p:nvGraphicFramePr>
          <p:cNvPr id="10" name="Content Placeholder 3"/>
          <p:cNvGraphicFramePr>
            <a:graphicFrameLocks/>
          </p:cNvGraphicFramePr>
          <p:nvPr/>
        </p:nvGraphicFramePr>
        <p:xfrm>
          <a:off x="2819400" y="2819400"/>
          <a:ext cx="6096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04800">
                <a:tc>
                  <a:txBody>
                    <a:bodyPr/>
                    <a:lstStyle/>
                    <a:p>
                      <a:r>
                        <a:rPr lang="en-US" i="1" dirty="0">
                          <a:latin typeface="Cambria Math" pitchFamily="18" charset="0"/>
                          <a:ea typeface="Cambria Math" pitchFamily="18" charset="0"/>
                        </a:rPr>
                        <a:t>p</a:t>
                      </a:r>
                      <a:endParaRPr lang="en-US" dirty="0"/>
                    </a:p>
                  </a:txBody>
                  <a:tcPr marL="91441" marR="91441"/>
                </a:tc>
                <a:tc>
                  <a:txBody>
                    <a:bodyPr/>
                    <a:lstStyle/>
                    <a:p>
                      <a:r>
                        <a:rPr lang="en-US" i="1" dirty="0">
                          <a:latin typeface="Cambria Math" pitchFamily="18" charset="0"/>
                          <a:ea typeface="Cambria Math" pitchFamily="18" charset="0"/>
                        </a:rPr>
                        <a:t>q</a:t>
                      </a:r>
                      <a:endParaRPr lang="en-US" dirty="0"/>
                    </a:p>
                  </a:txBody>
                  <a:tcPr marL="91441" marR="91441"/>
                </a:tc>
                <a:tc>
                  <a:txBody>
                    <a:bodyPr/>
                    <a:lstStyle/>
                    <a:p>
                      <a:r>
                        <a:rPr lang="en-US" i="1" baseline="0" dirty="0">
                          <a:latin typeface="Cambria Math" pitchFamily="18" charset="0"/>
                          <a:ea typeface="Cambria Math" pitchFamily="18" charset="0"/>
                        </a:rPr>
                        <a:t>p </a:t>
                      </a:r>
                      <a:r>
                        <a:rPr lang="en-US" dirty="0">
                          <a:latin typeface="Cambria Math" pitchFamily="18" charset="0"/>
                          <a:ea typeface="Cambria Math" pitchFamily="18" charset="0"/>
                        </a:rPr>
                        <a:t>∧ </a:t>
                      </a:r>
                      <a:r>
                        <a:rPr lang="en-US" i="1" dirty="0">
                          <a:latin typeface="Cambria Math" pitchFamily="18" charset="0"/>
                          <a:ea typeface="Cambria Math" pitchFamily="18" charset="0"/>
                        </a:rPr>
                        <a:t>q </a:t>
                      </a:r>
                      <a:endParaRPr lang="en-US" dirty="0"/>
                    </a:p>
                  </a:txBody>
                  <a:tcPr marL="91441" marR="91441"/>
                </a:tc>
                <a:extLst>
                  <a:ext uri="{0D108BD9-81ED-4DB2-BD59-A6C34878D82A}">
                    <a16:rowId xmlns:a16="http://schemas.microsoft.com/office/drawing/2014/main" val="10000"/>
                  </a:ext>
                </a:extLst>
              </a:tr>
              <a:tr h="304800">
                <a:tc>
                  <a:txBody>
                    <a:bodyPr/>
                    <a:lstStyle/>
                    <a:p>
                      <a:r>
                        <a:rPr lang="en-US" dirty="0"/>
                        <a:t>T</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1"/>
                  </a:ext>
                </a:extLst>
              </a:tr>
              <a:tr h="304800">
                <a:tc>
                  <a:txBody>
                    <a:bodyPr/>
                    <a:lstStyle/>
                    <a:p>
                      <a:r>
                        <a:rPr lang="en-US" dirty="0"/>
                        <a:t>T</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2"/>
                  </a:ext>
                </a:extLst>
              </a:tr>
              <a:tr h="304800">
                <a:tc>
                  <a:txBody>
                    <a:bodyPr/>
                    <a:lstStyle/>
                    <a:p>
                      <a:r>
                        <a:rPr lang="en-US" dirty="0"/>
                        <a:t>F</a:t>
                      </a:r>
                    </a:p>
                  </a:txBody>
                  <a:tcPr marL="91441" marR="91441"/>
                </a:tc>
                <a:tc>
                  <a:txBody>
                    <a:bodyPr/>
                    <a:lstStyle/>
                    <a:p>
                      <a:r>
                        <a:rPr lang="en-US" dirty="0"/>
                        <a:t>T</a:t>
                      </a:r>
                    </a:p>
                  </a:txBody>
                  <a:tcPr marL="91441" marR="91441"/>
                </a:tc>
                <a:tc>
                  <a:txBody>
                    <a:bodyPr/>
                    <a:lstStyle/>
                    <a:p>
                      <a:r>
                        <a:rPr lang="en-US" dirty="0"/>
                        <a:t>F</a:t>
                      </a:r>
                    </a:p>
                  </a:txBody>
                  <a:tcPr marL="91441" marR="91441"/>
                </a:tc>
                <a:extLst>
                  <a:ext uri="{0D108BD9-81ED-4DB2-BD59-A6C34878D82A}">
                    <a16:rowId xmlns:a16="http://schemas.microsoft.com/office/drawing/2014/main" val="10003"/>
                  </a:ext>
                </a:extLst>
              </a:tr>
              <a:tr h="304800">
                <a:tc>
                  <a:txBody>
                    <a:bodyPr/>
                    <a:lstStyle/>
                    <a:p>
                      <a:r>
                        <a:rPr lang="en-US" dirty="0"/>
                        <a:t>F</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A88360D1-9E6C-4B90-BCAF-53D334E790CA}"/>
              </a:ext>
            </a:extLst>
          </p:cNvPr>
          <p:cNvSpPr>
            <a:spLocks noGrp="1"/>
          </p:cNvSpPr>
          <p:nvPr>
            <p:ph type="sldNum" sz="quarter" idx="12"/>
          </p:nvPr>
        </p:nvSpPr>
        <p:spPr/>
        <p:txBody>
          <a:bodyPr/>
          <a:lstStyle/>
          <a:p>
            <a:fld id="{9CA217EF-0505-4C33-BB20-8A8DF2039023}"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normAutofit/>
          </a:bodyPr>
          <a:lstStyle/>
          <a:p>
            <a:r>
              <a:rPr lang="en-US" altLang="zh-CN" sz="4000" dirty="0">
                <a:ea typeface="宋体" pitchFamily="2" charset="-122"/>
              </a:rPr>
              <a:t>Disjunctive normal forms from truth tables</a:t>
            </a:r>
            <a:r>
              <a:rPr lang="en-US" altLang="zh-CN" dirty="0">
                <a:ea typeface="宋体" pitchFamily="2" charset="-122"/>
              </a:rPr>
              <a:t> </a:t>
            </a:r>
          </a:p>
        </p:txBody>
      </p:sp>
      <p:sp>
        <p:nvSpPr>
          <p:cNvPr id="97284" name="Rectangle 3"/>
          <p:cNvSpPr>
            <a:spLocks noGrp="1" noChangeArrowheads="1"/>
          </p:cNvSpPr>
          <p:nvPr>
            <p:ph type="body" idx="1"/>
          </p:nvPr>
        </p:nvSpPr>
        <p:spPr>
          <a:xfrm>
            <a:off x="2209800" y="1981200"/>
            <a:ext cx="8001000" cy="4114800"/>
          </a:xfrm>
        </p:spPr>
        <p:txBody>
          <a:bodyPr/>
          <a:lstStyle/>
          <a:p>
            <a:pPr>
              <a:lnSpc>
                <a:spcPct val="90000"/>
              </a:lnSpc>
            </a:pPr>
            <a:r>
              <a:rPr lang="en-US" altLang="zh-CN" sz="2800" dirty="0">
                <a:ea typeface="宋体" pitchFamily="2" charset="-122"/>
              </a:rPr>
              <a:t>So far we have shown how to find the truth table of a logical formula. The reverse is also possible. One can convert any given truth table into a formula.</a:t>
            </a:r>
          </a:p>
          <a:p>
            <a:pPr>
              <a:lnSpc>
                <a:spcPct val="90000"/>
              </a:lnSpc>
            </a:pPr>
            <a:r>
              <a:rPr lang="en-US" altLang="zh-CN" sz="2800" dirty="0">
                <a:ea typeface="宋体" pitchFamily="2" charset="-122"/>
              </a:rPr>
              <a:t>The formula obtained in this way is already in disjunctive normal form.</a:t>
            </a:r>
          </a:p>
          <a:p>
            <a:pPr>
              <a:lnSpc>
                <a:spcPct val="90000"/>
              </a:lnSpc>
            </a:pPr>
            <a:r>
              <a:rPr lang="en-US" altLang="zh-CN" sz="2800" dirty="0">
                <a:ea typeface="宋体" pitchFamily="2" charset="-122"/>
              </a:rPr>
              <a:t>In fact, the conceptually easiest method to find the normal form of a formula is by using truth tables. Unfortunately, truth tables grow exponentially with the number of variables, </a:t>
            </a:r>
          </a:p>
        </p:txBody>
      </p:sp>
      <p:sp>
        <p:nvSpPr>
          <p:cNvPr id="2" name="灯片编号占位符 1">
            <a:extLst>
              <a:ext uri="{FF2B5EF4-FFF2-40B4-BE49-F238E27FC236}">
                <a16:creationId xmlns:a16="http://schemas.microsoft.com/office/drawing/2014/main" id="{85BB234A-8745-486F-B7EB-78E90CE7C7D6}"/>
              </a:ext>
            </a:extLst>
          </p:cNvPr>
          <p:cNvSpPr>
            <a:spLocks noGrp="1"/>
          </p:cNvSpPr>
          <p:nvPr>
            <p:ph type="sldNum" sz="quarter" idx="12"/>
          </p:nvPr>
        </p:nvSpPr>
        <p:spPr/>
        <p:txBody>
          <a:bodyPr/>
          <a:lstStyle/>
          <a:p>
            <a:fld id="{9CA217EF-0505-4C33-BB20-8A8DF2039023}" type="slidenum">
              <a:rPr lang="en-US" smtClean="0"/>
              <a:pPr/>
              <a:t>80</a:t>
            </a:fld>
            <a:endParaRPr 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normAutofit/>
          </a:bodyPr>
          <a:lstStyle/>
          <a:p>
            <a:r>
              <a:rPr lang="en-US" altLang="zh-CN" sz="3600" dirty="0">
                <a:ea typeface="宋体" pitchFamily="2" charset="-122"/>
              </a:rPr>
              <a:t>Disjunctive normal forms from truth tables </a:t>
            </a:r>
          </a:p>
        </p:txBody>
      </p:sp>
      <p:sp>
        <p:nvSpPr>
          <p:cNvPr id="98308" name="Rectangle 3"/>
          <p:cNvSpPr>
            <a:spLocks noGrp="1" noChangeArrowheads="1"/>
          </p:cNvSpPr>
          <p:nvPr>
            <p:ph type="body" idx="1"/>
          </p:nvPr>
        </p:nvSpPr>
        <p:spPr>
          <a:xfrm>
            <a:off x="2209800" y="1828800"/>
            <a:ext cx="8229600" cy="4267200"/>
          </a:xfrm>
        </p:spPr>
        <p:txBody>
          <a:bodyPr/>
          <a:lstStyle/>
          <a:p>
            <a:r>
              <a:rPr lang="en-US" altLang="zh-CN" sz="2800" dirty="0">
                <a:ea typeface="宋体" pitchFamily="2" charset="-122"/>
              </a:rPr>
              <a:t>which makes this method unattractive for formulas with many variables.</a:t>
            </a:r>
          </a:p>
          <a:p>
            <a:r>
              <a:rPr lang="en-US" altLang="zh-CN" sz="2800" dirty="0">
                <a:ea typeface="宋体" pitchFamily="2" charset="-122"/>
              </a:rPr>
              <a:t>Generally, a truth table gives truth values of some formula for all possible assignments. The table below gives an example of truth table for a certain formula f. The truth values of f depends on the three variables p, q, r.</a:t>
            </a:r>
          </a:p>
          <a:p>
            <a:r>
              <a:rPr lang="en-US" altLang="zh-CN" sz="2800" dirty="0">
                <a:ea typeface="宋体" pitchFamily="2" charset="-122"/>
              </a:rPr>
              <a:t>This makes f a truth function, or a Boolean function with arguments</a:t>
            </a:r>
          </a:p>
        </p:txBody>
      </p:sp>
      <p:sp>
        <p:nvSpPr>
          <p:cNvPr id="2" name="灯片编号占位符 1">
            <a:extLst>
              <a:ext uri="{FF2B5EF4-FFF2-40B4-BE49-F238E27FC236}">
                <a16:creationId xmlns:a16="http://schemas.microsoft.com/office/drawing/2014/main" id="{5A377942-34A9-4CA8-9124-E90B3C648508}"/>
              </a:ext>
            </a:extLst>
          </p:cNvPr>
          <p:cNvSpPr>
            <a:spLocks noGrp="1"/>
          </p:cNvSpPr>
          <p:nvPr>
            <p:ph type="sldNum" sz="quarter" idx="12"/>
          </p:nvPr>
        </p:nvSpPr>
        <p:spPr/>
        <p:txBody>
          <a:bodyPr/>
          <a:lstStyle/>
          <a:p>
            <a:fld id="{9CA217EF-0505-4C33-BB20-8A8DF2039023}" type="slidenum">
              <a:rPr lang="en-US" smtClean="0"/>
              <a:pPr/>
              <a:t>81</a:t>
            </a:fld>
            <a:endParaRPr 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1026"/>
          <p:cNvSpPr>
            <a:spLocks noGrp="1" noChangeArrowheads="1"/>
          </p:cNvSpPr>
          <p:nvPr>
            <p:ph type="title"/>
          </p:nvPr>
        </p:nvSpPr>
        <p:spPr/>
        <p:txBody>
          <a:bodyPr/>
          <a:lstStyle/>
          <a:p>
            <a:r>
              <a:rPr lang="en-US" altLang="zh-CN">
                <a:ea typeface="宋体" pitchFamily="2" charset="-122"/>
              </a:rPr>
              <a:t>(cont…)</a:t>
            </a:r>
          </a:p>
        </p:txBody>
      </p:sp>
      <p:sp>
        <p:nvSpPr>
          <p:cNvPr id="99332" name="Rectangle 1027"/>
          <p:cNvSpPr>
            <a:spLocks noGrp="1" noChangeArrowheads="1"/>
          </p:cNvSpPr>
          <p:nvPr>
            <p:ph type="body" idx="1"/>
          </p:nvPr>
        </p:nvSpPr>
        <p:spPr/>
        <p:txBody>
          <a:bodyPr/>
          <a:lstStyle/>
          <a:p>
            <a:pPr>
              <a:lnSpc>
                <a:spcPct val="90000"/>
              </a:lnSpc>
            </a:pPr>
            <a:r>
              <a:rPr lang="en-US" altLang="zh-CN" sz="2800">
                <a:ea typeface="宋体" pitchFamily="2" charset="-122"/>
              </a:rPr>
              <a:t>p q  r    f</a:t>
            </a:r>
            <a:endParaRPr lang="en-US" altLang="zh-CN" sz="2800">
              <a:ea typeface="宋体" pitchFamily="2" charset="-122"/>
              <a:cs typeface="Times New Roman" pitchFamily="18" charset="0"/>
            </a:endParaRPr>
          </a:p>
          <a:p>
            <a:pPr>
              <a:lnSpc>
                <a:spcPct val="90000"/>
              </a:lnSpc>
            </a:pPr>
            <a:r>
              <a:rPr lang="en-US" altLang="zh-CN" sz="2800">
                <a:ea typeface="宋体" pitchFamily="2" charset="-122"/>
              </a:rPr>
              <a:t>T T T   T</a:t>
            </a:r>
          </a:p>
          <a:p>
            <a:pPr>
              <a:lnSpc>
                <a:spcPct val="90000"/>
              </a:lnSpc>
            </a:pPr>
            <a:r>
              <a:rPr lang="en-US" altLang="zh-CN" sz="2800">
                <a:ea typeface="宋体" pitchFamily="2" charset="-122"/>
              </a:rPr>
              <a:t>T T F   F</a:t>
            </a:r>
          </a:p>
          <a:p>
            <a:pPr>
              <a:lnSpc>
                <a:spcPct val="90000"/>
              </a:lnSpc>
            </a:pPr>
            <a:r>
              <a:rPr lang="en-US" altLang="zh-CN" sz="2800">
                <a:ea typeface="宋体" pitchFamily="2" charset="-122"/>
              </a:rPr>
              <a:t>T F T   T</a:t>
            </a:r>
          </a:p>
          <a:p>
            <a:pPr>
              <a:lnSpc>
                <a:spcPct val="90000"/>
              </a:lnSpc>
            </a:pPr>
            <a:r>
              <a:rPr lang="en-US" altLang="zh-CN" sz="2800">
                <a:ea typeface="宋体" pitchFamily="2" charset="-122"/>
              </a:rPr>
              <a:t>T F F   F</a:t>
            </a:r>
          </a:p>
          <a:p>
            <a:pPr>
              <a:lnSpc>
                <a:spcPct val="90000"/>
              </a:lnSpc>
            </a:pPr>
            <a:r>
              <a:rPr lang="en-US" altLang="zh-CN" sz="2800">
                <a:ea typeface="宋体" pitchFamily="2" charset="-122"/>
              </a:rPr>
              <a:t>F T T   F</a:t>
            </a:r>
          </a:p>
          <a:p>
            <a:pPr>
              <a:lnSpc>
                <a:spcPct val="90000"/>
              </a:lnSpc>
            </a:pPr>
            <a:r>
              <a:rPr lang="en-US" altLang="zh-CN" sz="2800">
                <a:ea typeface="宋体" pitchFamily="2" charset="-122"/>
              </a:rPr>
              <a:t>F T F   F</a:t>
            </a:r>
          </a:p>
          <a:p>
            <a:pPr>
              <a:lnSpc>
                <a:spcPct val="90000"/>
              </a:lnSpc>
            </a:pPr>
            <a:r>
              <a:rPr lang="en-US" altLang="zh-CN" sz="2800">
                <a:ea typeface="宋体" pitchFamily="2" charset="-122"/>
              </a:rPr>
              <a:t>F F T   T</a:t>
            </a:r>
          </a:p>
          <a:p>
            <a:pPr>
              <a:lnSpc>
                <a:spcPct val="90000"/>
              </a:lnSpc>
            </a:pPr>
            <a:r>
              <a:rPr lang="en-US" altLang="zh-CN" sz="2800">
                <a:ea typeface="宋体" pitchFamily="2" charset="-122"/>
              </a:rPr>
              <a:t>F F F   F</a:t>
            </a:r>
          </a:p>
        </p:txBody>
      </p:sp>
      <p:sp>
        <p:nvSpPr>
          <p:cNvPr id="2" name="灯片编号占位符 1">
            <a:extLst>
              <a:ext uri="{FF2B5EF4-FFF2-40B4-BE49-F238E27FC236}">
                <a16:creationId xmlns:a16="http://schemas.microsoft.com/office/drawing/2014/main" id="{5863901A-87F6-49E0-8A07-D7C5DBB4C5C8}"/>
              </a:ext>
            </a:extLst>
          </p:cNvPr>
          <p:cNvSpPr>
            <a:spLocks noGrp="1"/>
          </p:cNvSpPr>
          <p:nvPr>
            <p:ph type="sldNum" sz="quarter" idx="12"/>
          </p:nvPr>
        </p:nvSpPr>
        <p:spPr/>
        <p:txBody>
          <a:bodyPr/>
          <a:lstStyle/>
          <a:p>
            <a:fld id="{9CA217EF-0505-4C33-BB20-8A8DF2039023}" type="slidenum">
              <a:rPr lang="en-US" smtClean="0"/>
              <a:pPr/>
              <a:t>82</a:t>
            </a:fld>
            <a:endParaRPr 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r>
              <a:rPr lang="en-US" altLang="zh-CN">
                <a:ea typeface="宋体" pitchFamily="2" charset="-122"/>
              </a:rPr>
              <a:t>minterm</a:t>
            </a:r>
          </a:p>
        </p:txBody>
      </p:sp>
      <p:sp>
        <p:nvSpPr>
          <p:cNvPr id="100356" name="Rectangle 3"/>
          <p:cNvSpPr>
            <a:spLocks noGrp="1" noChangeArrowheads="1"/>
          </p:cNvSpPr>
          <p:nvPr>
            <p:ph type="body" idx="1"/>
          </p:nvPr>
        </p:nvSpPr>
        <p:spPr/>
        <p:txBody>
          <a:bodyPr/>
          <a:lstStyle/>
          <a:p>
            <a:r>
              <a:rPr lang="en-US" altLang="zh-CN" sz="2800">
                <a:ea typeface="宋体" pitchFamily="2" charset="-122"/>
              </a:rPr>
              <a:t>To convert a Boolean function into a formula, one makes use of minterms.</a:t>
            </a:r>
          </a:p>
          <a:p>
            <a:r>
              <a:rPr lang="en-US" altLang="zh-CN" sz="2800">
                <a:ea typeface="宋体" pitchFamily="2" charset="-122"/>
              </a:rPr>
              <a:t>DEFINITION. A minterm is a conjunction of literals in which each variable is represented exactly once.</a:t>
            </a:r>
          </a:p>
          <a:p>
            <a:r>
              <a:rPr lang="en-US" altLang="zh-CN" sz="2800">
                <a:ea typeface="宋体" pitchFamily="2" charset="-122"/>
              </a:rPr>
              <a:t>EXAMPLE 7    If a Boolean function has the variables p, q, r then p ^¬q ^ r is a minterm but p ^ ¬q and p ^ p ^ ¬q are not.</a:t>
            </a:r>
          </a:p>
        </p:txBody>
      </p:sp>
      <p:sp>
        <p:nvSpPr>
          <p:cNvPr id="2" name="灯片编号占位符 1">
            <a:extLst>
              <a:ext uri="{FF2B5EF4-FFF2-40B4-BE49-F238E27FC236}">
                <a16:creationId xmlns:a16="http://schemas.microsoft.com/office/drawing/2014/main" id="{AC382748-08B2-43FB-8EF1-230BFB3893D3}"/>
              </a:ext>
            </a:extLst>
          </p:cNvPr>
          <p:cNvSpPr>
            <a:spLocks noGrp="1"/>
          </p:cNvSpPr>
          <p:nvPr>
            <p:ph type="sldNum" sz="quarter" idx="12"/>
          </p:nvPr>
        </p:nvSpPr>
        <p:spPr/>
        <p:txBody>
          <a:bodyPr/>
          <a:lstStyle/>
          <a:p>
            <a:fld id="{9CA217EF-0505-4C33-BB20-8A8DF2039023}" type="slidenum">
              <a:rPr lang="en-US" smtClean="0"/>
              <a:pPr/>
              <a:t>83</a:t>
            </a:fld>
            <a:endParaRPr 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a:xfrm>
            <a:off x="3352800" y="323850"/>
            <a:ext cx="7315200" cy="1123950"/>
          </a:xfrm>
        </p:spPr>
        <p:txBody>
          <a:bodyPr/>
          <a:lstStyle/>
          <a:p>
            <a:r>
              <a:rPr lang="en-US" altLang="zh-CN">
                <a:ea typeface="宋体" pitchFamily="2" charset="-122"/>
              </a:rPr>
              <a:t>Representation of minterm</a:t>
            </a:r>
          </a:p>
        </p:txBody>
      </p:sp>
      <p:sp>
        <p:nvSpPr>
          <p:cNvPr id="101380" name="Rectangle 3"/>
          <p:cNvSpPr>
            <a:spLocks noGrp="1" noChangeArrowheads="1"/>
          </p:cNvSpPr>
          <p:nvPr>
            <p:ph type="body" idx="1"/>
          </p:nvPr>
        </p:nvSpPr>
        <p:spPr>
          <a:xfrm>
            <a:off x="2057400" y="1676400"/>
            <a:ext cx="8229600" cy="4495800"/>
          </a:xfrm>
        </p:spPr>
        <p:txBody>
          <a:bodyPr/>
          <a:lstStyle/>
          <a:p>
            <a:r>
              <a:rPr lang="en-US" altLang="zh-CN">
                <a:ea typeface="宋体" pitchFamily="2" charset="-122"/>
              </a:rPr>
              <a:t>There are 2</a:t>
            </a:r>
            <a:r>
              <a:rPr lang="en-US" altLang="zh-CN" baseline="30000">
                <a:ea typeface="宋体" pitchFamily="2" charset="-122"/>
              </a:rPr>
              <a:t>n</a:t>
            </a:r>
            <a:r>
              <a:rPr lang="en-US" altLang="zh-CN">
                <a:ea typeface="宋体" pitchFamily="2" charset="-122"/>
              </a:rPr>
              <a:t> different minterm for n propositional variables. For example there 4 different minterm for  p, q, they are p^q,  p^¬q, ¬p ^q,  ¬p^¬q.  For the sake of simplification, we use m</a:t>
            </a:r>
            <a:r>
              <a:rPr lang="en-US" altLang="zh-CN" baseline="-25000">
                <a:ea typeface="宋体" pitchFamily="2" charset="-122"/>
              </a:rPr>
              <a:t>j</a:t>
            </a:r>
            <a:r>
              <a:rPr lang="en-US" altLang="zh-CN">
                <a:ea typeface="宋体" pitchFamily="2" charset="-122"/>
              </a:rPr>
              <a:t> denote the minterms. Where j is a integer, its binary representation corresponds the evaluation of variables that make m</a:t>
            </a:r>
            <a:r>
              <a:rPr lang="en-US" altLang="zh-CN" baseline="-25000">
                <a:ea typeface="宋体" pitchFamily="2" charset="-122"/>
              </a:rPr>
              <a:t>j</a:t>
            </a:r>
            <a:r>
              <a:rPr lang="en-US" altLang="zh-CN">
                <a:ea typeface="宋体" pitchFamily="2" charset="-122"/>
              </a:rPr>
              <a:t> be equal to T.</a:t>
            </a:r>
          </a:p>
        </p:txBody>
      </p:sp>
      <p:sp>
        <p:nvSpPr>
          <p:cNvPr id="2" name="灯片编号占位符 1">
            <a:extLst>
              <a:ext uri="{FF2B5EF4-FFF2-40B4-BE49-F238E27FC236}">
                <a16:creationId xmlns:a16="http://schemas.microsoft.com/office/drawing/2014/main" id="{9037F264-E492-4AF8-948F-9889C7C5505B}"/>
              </a:ext>
            </a:extLst>
          </p:cNvPr>
          <p:cNvSpPr>
            <a:spLocks noGrp="1"/>
          </p:cNvSpPr>
          <p:nvPr>
            <p:ph type="sldNum" sz="quarter" idx="12"/>
          </p:nvPr>
        </p:nvSpPr>
        <p:spPr/>
        <p:txBody>
          <a:bodyPr/>
          <a:lstStyle/>
          <a:p>
            <a:fld id="{9CA217EF-0505-4C33-BB20-8A8DF2039023}"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1026"/>
          <p:cNvSpPr>
            <a:spLocks noGrp="1" noChangeArrowheads="1"/>
          </p:cNvSpPr>
          <p:nvPr>
            <p:ph type="title"/>
          </p:nvPr>
        </p:nvSpPr>
        <p:spPr/>
        <p:txBody>
          <a:bodyPr/>
          <a:lstStyle/>
          <a:p>
            <a:r>
              <a:rPr lang="en-US" altLang="zh-CN">
                <a:ea typeface="宋体" pitchFamily="2" charset="-122"/>
              </a:rPr>
              <a:t>Example </a:t>
            </a:r>
          </a:p>
        </p:txBody>
      </p:sp>
      <p:sp>
        <p:nvSpPr>
          <p:cNvPr id="102404" name="Rectangle 1027"/>
          <p:cNvSpPr>
            <a:spLocks noGrp="1" noChangeArrowheads="1"/>
          </p:cNvSpPr>
          <p:nvPr>
            <p:ph type="body" idx="1"/>
          </p:nvPr>
        </p:nvSpPr>
        <p:spPr>
          <a:xfrm>
            <a:off x="2209800" y="1828800"/>
            <a:ext cx="7772400" cy="4267200"/>
          </a:xfrm>
        </p:spPr>
        <p:txBody>
          <a:bodyPr/>
          <a:lstStyle/>
          <a:p>
            <a:pPr>
              <a:lnSpc>
                <a:spcPct val="90000"/>
              </a:lnSpc>
            </a:pPr>
            <a:r>
              <a:rPr lang="en-US" altLang="zh-CN" dirty="0">
                <a:ea typeface="宋体" pitchFamily="2" charset="-122"/>
              </a:rPr>
              <a:t>For three propositional variables,</a:t>
            </a:r>
          </a:p>
          <a:p>
            <a:pPr>
              <a:lnSpc>
                <a:spcPct val="90000"/>
              </a:lnSpc>
            </a:pPr>
            <a:r>
              <a:rPr lang="en-US" altLang="zh-CN" dirty="0">
                <a:ea typeface="宋体" pitchFamily="2" charset="-122"/>
              </a:rPr>
              <a:t>m</a:t>
            </a:r>
            <a:r>
              <a:rPr lang="en-US" altLang="zh-CN" baseline="-25000" dirty="0">
                <a:ea typeface="宋体" pitchFamily="2" charset="-122"/>
              </a:rPr>
              <a:t>0</a:t>
            </a:r>
            <a:r>
              <a:rPr lang="en-US" altLang="zh-CN" dirty="0">
                <a:ea typeface="宋体" pitchFamily="2" charset="-122"/>
              </a:rPr>
              <a:t> = ¬p^¬q^¬r         m</a:t>
            </a:r>
            <a:r>
              <a:rPr lang="en-US" altLang="zh-CN" baseline="-25000" dirty="0">
                <a:ea typeface="宋体" pitchFamily="2" charset="-122"/>
              </a:rPr>
              <a:t>1</a:t>
            </a:r>
            <a:r>
              <a:rPr lang="en-US" altLang="zh-CN" dirty="0">
                <a:ea typeface="宋体" pitchFamily="2" charset="-122"/>
              </a:rPr>
              <a:t> = ¬p^¬</a:t>
            </a:r>
            <a:r>
              <a:rPr lang="en-US" altLang="zh-CN" dirty="0" err="1">
                <a:ea typeface="宋体" pitchFamily="2" charset="-122"/>
              </a:rPr>
              <a:t>q^r</a:t>
            </a:r>
            <a:endParaRPr lang="en-US" altLang="zh-CN" dirty="0">
              <a:ea typeface="宋体" pitchFamily="2" charset="-122"/>
            </a:endParaRPr>
          </a:p>
          <a:p>
            <a:pPr>
              <a:lnSpc>
                <a:spcPct val="90000"/>
              </a:lnSpc>
            </a:pPr>
            <a:r>
              <a:rPr lang="en-US" altLang="zh-CN" dirty="0">
                <a:ea typeface="宋体" pitchFamily="2" charset="-122"/>
              </a:rPr>
              <a:t>m</a:t>
            </a:r>
            <a:r>
              <a:rPr lang="en-US" altLang="zh-CN" baseline="-25000" dirty="0">
                <a:ea typeface="宋体" pitchFamily="2" charset="-122"/>
              </a:rPr>
              <a:t>2</a:t>
            </a:r>
            <a:r>
              <a:rPr lang="en-US" altLang="zh-CN" dirty="0">
                <a:ea typeface="宋体" pitchFamily="2" charset="-122"/>
              </a:rPr>
              <a:t> = ¬</a:t>
            </a:r>
            <a:r>
              <a:rPr lang="en-US" altLang="zh-CN" dirty="0" err="1">
                <a:ea typeface="宋体" pitchFamily="2" charset="-122"/>
              </a:rPr>
              <a:t>p^q</a:t>
            </a:r>
            <a:r>
              <a:rPr lang="en-US" altLang="zh-CN" dirty="0">
                <a:ea typeface="宋体" pitchFamily="2" charset="-122"/>
              </a:rPr>
              <a:t>^¬r           m</a:t>
            </a:r>
            <a:r>
              <a:rPr lang="en-US" altLang="zh-CN" baseline="-25000" dirty="0">
                <a:ea typeface="宋体" pitchFamily="2" charset="-122"/>
              </a:rPr>
              <a:t>3</a:t>
            </a:r>
            <a:r>
              <a:rPr lang="en-US" altLang="zh-CN" dirty="0">
                <a:ea typeface="宋体" pitchFamily="2" charset="-122"/>
              </a:rPr>
              <a:t> = ¬</a:t>
            </a:r>
            <a:r>
              <a:rPr lang="en-US" altLang="zh-CN" dirty="0" err="1">
                <a:ea typeface="宋体" pitchFamily="2" charset="-122"/>
              </a:rPr>
              <a:t>p^q^r</a:t>
            </a:r>
            <a:endParaRPr lang="en-US" altLang="zh-CN" dirty="0">
              <a:ea typeface="宋体" pitchFamily="2" charset="-122"/>
            </a:endParaRPr>
          </a:p>
          <a:p>
            <a:pPr>
              <a:lnSpc>
                <a:spcPct val="90000"/>
              </a:lnSpc>
            </a:pPr>
            <a:r>
              <a:rPr lang="en-US" altLang="zh-CN" dirty="0">
                <a:ea typeface="宋体" pitchFamily="2" charset="-122"/>
              </a:rPr>
              <a:t>m</a:t>
            </a:r>
            <a:r>
              <a:rPr lang="en-US" altLang="zh-CN" baseline="-25000" dirty="0">
                <a:ea typeface="宋体" pitchFamily="2" charset="-122"/>
              </a:rPr>
              <a:t>4</a:t>
            </a:r>
            <a:r>
              <a:rPr lang="en-US" altLang="zh-CN" dirty="0">
                <a:ea typeface="宋体" pitchFamily="2" charset="-122"/>
              </a:rPr>
              <a:t> = p^¬q^¬r           m</a:t>
            </a:r>
            <a:r>
              <a:rPr lang="en-US" altLang="zh-CN" baseline="-25000" dirty="0">
                <a:ea typeface="宋体" pitchFamily="2" charset="-122"/>
              </a:rPr>
              <a:t>5</a:t>
            </a:r>
            <a:r>
              <a:rPr lang="en-US" altLang="zh-CN" dirty="0">
                <a:ea typeface="宋体" pitchFamily="2" charset="-122"/>
              </a:rPr>
              <a:t> = p^¬</a:t>
            </a:r>
            <a:r>
              <a:rPr lang="en-US" altLang="zh-CN" dirty="0" err="1">
                <a:ea typeface="宋体" pitchFamily="2" charset="-122"/>
              </a:rPr>
              <a:t>q^r</a:t>
            </a:r>
            <a:endParaRPr lang="en-US" altLang="zh-CN" dirty="0">
              <a:ea typeface="宋体" pitchFamily="2" charset="-122"/>
            </a:endParaRPr>
          </a:p>
          <a:p>
            <a:pPr>
              <a:lnSpc>
                <a:spcPct val="90000"/>
              </a:lnSpc>
            </a:pPr>
            <a:r>
              <a:rPr lang="en-US" altLang="zh-CN" dirty="0">
                <a:ea typeface="宋体" pitchFamily="2" charset="-122"/>
              </a:rPr>
              <a:t>m</a:t>
            </a:r>
            <a:r>
              <a:rPr lang="en-US" altLang="zh-CN" baseline="-25000" dirty="0">
                <a:ea typeface="宋体" pitchFamily="2" charset="-122"/>
              </a:rPr>
              <a:t>6</a:t>
            </a:r>
            <a:r>
              <a:rPr lang="en-US" altLang="zh-CN" dirty="0">
                <a:ea typeface="宋体" pitchFamily="2" charset="-122"/>
              </a:rPr>
              <a:t> = </a:t>
            </a:r>
            <a:r>
              <a:rPr lang="en-US" altLang="zh-CN" dirty="0" err="1">
                <a:ea typeface="宋体" pitchFamily="2" charset="-122"/>
              </a:rPr>
              <a:t>p^q</a:t>
            </a:r>
            <a:r>
              <a:rPr lang="en-US" altLang="zh-CN" dirty="0">
                <a:ea typeface="宋体" pitchFamily="2" charset="-122"/>
              </a:rPr>
              <a:t>^¬r             m</a:t>
            </a:r>
            <a:r>
              <a:rPr lang="en-US" altLang="zh-CN" baseline="-25000" dirty="0">
                <a:ea typeface="宋体" pitchFamily="2" charset="-122"/>
              </a:rPr>
              <a:t>7</a:t>
            </a:r>
            <a:r>
              <a:rPr lang="en-US" altLang="zh-CN" dirty="0">
                <a:ea typeface="宋体" pitchFamily="2" charset="-122"/>
              </a:rPr>
              <a:t> = </a:t>
            </a:r>
            <a:r>
              <a:rPr lang="en-US" altLang="zh-CN" dirty="0" err="1">
                <a:ea typeface="宋体" pitchFamily="2" charset="-122"/>
              </a:rPr>
              <a:t>p^q^r</a:t>
            </a:r>
            <a:endParaRPr lang="en-US" altLang="zh-CN" dirty="0">
              <a:ea typeface="宋体" pitchFamily="2" charset="-122"/>
            </a:endParaRPr>
          </a:p>
          <a:p>
            <a:pPr>
              <a:lnSpc>
                <a:spcPct val="90000"/>
              </a:lnSpc>
            </a:pPr>
            <a:r>
              <a:rPr lang="en-US" altLang="zh-CN" dirty="0">
                <a:ea typeface="宋体" pitchFamily="2" charset="-122"/>
              </a:rPr>
              <a:t>If a propositional form is denoted by: f= </a:t>
            </a:r>
            <a:r>
              <a:rPr lang="en-US" altLang="zh-CN" dirty="0" err="1">
                <a:ea typeface="宋体" pitchFamily="2" charset="-122"/>
              </a:rPr>
              <a:t>m</a:t>
            </a:r>
            <a:r>
              <a:rPr lang="en-US" altLang="zh-CN" baseline="-25000" dirty="0" err="1">
                <a:ea typeface="宋体" pitchFamily="2" charset="-122"/>
              </a:rPr>
              <a:t>j</a:t>
            </a:r>
            <a:r>
              <a:rPr lang="en-US" altLang="zh-CN" dirty="0">
                <a:ea typeface="宋体" pitchFamily="2" charset="-122"/>
              </a:rPr>
              <a:t> </a:t>
            </a:r>
            <a:r>
              <a:rPr lang="en-US" altLang="zh-CN" sz="2800" dirty="0">
                <a:ea typeface="宋体" pitchFamily="2" charset="-122"/>
                <a:sym typeface="Symbol" pitchFamily="18" charset="2"/>
              </a:rPr>
              <a:t> </a:t>
            </a:r>
            <a:r>
              <a:rPr lang="en-US" altLang="zh-CN" dirty="0" err="1">
                <a:ea typeface="宋体" pitchFamily="2" charset="-122"/>
              </a:rPr>
              <a:t>m</a:t>
            </a:r>
            <a:r>
              <a:rPr lang="en-US" altLang="zh-CN" baseline="-25000" dirty="0" err="1">
                <a:ea typeface="宋体" pitchFamily="2" charset="-122"/>
              </a:rPr>
              <a:t>k</a:t>
            </a:r>
            <a:r>
              <a:rPr lang="en-US" altLang="zh-CN" sz="2800" dirty="0">
                <a:ea typeface="宋体" pitchFamily="2" charset="-122"/>
                <a:sym typeface="Symbol" pitchFamily="18" charset="2"/>
              </a:rPr>
              <a:t> …  </a:t>
            </a:r>
            <a:r>
              <a:rPr lang="en-US" altLang="zh-CN" dirty="0">
                <a:ea typeface="宋体" pitchFamily="2" charset="-122"/>
              </a:rPr>
              <a:t>m</a:t>
            </a:r>
            <a:r>
              <a:rPr lang="en-US" altLang="zh-CN" baseline="-25000" dirty="0">
                <a:ea typeface="宋体" pitchFamily="2" charset="-122"/>
              </a:rPr>
              <a:t>l  </a:t>
            </a:r>
            <a:r>
              <a:rPr lang="en-US" altLang="zh-CN" dirty="0">
                <a:ea typeface="宋体" pitchFamily="2" charset="-122"/>
              </a:rPr>
              <a:t>we simply denote</a:t>
            </a:r>
          </a:p>
          <a:p>
            <a:pPr>
              <a:lnSpc>
                <a:spcPct val="90000"/>
              </a:lnSpc>
              <a:buFontTx/>
              <a:buNone/>
            </a:pPr>
            <a:r>
              <a:rPr lang="en-US" altLang="zh-CN" dirty="0">
                <a:ea typeface="宋体" pitchFamily="2" charset="-122"/>
              </a:rPr>
              <a:t>   f=∑m(</a:t>
            </a:r>
            <a:r>
              <a:rPr lang="en-US" altLang="zh-CN" dirty="0" err="1">
                <a:ea typeface="宋体" pitchFamily="2" charset="-122"/>
              </a:rPr>
              <a:t>j,k,..,l</a:t>
            </a:r>
            <a:r>
              <a:rPr lang="en-US" altLang="zh-CN" dirty="0">
                <a:ea typeface="宋体" pitchFamily="2" charset="-122"/>
              </a:rPr>
              <a:t>) </a:t>
            </a:r>
          </a:p>
        </p:txBody>
      </p:sp>
      <p:sp>
        <p:nvSpPr>
          <p:cNvPr id="2" name="灯片编号占位符 1">
            <a:extLst>
              <a:ext uri="{FF2B5EF4-FFF2-40B4-BE49-F238E27FC236}">
                <a16:creationId xmlns:a16="http://schemas.microsoft.com/office/drawing/2014/main" id="{B2343A35-83E4-4F90-BEC5-F38C948ADBC5}"/>
              </a:ext>
            </a:extLst>
          </p:cNvPr>
          <p:cNvSpPr>
            <a:spLocks noGrp="1"/>
          </p:cNvSpPr>
          <p:nvPr>
            <p:ph type="sldNum" sz="quarter" idx="12"/>
          </p:nvPr>
        </p:nvSpPr>
        <p:spPr/>
        <p:txBody>
          <a:bodyPr/>
          <a:lstStyle/>
          <a:p>
            <a:fld id="{9CA217EF-0505-4C33-BB20-8A8DF2039023}" type="slidenum">
              <a:rPr lang="en-US" smtClean="0"/>
              <a:pPr/>
              <a:t>85</a:t>
            </a:fld>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6"/>
          <p:cNvSpPr>
            <a:spLocks noGrp="1" noChangeArrowheads="1"/>
          </p:cNvSpPr>
          <p:nvPr>
            <p:ph type="title"/>
          </p:nvPr>
        </p:nvSpPr>
        <p:spPr/>
        <p:txBody>
          <a:bodyPr/>
          <a:lstStyle/>
          <a:p>
            <a:r>
              <a:rPr lang="en-US" altLang="zh-CN" dirty="0">
                <a:ea typeface="宋体" pitchFamily="2" charset="-122"/>
              </a:rPr>
              <a:t>Properties of </a:t>
            </a:r>
            <a:r>
              <a:rPr lang="en-US" altLang="zh-CN" dirty="0" err="1">
                <a:ea typeface="宋体" pitchFamily="2" charset="-122"/>
              </a:rPr>
              <a:t>minterms</a:t>
            </a:r>
            <a:endParaRPr lang="en-US" altLang="zh-CN" dirty="0">
              <a:ea typeface="宋体" pitchFamily="2" charset="-122"/>
            </a:endParaRPr>
          </a:p>
        </p:txBody>
      </p:sp>
      <p:sp>
        <p:nvSpPr>
          <p:cNvPr id="103428" name="Rectangle 1027"/>
          <p:cNvSpPr>
            <a:spLocks noGrp="1" noChangeArrowheads="1"/>
          </p:cNvSpPr>
          <p:nvPr>
            <p:ph type="body" idx="1"/>
          </p:nvPr>
        </p:nvSpPr>
        <p:spPr>
          <a:xfrm>
            <a:off x="2209800" y="1752600"/>
            <a:ext cx="8153400" cy="4343400"/>
          </a:xfrm>
        </p:spPr>
        <p:txBody>
          <a:bodyPr/>
          <a:lstStyle/>
          <a:p>
            <a:pPr>
              <a:lnSpc>
                <a:spcPct val="90000"/>
              </a:lnSpc>
            </a:pPr>
            <a:r>
              <a:rPr lang="en-US" altLang="zh-CN" dirty="0">
                <a:ea typeface="宋体" pitchFamily="2" charset="-122"/>
              </a:rPr>
              <a:t>(1) Each </a:t>
            </a:r>
            <a:r>
              <a:rPr lang="en-US" altLang="zh-CN" dirty="0" err="1">
                <a:ea typeface="宋体" pitchFamily="2" charset="-122"/>
              </a:rPr>
              <a:t>minterm</a:t>
            </a:r>
            <a:r>
              <a:rPr lang="en-US" altLang="zh-CN" dirty="0">
                <a:ea typeface="宋体" pitchFamily="2" charset="-122"/>
              </a:rPr>
              <a:t> is true for exactly one assignment. For example, p^¬</a:t>
            </a:r>
            <a:r>
              <a:rPr lang="en-US" altLang="zh-CN" dirty="0" err="1">
                <a:ea typeface="宋体" pitchFamily="2" charset="-122"/>
              </a:rPr>
              <a:t>q^r</a:t>
            </a:r>
            <a:r>
              <a:rPr lang="en-US" altLang="zh-CN" dirty="0">
                <a:ea typeface="宋体" pitchFamily="2" charset="-122"/>
              </a:rPr>
              <a:t> is true if p is T, q is F and r is T. Any deviation from this assignment would make this particular </a:t>
            </a:r>
            <a:r>
              <a:rPr lang="en-US" altLang="zh-CN" dirty="0" err="1">
                <a:ea typeface="宋体" pitchFamily="2" charset="-122"/>
              </a:rPr>
              <a:t>minterm</a:t>
            </a:r>
            <a:r>
              <a:rPr lang="en-US" altLang="zh-CN" dirty="0">
                <a:ea typeface="宋体" pitchFamily="2" charset="-122"/>
              </a:rPr>
              <a:t> false.</a:t>
            </a:r>
          </a:p>
          <a:p>
            <a:pPr>
              <a:lnSpc>
                <a:spcPct val="90000"/>
              </a:lnSpc>
            </a:pPr>
            <a:r>
              <a:rPr lang="en-US" altLang="zh-CN" dirty="0">
                <a:ea typeface="宋体" pitchFamily="2" charset="-122"/>
              </a:rPr>
              <a:t>(2) The conjunction of two different </a:t>
            </a:r>
            <a:r>
              <a:rPr lang="en-US" altLang="zh-CN" dirty="0" err="1">
                <a:ea typeface="宋体" pitchFamily="2" charset="-122"/>
              </a:rPr>
              <a:t>minterm</a:t>
            </a:r>
            <a:r>
              <a:rPr lang="en-US" altLang="zh-CN" dirty="0">
                <a:ea typeface="宋体" pitchFamily="2" charset="-122"/>
              </a:rPr>
              <a:t> is always false. I.e. m</a:t>
            </a:r>
            <a:r>
              <a:rPr lang="en-US" altLang="zh-CN" baseline="-25000" dirty="0">
                <a:ea typeface="宋体" pitchFamily="2" charset="-122"/>
              </a:rPr>
              <a:t>i</a:t>
            </a:r>
            <a:r>
              <a:rPr lang="en-US" altLang="zh-CN" dirty="0">
                <a:ea typeface="宋体" pitchFamily="2" charset="-122"/>
              </a:rPr>
              <a:t>^ </a:t>
            </a:r>
            <a:r>
              <a:rPr lang="en-US" altLang="zh-CN" dirty="0" err="1">
                <a:ea typeface="宋体" pitchFamily="2" charset="-122"/>
              </a:rPr>
              <a:t>m</a:t>
            </a:r>
            <a:r>
              <a:rPr lang="en-US" altLang="zh-CN" baseline="-25000" dirty="0" err="1">
                <a:ea typeface="宋体" pitchFamily="2" charset="-122"/>
              </a:rPr>
              <a:t>k</a:t>
            </a:r>
            <a:r>
              <a:rPr lang="en-US" altLang="zh-CN" dirty="0">
                <a:ea typeface="宋体" pitchFamily="2" charset="-122"/>
              </a:rPr>
              <a:t>=F</a:t>
            </a:r>
          </a:p>
          <a:p>
            <a:pPr>
              <a:lnSpc>
                <a:spcPct val="90000"/>
              </a:lnSpc>
            </a:pPr>
            <a:r>
              <a:rPr lang="zh-CN" altLang="en-US" dirty="0">
                <a:ea typeface="宋体" pitchFamily="2" charset="-122"/>
              </a:rPr>
              <a:t>(3) </a:t>
            </a:r>
            <a:r>
              <a:rPr lang="en-US" altLang="zh-CN" dirty="0">
                <a:ea typeface="宋体" pitchFamily="2" charset="-122"/>
              </a:rPr>
              <a:t>The disjunction of all </a:t>
            </a:r>
            <a:r>
              <a:rPr lang="en-US" altLang="zh-CN" dirty="0" err="1">
                <a:ea typeface="宋体" pitchFamily="2" charset="-122"/>
              </a:rPr>
              <a:t>mintern</a:t>
            </a:r>
            <a:r>
              <a:rPr lang="en-US" altLang="zh-CN" dirty="0">
                <a:ea typeface="宋体" pitchFamily="2" charset="-122"/>
              </a:rPr>
              <a:t> is T</a:t>
            </a:r>
          </a:p>
          <a:p>
            <a:pPr>
              <a:lnSpc>
                <a:spcPct val="90000"/>
              </a:lnSpc>
            </a:pPr>
            <a:r>
              <a:rPr lang="en-US" altLang="zh-CN" dirty="0">
                <a:ea typeface="宋体" pitchFamily="2" charset="-122"/>
              </a:rPr>
              <a:t>m</a:t>
            </a:r>
            <a:r>
              <a:rPr lang="en-US" altLang="zh-CN" baseline="-25000" dirty="0">
                <a:ea typeface="宋体" pitchFamily="2" charset="-122"/>
              </a:rPr>
              <a:t>0 </a:t>
            </a:r>
            <a:r>
              <a:rPr lang="en-US" altLang="zh-CN" sz="2800" dirty="0">
                <a:ea typeface="宋体" pitchFamily="2" charset="-122"/>
                <a:sym typeface="Symbol" pitchFamily="18" charset="2"/>
              </a:rPr>
              <a:t></a:t>
            </a:r>
            <a:r>
              <a:rPr lang="en-US" altLang="zh-CN" dirty="0">
                <a:ea typeface="宋体" pitchFamily="2" charset="-122"/>
              </a:rPr>
              <a:t>m</a:t>
            </a:r>
            <a:r>
              <a:rPr lang="en-US" altLang="zh-CN" baseline="-25000" dirty="0">
                <a:ea typeface="宋体" pitchFamily="2" charset="-122"/>
              </a:rPr>
              <a:t>1 </a:t>
            </a:r>
            <a:r>
              <a:rPr lang="en-US" altLang="zh-CN" sz="2800" dirty="0">
                <a:ea typeface="宋体" pitchFamily="2" charset="-122"/>
                <a:sym typeface="Symbol" pitchFamily="18" charset="2"/>
              </a:rPr>
              <a:t>…  </a:t>
            </a:r>
            <a:r>
              <a:rPr lang="en-US" altLang="zh-CN" dirty="0">
                <a:ea typeface="宋体" pitchFamily="2" charset="-122"/>
              </a:rPr>
              <a:t>m</a:t>
            </a:r>
            <a:r>
              <a:rPr lang="en-US" altLang="zh-CN" baseline="-25000" dirty="0">
                <a:ea typeface="宋体" pitchFamily="2" charset="-122"/>
              </a:rPr>
              <a:t>2</a:t>
            </a:r>
            <a:r>
              <a:rPr lang="en-US" altLang="zh-CN" baseline="-6000" dirty="0">
                <a:ea typeface="宋体" pitchFamily="2" charset="-122"/>
              </a:rPr>
              <a:t>n</a:t>
            </a:r>
            <a:r>
              <a:rPr lang="en-US" altLang="zh-CN" baseline="-18000" dirty="0">
                <a:ea typeface="宋体" pitchFamily="2" charset="-122"/>
              </a:rPr>
              <a:t>-1</a:t>
            </a:r>
            <a:r>
              <a:rPr lang="en-US" altLang="zh-CN" sz="2800" dirty="0">
                <a:ea typeface="宋体" pitchFamily="2" charset="-122"/>
                <a:sym typeface="Symbol" pitchFamily="18" charset="2"/>
              </a:rPr>
              <a:t> =T</a:t>
            </a:r>
          </a:p>
        </p:txBody>
      </p:sp>
      <p:sp>
        <p:nvSpPr>
          <p:cNvPr id="2" name="灯片编号占位符 1">
            <a:extLst>
              <a:ext uri="{FF2B5EF4-FFF2-40B4-BE49-F238E27FC236}">
                <a16:creationId xmlns:a16="http://schemas.microsoft.com/office/drawing/2014/main" id="{F3017660-260E-4C5E-8479-BE9C811044F6}"/>
              </a:ext>
            </a:extLst>
          </p:cNvPr>
          <p:cNvSpPr>
            <a:spLocks noGrp="1"/>
          </p:cNvSpPr>
          <p:nvPr>
            <p:ph type="sldNum" sz="quarter" idx="12"/>
          </p:nvPr>
        </p:nvSpPr>
        <p:spPr/>
        <p:txBody>
          <a:bodyPr/>
          <a:lstStyle/>
          <a:p>
            <a:fld id="{9CA217EF-0505-4C33-BB20-8A8DF2039023}" type="slidenum">
              <a:rPr lang="en-US" smtClean="0"/>
              <a:pPr/>
              <a:t>86</a:t>
            </a:fld>
            <a:endParaRPr 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1026"/>
          <p:cNvSpPr>
            <a:spLocks noGrp="1" noChangeArrowheads="1"/>
          </p:cNvSpPr>
          <p:nvPr>
            <p:ph type="title"/>
          </p:nvPr>
        </p:nvSpPr>
        <p:spPr/>
        <p:txBody>
          <a:bodyPr/>
          <a:lstStyle/>
          <a:p>
            <a:r>
              <a:rPr lang="en-US" altLang="zh-CN" dirty="0">
                <a:ea typeface="宋体" pitchFamily="2" charset="-122"/>
              </a:rPr>
              <a:t>Properties of </a:t>
            </a:r>
            <a:r>
              <a:rPr lang="en-US" altLang="zh-CN" dirty="0" err="1">
                <a:ea typeface="宋体" pitchFamily="2" charset="-122"/>
              </a:rPr>
              <a:t>minterms</a:t>
            </a:r>
            <a:endParaRPr lang="en-US" altLang="zh-CN" dirty="0">
              <a:ea typeface="宋体" pitchFamily="2" charset="-122"/>
            </a:endParaRPr>
          </a:p>
        </p:txBody>
      </p:sp>
      <p:sp>
        <p:nvSpPr>
          <p:cNvPr id="104452" name="Rectangle 1027"/>
          <p:cNvSpPr>
            <a:spLocks noGrp="1" noChangeArrowheads="1"/>
          </p:cNvSpPr>
          <p:nvPr>
            <p:ph type="body" idx="1"/>
          </p:nvPr>
        </p:nvSpPr>
        <p:spPr/>
        <p:txBody>
          <a:bodyPr/>
          <a:lstStyle/>
          <a:p>
            <a:r>
              <a:rPr lang="en-US" altLang="zh-CN" dirty="0">
                <a:ea typeface="宋体" pitchFamily="2" charset="-122"/>
              </a:rPr>
              <a:t>A disjunction of </a:t>
            </a:r>
            <a:r>
              <a:rPr lang="en-US" altLang="zh-CN" dirty="0" err="1">
                <a:ea typeface="宋体" pitchFamily="2" charset="-122"/>
              </a:rPr>
              <a:t>minterms</a:t>
            </a:r>
            <a:r>
              <a:rPr lang="en-US" altLang="zh-CN" dirty="0">
                <a:ea typeface="宋体" pitchFamily="2" charset="-122"/>
              </a:rPr>
              <a:t> is true only if at least one of its constituents </a:t>
            </a:r>
            <a:r>
              <a:rPr lang="en-US" altLang="zh-CN" dirty="0" err="1">
                <a:ea typeface="宋体" pitchFamily="2" charset="-122"/>
              </a:rPr>
              <a:t>minterms</a:t>
            </a:r>
            <a:r>
              <a:rPr lang="en-US" altLang="zh-CN" dirty="0">
                <a:ea typeface="宋体" pitchFamily="2" charset="-122"/>
              </a:rPr>
              <a:t> is true. For example, </a:t>
            </a:r>
          </a:p>
          <a:p>
            <a:r>
              <a:rPr lang="en-US" altLang="zh-CN" dirty="0">
                <a:ea typeface="宋体" pitchFamily="2" charset="-122"/>
              </a:rPr>
              <a:t>(</a:t>
            </a:r>
            <a:r>
              <a:rPr lang="en-US" altLang="zh-CN" dirty="0" err="1">
                <a:ea typeface="宋体" pitchFamily="2" charset="-122"/>
              </a:rPr>
              <a:t>p^q^r</a:t>
            </a:r>
            <a:r>
              <a:rPr lang="en-US" altLang="zh-CN" dirty="0">
                <a:ea typeface="宋体" pitchFamily="2" charset="-122"/>
              </a:rPr>
              <a:t>)</a:t>
            </a:r>
            <a:r>
              <a:rPr lang="en-US" altLang="zh-CN" sz="2800" dirty="0">
                <a:ea typeface="宋体" pitchFamily="2" charset="-122"/>
                <a:sym typeface="Symbol" pitchFamily="18" charset="2"/>
              </a:rPr>
              <a:t></a:t>
            </a:r>
            <a:r>
              <a:rPr lang="en-US" altLang="zh-CN" dirty="0">
                <a:ea typeface="宋体" pitchFamily="2" charset="-122"/>
              </a:rPr>
              <a:t>(p^¬</a:t>
            </a:r>
            <a:r>
              <a:rPr lang="en-US" altLang="zh-CN" dirty="0" err="1">
                <a:ea typeface="宋体" pitchFamily="2" charset="-122"/>
              </a:rPr>
              <a:t>q^r</a:t>
            </a:r>
            <a:r>
              <a:rPr lang="en-US" altLang="zh-CN" dirty="0">
                <a:ea typeface="宋体" pitchFamily="2" charset="-122"/>
              </a:rPr>
              <a:t>)</a:t>
            </a:r>
            <a:r>
              <a:rPr lang="en-US" altLang="zh-CN" sz="2800" dirty="0">
                <a:ea typeface="宋体" pitchFamily="2" charset="-122"/>
                <a:sym typeface="Symbol" pitchFamily="18" charset="2"/>
              </a:rPr>
              <a:t></a:t>
            </a:r>
            <a:r>
              <a:rPr lang="en-US" altLang="zh-CN" dirty="0">
                <a:ea typeface="宋体" pitchFamily="2" charset="-122"/>
              </a:rPr>
              <a:t>(¬p^¬</a:t>
            </a:r>
            <a:r>
              <a:rPr lang="en-US" altLang="zh-CN" dirty="0" err="1">
                <a:ea typeface="宋体" pitchFamily="2" charset="-122"/>
              </a:rPr>
              <a:t>q^r</a:t>
            </a:r>
            <a:r>
              <a:rPr lang="en-US" altLang="zh-CN" dirty="0">
                <a:ea typeface="宋体" pitchFamily="2" charset="-122"/>
              </a:rPr>
              <a:t>)</a:t>
            </a:r>
          </a:p>
          <a:p>
            <a:r>
              <a:rPr lang="en-US" altLang="zh-CN" dirty="0">
                <a:ea typeface="宋体" pitchFamily="2" charset="-122"/>
              </a:rPr>
              <a:t>is only true if at least one of </a:t>
            </a:r>
            <a:r>
              <a:rPr lang="en-US" altLang="zh-CN" dirty="0" err="1">
                <a:ea typeface="宋体" pitchFamily="2" charset="-122"/>
              </a:rPr>
              <a:t>p^q^r</a:t>
            </a:r>
            <a:r>
              <a:rPr lang="en-US" altLang="zh-CN" dirty="0">
                <a:ea typeface="宋体" pitchFamily="2" charset="-122"/>
              </a:rPr>
              <a:t>, </a:t>
            </a:r>
          </a:p>
          <a:p>
            <a:pPr>
              <a:buFontTx/>
              <a:buNone/>
            </a:pPr>
            <a:r>
              <a:rPr lang="en-US" altLang="zh-CN" dirty="0">
                <a:ea typeface="宋体" pitchFamily="2" charset="-122"/>
              </a:rPr>
              <a:t>p^¬</a:t>
            </a:r>
            <a:r>
              <a:rPr lang="en-US" altLang="zh-CN" dirty="0" err="1">
                <a:ea typeface="宋体" pitchFamily="2" charset="-122"/>
              </a:rPr>
              <a:t>q^r</a:t>
            </a:r>
            <a:r>
              <a:rPr lang="en-US" altLang="zh-CN" dirty="0">
                <a:ea typeface="宋体" pitchFamily="2" charset="-122"/>
              </a:rPr>
              <a:t>  or ¬p^¬</a:t>
            </a:r>
            <a:r>
              <a:rPr lang="en-US" altLang="zh-CN" dirty="0" err="1">
                <a:ea typeface="宋体" pitchFamily="2" charset="-122"/>
              </a:rPr>
              <a:t>q^r</a:t>
            </a:r>
            <a:r>
              <a:rPr lang="en-US" altLang="zh-CN" dirty="0">
                <a:ea typeface="宋体" pitchFamily="2" charset="-122"/>
              </a:rPr>
              <a:t>  is true. </a:t>
            </a:r>
            <a:endParaRPr lang="zh-CN" altLang="en-US" dirty="0">
              <a:ea typeface="宋体" pitchFamily="2" charset="-122"/>
            </a:endParaRPr>
          </a:p>
        </p:txBody>
      </p:sp>
      <p:sp>
        <p:nvSpPr>
          <p:cNvPr id="2" name="灯片编号占位符 1">
            <a:extLst>
              <a:ext uri="{FF2B5EF4-FFF2-40B4-BE49-F238E27FC236}">
                <a16:creationId xmlns:a16="http://schemas.microsoft.com/office/drawing/2014/main" id="{E25DFE25-5C43-45C6-AFF7-6BB7FF7C069C}"/>
              </a:ext>
            </a:extLst>
          </p:cNvPr>
          <p:cNvSpPr>
            <a:spLocks noGrp="1"/>
          </p:cNvSpPr>
          <p:nvPr>
            <p:ph type="sldNum" sz="quarter" idx="12"/>
          </p:nvPr>
        </p:nvSpPr>
        <p:spPr/>
        <p:txBody>
          <a:bodyPr/>
          <a:lstStyle/>
          <a:p>
            <a:fld id="{9CA217EF-0505-4C33-BB20-8A8DF2039023}" type="slidenum">
              <a:rPr lang="en-US" smtClean="0"/>
              <a:pPr/>
              <a:t>87</a:t>
            </a:fld>
            <a:endParaRPr 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r>
              <a:rPr lang="en-US" altLang="zh-CN" sz="4000">
                <a:ea typeface="宋体" pitchFamily="2" charset="-122"/>
              </a:rPr>
              <a:t>Minterms and truth tables</a:t>
            </a:r>
            <a:endParaRPr lang="zh-CN" altLang="en-US" sz="4000">
              <a:ea typeface="宋体" pitchFamily="2" charset="-122"/>
            </a:endParaRPr>
          </a:p>
        </p:txBody>
      </p:sp>
      <p:sp>
        <p:nvSpPr>
          <p:cNvPr id="105476" name="Rectangle 3"/>
          <p:cNvSpPr>
            <a:spLocks noGrp="1" noChangeArrowheads="1"/>
          </p:cNvSpPr>
          <p:nvPr>
            <p:ph type="body" idx="1"/>
          </p:nvPr>
        </p:nvSpPr>
        <p:spPr>
          <a:xfrm>
            <a:off x="2209800" y="1981200"/>
            <a:ext cx="7924800" cy="4114800"/>
          </a:xfrm>
        </p:spPr>
        <p:txBody>
          <a:bodyPr/>
          <a:lstStyle/>
          <a:p>
            <a:r>
              <a:rPr lang="en-US" altLang="zh-CN">
                <a:ea typeface="宋体" pitchFamily="2" charset="-122"/>
              </a:rPr>
              <a:t>If a function, such as f, is given by truth table, we know exactly for which assignments it is true. Consequently, we can select the minterms that make the function true and form the disjunction of these minterms.</a:t>
            </a:r>
          </a:p>
          <a:p>
            <a:r>
              <a:rPr lang="en-US" altLang="zh-CN">
                <a:ea typeface="宋体" pitchFamily="2" charset="-122"/>
              </a:rPr>
              <a:t>The function f, for instance, is true for three assignments:</a:t>
            </a:r>
            <a:endParaRPr lang="zh-CN" altLang="en-US">
              <a:ea typeface="宋体" pitchFamily="2" charset="-122"/>
            </a:endParaRPr>
          </a:p>
        </p:txBody>
      </p:sp>
      <p:sp>
        <p:nvSpPr>
          <p:cNvPr id="2" name="灯片编号占位符 1">
            <a:extLst>
              <a:ext uri="{FF2B5EF4-FFF2-40B4-BE49-F238E27FC236}">
                <a16:creationId xmlns:a16="http://schemas.microsoft.com/office/drawing/2014/main" id="{62F8F4D4-A207-4BEF-BA99-71A90314A1C5}"/>
              </a:ext>
            </a:extLst>
          </p:cNvPr>
          <p:cNvSpPr>
            <a:spLocks noGrp="1"/>
          </p:cNvSpPr>
          <p:nvPr>
            <p:ph type="sldNum" sz="quarter" idx="12"/>
          </p:nvPr>
        </p:nvSpPr>
        <p:spPr/>
        <p:txBody>
          <a:bodyPr/>
          <a:lstStyle/>
          <a:p>
            <a:fld id="{9CA217EF-0505-4C33-BB20-8A8DF2039023}" type="slidenum">
              <a:rPr lang="en-US" smtClean="0"/>
              <a:pPr/>
              <a:t>88</a:t>
            </a:fld>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normAutofit/>
          </a:bodyPr>
          <a:lstStyle/>
          <a:p>
            <a:r>
              <a:rPr lang="en-US" altLang="zh-CN" sz="4000">
                <a:ea typeface="宋体" pitchFamily="2" charset="-122"/>
              </a:rPr>
              <a:t>Disjunctive normal forms from truth tables</a:t>
            </a:r>
            <a:endParaRPr lang="zh-CN" altLang="en-US" sz="4000">
              <a:ea typeface="宋体" pitchFamily="2" charset="-122"/>
            </a:endParaRPr>
          </a:p>
        </p:txBody>
      </p:sp>
      <p:sp>
        <p:nvSpPr>
          <p:cNvPr id="106500" name="Rectangle 3"/>
          <p:cNvSpPr>
            <a:spLocks noGrp="1" noChangeArrowheads="1"/>
          </p:cNvSpPr>
          <p:nvPr>
            <p:ph type="body" idx="1"/>
          </p:nvPr>
        </p:nvSpPr>
        <p:spPr>
          <a:xfrm>
            <a:off x="2209800" y="1981200"/>
            <a:ext cx="8229600" cy="4114800"/>
          </a:xfrm>
        </p:spPr>
        <p:txBody>
          <a:bodyPr/>
          <a:lstStyle/>
          <a:p>
            <a:pPr>
              <a:lnSpc>
                <a:spcPct val="90000"/>
              </a:lnSpc>
            </a:pPr>
            <a:r>
              <a:rPr lang="zh-CN" altLang="en-US">
                <a:ea typeface="宋体" pitchFamily="2" charset="-122"/>
              </a:rPr>
              <a:t>1. </a:t>
            </a:r>
            <a:r>
              <a:rPr lang="en-US" altLang="zh-CN">
                <a:ea typeface="宋体" pitchFamily="2" charset="-122"/>
              </a:rPr>
              <a:t>p, q, r are all true.</a:t>
            </a:r>
          </a:p>
          <a:p>
            <a:pPr>
              <a:lnSpc>
                <a:spcPct val="90000"/>
              </a:lnSpc>
            </a:pPr>
            <a:r>
              <a:rPr lang="en-US" altLang="zh-CN">
                <a:ea typeface="宋体" pitchFamily="2" charset="-122"/>
              </a:rPr>
              <a:t>2. p,¬q, r are all true.</a:t>
            </a:r>
          </a:p>
          <a:p>
            <a:pPr>
              <a:lnSpc>
                <a:spcPct val="90000"/>
              </a:lnSpc>
            </a:pPr>
            <a:r>
              <a:rPr lang="en-US" altLang="zh-CN">
                <a:ea typeface="宋体" pitchFamily="2" charset="-122"/>
              </a:rPr>
              <a:t>3. ¬p,¬q, r are all true.</a:t>
            </a:r>
          </a:p>
          <a:p>
            <a:pPr>
              <a:lnSpc>
                <a:spcPct val="90000"/>
              </a:lnSpc>
            </a:pPr>
            <a:r>
              <a:rPr lang="en-US" altLang="zh-CN">
                <a:ea typeface="宋体" pitchFamily="2" charset="-122"/>
              </a:rPr>
              <a:t>The disjunction of the corresponding minterms is tautologically equivalent to f, which means that we have the following formula for f:</a:t>
            </a:r>
          </a:p>
          <a:p>
            <a:pPr>
              <a:lnSpc>
                <a:spcPct val="90000"/>
              </a:lnSpc>
            </a:pPr>
            <a:r>
              <a:rPr lang="en-US" altLang="zh-CN">
                <a:ea typeface="宋体" pitchFamily="2" charset="-122"/>
              </a:rPr>
              <a:t>f </a:t>
            </a:r>
            <a:r>
              <a:rPr lang="zh-CN" altLang="en-US">
                <a:ea typeface="宋体" pitchFamily="2" charset="-122"/>
                <a:sym typeface="Symbol" pitchFamily="18" charset="2"/>
              </a:rPr>
              <a:t></a:t>
            </a:r>
            <a:r>
              <a:rPr lang="en-US" altLang="zh-CN">
                <a:ea typeface="宋体" pitchFamily="2" charset="-122"/>
              </a:rPr>
              <a:t>(p^q^r)</a:t>
            </a:r>
            <a:r>
              <a:rPr lang="en-US" altLang="zh-CN">
                <a:ea typeface="宋体" pitchFamily="2" charset="-122"/>
                <a:sym typeface="Symbol" pitchFamily="18" charset="2"/>
              </a:rPr>
              <a:t></a:t>
            </a:r>
            <a:r>
              <a:rPr lang="en-US" altLang="zh-CN">
                <a:ea typeface="宋体" pitchFamily="2" charset="-122"/>
              </a:rPr>
              <a:t>(p^¬q^r)</a:t>
            </a:r>
            <a:r>
              <a:rPr lang="en-US" altLang="zh-CN">
                <a:ea typeface="宋体" pitchFamily="2" charset="-122"/>
                <a:sym typeface="Symbol" pitchFamily="18" charset="2"/>
              </a:rPr>
              <a:t></a:t>
            </a:r>
            <a:r>
              <a:rPr lang="en-US" altLang="zh-CN">
                <a:ea typeface="宋体" pitchFamily="2" charset="-122"/>
              </a:rPr>
              <a:t>(¬p^¬q^r) </a:t>
            </a:r>
            <a:endParaRPr lang="zh-CN" altLang="en-US">
              <a:ea typeface="宋体" pitchFamily="2" charset="-122"/>
            </a:endParaRPr>
          </a:p>
        </p:txBody>
      </p:sp>
      <p:sp>
        <p:nvSpPr>
          <p:cNvPr id="2" name="灯片编号占位符 1">
            <a:extLst>
              <a:ext uri="{FF2B5EF4-FFF2-40B4-BE49-F238E27FC236}">
                <a16:creationId xmlns:a16="http://schemas.microsoft.com/office/drawing/2014/main" id="{F2761E6D-6333-498C-9132-9FEAE025D078}"/>
              </a:ext>
            </a:extLst>
          </p:cNvPr>
          <p:cNvSpPr>
            <a:spLocks noGrp="1"/>
          </p:cNvSpPr>
          <p:nvPr>
            <p:ph type="sldNum" sz="quarter" idx="12"/>
          </p:nvPr>
        </p:nvSpPr>
        <p:spPr/>
        <p:txBody>
          <a:bodyPr/>
          <a:lstStyle/>
          <a:p>
            <a:fld id="{9CA217EF-0505-4C33-BB20-8A8DF2039023}" type="slidenum">
              <a:rPr lang="en-US" smtClean="0"/>
              <a:pPr/>
              <a:t>89</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Disjunction</a:t>
            </a:r>
          </a:p>
        </p:txBody>
      </p:sp>
      <p:sp>
        <p:nvSpPr>
          <p:cNvPr id="3" name="Content Placeholder 2"/>
          <p:cNvSpPr>
            <a:spLocks noGrp="1"/>
          </p:cNvSpPr>
          <p:nvPr>
            <p:ph idx="1"/>
          </p:nvPr>
        </p:nvSpPr>
        <p:spPr>
          <a:xfrm>
            <a:off x="1981200" y="1935480"/>
            <a:ext cx="8229600" cy="4693920"/>
          </a:xfrm>
        </p:spPr>
        <p:txBody>
          <a:bodyPr/>
          <a:lstStyle/>
          <a:p>
            <a:r>
              <a:rPr lang="en-US" dirty="0"/>
              <a:t>The </a:t>
            </a:r>
            <a:r>
              <a:rPr lang="en-US" i="1" dirty="0"/>
              <a:t>disjunction</a:t>
            </a:r>
            <a:r>
              <a:rPr lang="en-US" dirty="0"/>
              <a:t> of propositions  </a:t>
            </a:r>
            <a:r>
              <a:rPr lang="en-US" i="1" dirty="0">
                <a:latin typeface="Cambria Math" pitchFamily="18" charset="0"/>
                <a:ea typeface="Cambria Math" pitchFamily="18" charset="0"/>
              </a:rPr>
              <a:t>p</a:t>
            </a:r>
            <a:r>
              <a:rPr lang="en-US" dirty="0"/>
              <a:t>  and </a:t>
            </a:r>
            <a:r>
              <a:rPr lang="en-US" i="1" dirty="0">
                <a:latin typeface="Cambria Math" pitchFamily="18" charset="0"/>
                <a:ea typeface="Cambria Math" pitchFamily="18" charset="0"/>
              </a:rPr>
              <a:t>q</a:t>
            </a:r>
            <a:r>
              <a:rPr lang="en-US" dirty="0"/>
              <a:t>   is denoted by  </a:t>
            </a:r>
            <a:r>
              <a:rPr lang="en-US" i="1" dirty="0">
                <a:latin typeface="Cambria Math" pitchFamily="18" charset="0"/>
                <a:ea typeface="Cambria Math" pitchFamily="18" charset="0"/>
              </a:rPr>
              <a:t>p </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t> and has this truth table:</a:t>
            </a:r>
          </a:p>
          <a:p>
            <a:endParaRPr lang="en-US" dirty="0"/>
          </a:p>
          <a:p>
            <a:endParaRPr lang="en-US" dirty="0"/>
          </a:p>
          <a:p>
            <a:endParaRPr lang="en-US" dirty="0"/>
          </a:p>
          <a:p>
            <a:pPr>
              <a:buNone/>
            </a:pPr>
            <a:endParaRPr lang="en-US" b="1" dirty="0"/>
          </a:p>
          <a:p>
            <a:endParaRPr lang="en-US" b="1" dirty="0"/>
          </a:p>
          <a:p>
            <a:r>
              <a:rPr lang="en-US" b="1" dirty="0"/>
              <a:t>Example</a:t>
            </a:r>
            <a:r>
              <a:rPr lang="en-US" dirty="0"/>
              <a:t>:  If </a:t>
            </a:r>
            <a:r>
              <a:rPr lang="en-US" i="1" dirty="0">
                <a:latin typeface="Cambria Math" pitchFamily="18" charset="0"/>
                <a:ea typeface="Cambria Math" pitchFamily="18" charset="0"/>
              </a:rPr>
              <a:t>p</a:t>
            </a:r>
            <a:r>
              <a:rPr lang="en-US" dirty="0"/>
              <a:t>  denotes “I am at home.” and </a:t>
            </a:r>
            <a:r>
              <a:rPr lang="en-US" i="1" dirty="0">
                <a:latin typeface="Cambria Math" pitchFamily="18" charset="0"/>
                <a:ea typeface="Cambria Math" pitchFamily="18" charset="0"/>
              </a:rPr>
              <a:t>q</a:t>
            </a:r>
            <a:r>
              <a:rPr lang="en-US" dirty="0"/>
              <a:t>  denotes “It is raining.” then </a:t>
            </a:r>
            <a:r>
              <a:rPr lang="en-US" i="1" dirty="0">
                <a:latin typeface="Cambria Math" pitchFamily="18" charset="0"/>
                <a:ea typeface="Cambria Math" pitchFamily="18" charset="0"/>
              </a:rPr>
              <a:t>p </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t> denotes “I am at home or it is raining.”</a:t>
            </a:r>
          </a:p>
        </p:txBody>
      </p:sp>
      <p:graphicFrame>
        <p:nvGraphicFramePr>
          <p:cNvPr id="12" name="Content Placeholder 3"/>
          <p:cNvGraphicFramePr>
            <a:graphicFrameLocks/>
          </p:cNvGraphicFramePr>
          <p:nvPr/>
        </p:nvGraphicFramePr>
        <p:xfrm>
          <a:off x="3048000" y="3124200"/>
          <a:ext cx="5638800" cy="182880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tblGrid>
              <a:tr h="213360">
                <a:tc>
                  <a:txBody>
                    <a:bodyPr/>
                    <a:lstStyle/>
                    <a:p>
                      <a:r>
                        <a:rPr lang="en-US" i="1" dirty="0">
                          <a:latin typeface="Cambria Math" pitchFamily="18" charset="0"/>
                          <a:ea typeface="Cambria Math" pitchFamily="18" charset="0"/>
                        </a:rPr>
                        <a:t>p</a:t>
                      </a:r>
                      <a:endParaRPr lang="en-US" dirty="0"/>
                    </a:p>
                  </a:txBody>
                  <a:tcPr marL="91441" marR="91441"/>
                </a:tc>
                <a:tc>
                  <a:txBody>
                    <a:bodyPr/>
                    <a:lstStyle/>
                    <a:p>
                      <a:r>
                        <a:rPr lang="en-US" i="1" dirty="0">
                          <a:latin typeface="Cambria Math" pitchFamily="18" charset="0"/>
                          <a:ea typeface="Cambria Math" pitchFamily="18" charset="0"/>
                        </a:rPr>
                        <a:t>q</a:t>
                      </a:r>
                      <a:r>
                        <a:rPr lang="en-US" dirty="0"/>
                        <a:t> </a:t>
                      </a:r>
                    </a:p>
                  </a:txBody>
                  <a:tcPr marL="91441" marR="91441"/>
                </a:tc>
                <a:tc>
                  <a:txBody>
                    <a:bodyPr/>
                    <a:lstStyle/>
                    <a:p>
                      <a:r>
                        <a:rPr lang="en-US" i="1" dirty="0">
                          <a:latin typeface="Cambria Math" pitchFamily="18" charset="0"/>
                          <a:ea typeface="Cambria Math" pitchFamily="18" charset="0"/>
                        </a:rPr>
                        <a:t>p </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endParaRPr lang="en-US" dirty="0"/>
                    </a:p>
                  </a:txBody>
                  <a:tcPr marL="91441" marR="91441"/>
                </a:tc>
                <a:extLst>
                  <a:ext uri="{0D108BD9-81ED-4DB2-BD59-A6C34878D82A}">
                    <a16:rowId xmlns:a16="http://schemas.microsoft.com/office/drawing/2014/main" val="10000"/>
                  </a:ext>
                </a:extLst>
              </a:tr>
              <a:tr h="304800">
                <a:tc>
                  <a:txBody>
                    <a:bodyPr/>
                    <a:lstStyle/>
                    <a:p>
                      <a:r>
                        <a:rPr lang="en-US" dirty="0"/>
                        <a:t>T</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1"/>
                  </a:ext>
                </a:extLst>
              </a:tr>
              <a:tr h="304800">
                <a:tc>
                  <a:txBody>
                    <a:bodyPr/>
                    <a:lstStyle/>
                    <a:p>
                      <a:r>
                        <a:rPr lang="en-US" dirty="0"/>
                        <a:t>T</a:t>
                      </a:r>
                    </a:p>
                  </a:txBody>
                  <a:tcPr marL="91441" marR="91441"/>
                </a:tc>
                <a:tc>
                  <a:txBody>
                    <a:bodyPr/>
                    <a:lstStyle/>
                    <a:p>
                      <a:r>
                        <a:rPr lang="en-US" dirty="0"/>
                        <a:t>F</a:t>
                      </a:r>
                    </a:p>
                  </a:txBody>
                  <a:tcPr marL="91441" marR="91441"/>
                </a:tc>
                <a:tc>
                  <a:txBody>
                    <a:bodyPr/>
                    <a:lstStyle/>
                    <a:p>
                      <a:r>
                        <a:rPr lang="en-US" dirty="0"/>
                        <a:t>T</a:t>
                      </a:r>
                    </a:p>
                  </a:txBody>
                  <a:tcPr marL="91441" marR="91441"/>
                </a:tc>
                <a:extLst>
                  <a:ext uri="{0D108BD9-81ED-4DB2-BD59-A6C34878D82A}">
                    <a16:rowId xmlns:a16="http://schemas.microsoft.com/office/drawing/2014/main" val="10002"/>
                  </a:ext>
                </a:extLst>
              </a:tr>
              <a:tr h="304800">
                <a:tc>
                  <a:txBody>
                    <a:bodyPr/>
                    <a:lstStyle/>
                    <a:p>
                      <a:r>
                        <a:rPr lang="en-US" dirty="0"/>
                        <a:t>F</a:t>
                      </a:r>
                    </a:p>
                  </a:txBody>
                  <a:tcPr marL="91441" marR="91441"/>
                </a:tc>
                <a:tc>
                  <a:txBody>
                    <a:bodyPr/>
                    <a:lstStyle/>
                    <a:p>
                      <a:r>
                        <a:rPr lang="en-US" dirty="0"/>
                        <a:t>T</a:t>
                      </a:r>
                    </a:p>
                  </a:txBody>
                  <a:tcPr marL="91441" marR="91441"/>
                </a:tc>
                <a:tc>
                  <a:txBody>
                    <a:bodyPr/>
                    <a:lstStyle/>
                    <a:p>
                      <a:r>
                        <a:rPr lang="en-US" dirty="0"/>
                        <a:t>T</a:t>
                      </a:r>
                    </a:p>
                  </a:txBody>
                  <a:tcPr marL="91441" marR="91441"/>
                </a:tc>
                <a:extLst>
                  <a:ext uri="{0D108BD9-81ED-4DB2-BD59-A6C34878D82A}">
                    <a16:rowId xmlns:a16="http://schemas.microsoft.com/office/drawing/2014/main" val="10003"/>
                  </a:ext>
                </a:extLst>
              </a:tr>
              <a:tr h="304800">
                <a:tc>
                  <a:txBody>
                    <a:bodyPr/>
                    <a:lstStyle/>
                    <a:p>
                      <a:r>
                        <a:rPr lang="en-US" dirty="0"/>
                        <a:t>F</a:t>
                      </a:r>
                    </a:p>
                  </a:txBody>
                  <a:tcPr marL="91441" marR="91441"/>
                </a:tc>
                <a:tc>
                  <a:txBody>
                    <a:bodyPr/>
                    <a:lstStyle/>
                    <a:p>
                      <a:r>
                        <a:rPr lang="en-US" dirty="0"/>
                        <a:t>F</a:t>
                      </a:r>
                    </a:p>
                  </a:txBody>
                  <a:tcPr marL="91441" marR="91441"/>
                </a:tc>
                <a:tc>
                  <a:txBody>
                    <a:bodyPr/>
                    <a:lstStyle/>
                    <a:p>
                      <a:r>
                        <a:rPr lang="en-US" dirty="0"/>
                        <a:t>F</a:t>
                      </a:r>
                    </a:p>
                  </a:txBody>
                  <a:tcPr marL="91441" marR="91441"/>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8091F7A2-08BB-4A7A-AF7E-323166503D65}"/>
              </a:ext>
            </a:extLst>
          </p:cNvPr>
          <p:cNvSpPr>
            <a:spLocks noGrp="1"/>
          </p:cNvSpPr>
          <p:nvPr>
            <p:ph type="sldNum" sz="quarter" idx="12"/>
          </p:nvPr>
        </p:nvSpPr>
        <p:spPr/>
        <p:txBody>
          <a:bodyPr/>
          <a:lstStyle/>
          <a:p>
            <a:fld id="{9CA217EF-0505-4C33-BB20-8A8DF2039023}"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en-US" altLang="zh-CN">
                <a:ea typeface="宋体" pitchFamily="2" charset="-122"/>
              </a:rPr>
              <a:t>Full disjunctive form</a:t>
            </a:r>
            <a:endParaRPr lang="zh-CN" altLang="en-US">
              <a:ea typeface="宋体" pitchFamily="2" charset="-122"/>
            </a:endParaRPr>
          </a:p>
        </p:txBody>
      </p:sp>
      <p:sp>
        <p:nvSpPr>
          <p:cNvPr id="107524" name="Rectangle 3"/>
          <p:cNvSpPr>
            <a:spLocks noGrp="1" noChangeArrowheads="1"/>
          </p:cNvSpPr>
          <p:nvPr>
            <p:ph type="body" idx="1"/>
          </p:nvPr>
        </p:nvSpPr>
        <p:spPr>
          <a:xfrm>
            <a:off x="2209800" y="1981200"/>
            <a:ext cx="8077200" cy="4114800"/>
          </a:xfrm>
        </p:spPr>
        <p:txBody>
          <a:bodyPr/>
          <a:lstStyle/>
          <a:p>
            <a:r>
              <a:rPr lang="en-US" altLang="zh-CN">
                <a:ea typeface="宋体" pitchFamily="2" charset="-122"/>
              </a:rPr>
              <a:t>Actually, we have a special type of normal form, the full disjunctive form.</a:t>
            </a:r>
          </a:p>
          <a:p>
            <a:r>
              <a:rPr lang="en-US" altLang="zh-CN">
                <a:ea typeface="宋体" pitchFamily="2" charset="-122"/>
              </a:rPr>
              <a:t>DEFINITION. If a Boolean function is expressed as a disjunction of minterms, it is said to be in full disjunctive form.</a:t>
            </a:r>
          </a:p>
          <a:p>
            <a:pPr>
              <a:buFontTx/>
              <a:buNone/>
            </a:pPr>
            <a:r>
              <a:rPr lang="en-US" altLang="zh-CN">
                <a:ea typeface="宋体" pitchFamily="2" charset="-122"/>
              </a:rPr>
              <a:t>   </a:t>
            </a:r>
          </a:p>
        </p:txBody>
      </p:sp>
      <p:sp>
        <p:nvSpPr>
          <p:cNvPr id="2" name="灯片编号占位符 1">
            <a:extLst>
              <a:ext uri="{FF2B5EF4-FFF2-40B4-BE49-F238E27FC236}">
                <a16:creationId xmlns:a16="http://schemas.microsoft.com/office/drawing/2014/main" id="{66643CEB-B1D5-4E11-8276-28D44BBE0C69}"/>
              </a:ext>
            </a:extLst>
          </p:cNvPr>
          <p:cNvSpPr>
            <a:spLocks noGrp="1"/>
          </p:cNvSpPr>
          <p:nvPr>
            <p:ph type="sldNum" sz="quarter" idx="12"/>
          </p:nvPr>
        </p:nvSpPr>
        <p:spPr/>
        <p:txBody>
          <a:bodyPr/>
          <a:lstStyle/>
          <a:p>
            <a:fld id="{9CA217EF-0505-4C33-BB20-8A8DF2039023}" type="slidenum">
              <a:rPr lang="en-US" smtClean="0"/>
              <a:pPr/>
              <a:t>90</a:t>
            </a:fld>
            <a:endParaRPr 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normAutofit/>
          </a:bodyPr>
          <a:lstStyle/>
          <a:p>
            <a:r>
              <a:rPr lang="en-US" altLang="zh-CN" dirty="0">
                <a:ea typeface="宋体" pitchFamily="2" charset="-122"/>
              </a:rPr>
              <a:t>How to find Full disjunctive form</a:t>
            </a:r>
          </a:p>
        </p:txBody>
      </p:sp>
      <p:sp>
        <p:nvSpPr>
          <p:cNvPr id="108548" name="Rectangle 3"/>
          <p:cNvSpPr>
            <a:spLocks noGrp="1" noChangeArrowheads="1"/>
          </p:cNvSpPr>
          <p:nvPr>
            <p:ph type="body" idx="1"/>
          </p:nvPr>
        </p:nvSpPr>
        <p:spPr/>
        <p:txBody>
          <a:bodyPr/>
          <a:lstStyle/>
          <a:p>
            <a:r>
              <a:rPr lang="en-US" altLang="zh-CN">
                <a:ea typeface="宋体" pitchFamily="2" charset="-122"/>
              </a:rPr>
              <a:t>Two methods:</a:t>
            </a:r>
          </a:p>
          <a:p>
            <a:r>
              <a:rPr lang="en-US" altLang="zh-CN">
                <a:ea typeface="宋体" pitchFamily="2" charset="-122"/>
              </a:rPr>
              <a:t>(1) From truth table;</a:t>
            </a:r>
          </a:p>
          <a:p>
            <a:r>
              <a:rPr lang="en-US" altLang="zh-CN">
                <a:ea typeface="宋体" pitchFamily="2" charset="-122"/>
              </a:rPr>
              <a:t>(2) From disjunctive form, changing its clauses to minterms.</a:t>
            </a:r>
          </a:p>
          <a:p>
            <a:r>
              <a:rPr lang="en-US" altLang="zh-CN">
                <a:ea typeface="宋体" pitchFamily="2" charset="-122"/>
              </a:rPr>
              <a:t>Example finding the From disjunctive form of formula </a:t>
            </a:r>
          </a:p>
          <a:p>
            <a:r>
              <a:rPr lang="en-US" altLang="zh-CN">
                <a:ea typeface="宋体" pitchFamily="2" charset="-122"/>
              </a:rPr>
              <a:t> f = (p^¬q) </a:t>
            </a:r>
            <a:r>
              <a:rPr lang="en-US" altLang="zh-CN">
                <a:ea typeface="宋体" pitchFamily="2" charset="-122"/>
                <a:sym typeface="Symbol" pitchFamily="18" charset="2"/>
              </a:rPr>
              <a:t></a:t>
            </a:r>
            <a:r>
              <a:rPr lang="en-US" altLang="zh-CN">
                <a:ea typeface="宋体" pitchFamily="2" charset="-122"/>
              </a:rPr>
              <a:t> (¬r^¬</a:t>
            </a:r>
            <a:r>
              <a:rPr lang="en-US" altLang="zh-CN">
                <a:ea typeface="宋体" pitchFamily="2" charset="-122"/>
                <a:sym typeface="Symbol" pitchFamily="18" charset="2"/>
              </a:rPr>
              <a:t>p)</a:t>
            </a:r>
          </a:p>
        </p:txBody>
      </p:sp>
      <p:sp>
        <p:nvSpPr>
          <p:cNvPr id="2" name="灯片编号占位符 1">
            <a:extLst>
              <a:ext uri="{FF2B5EF4-FFF2-40B4-BE49-F238E27FC236}">
                <a16:creationId xmlns:a16="http://schemas.microsoft.com/office/drawing/2014/main" id="{D5117990-C240-40C9-820B-3CBDCD8B0C96}"/>
              </a:ext>
            </a:extLst>
          </p:cNvPr>
          <p:cNvSpPr>
            <a:spLocks noGrp="1"/>
          </p:cNvSpPr>
          <p:nvPr>
            <p:ph type="sldNum" sz="quarter" idx="12"/>
          </p:nvPr>
        </p:nvSpPr>
        <p:spPr/>
        <p:txBody>
          <a:bodyPr/>
          <a:lstStyle/>
          <a:p>
            <a:fld id="{9CA217EF-0505-4C33-BB20-8A8DF2039023}" type="slidenum">
              <a:rPr lang="en-US" smtClean="0"/>
              <a:pPr/>
              <a:t>91</a:t>
            </a:fld>
            <a:endParaRPr 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r>
              <a:rPr lang="en-US" altLang="zh-CN">
                <a:ea typeface="宋体" pitchFamily="2" charset="-122"/>
              </a:rPr>
              <a:t>Solution</a:t>
            </a:r>
          </a:p>
        </p:txBody>
      </p:sp>
      <p:sp>
        <p:nvSpPr>
          <p:cNvPr id="109572" name="Rectangle 3"/>
          <p:cNvSpPr>
            <a:spLocks noGrp="1" noChangeArrowheads="1"/>
          </p:cNvSpPr>
          <p:nvPr>
            <p:ph type="body" idx="1"/>
          </p:nvPr>
        </p:nvSpPr>
        <p:spPr>
          <a:xfrm>
            <a:off x="2209800" y="1828800"/>
            <a:ext cx="8001000" cy="4267200"/>
          </a:xfrm>
        </p:spPr>
        <p:txBody>
          <a:bodyPr/>
          <a:lstStyle/>
          <a:p>
            <a:pPr>
              <a:lnSpc>
                <a:spcPct val="90000"/>
              </a:lnSpc>
            </a:pPr>
            <a:r>
              <a:rPr lang="en-US" altLang="zh-CN" sz="2800" dirty="0">
                <a:ea typeface="宋体" pitchFamily="2" charset="-122"/>
              </a:rPr>
              <a:t>p q  r   p^¬q  ¬r^¬</a:t>
            </a:r>
            <a:r>
              <a:rPr lang="en-US" altLang="zh-CN" sz="2800" dirty="0">
                <a:ea typeface="宋体" pitchFamily="2" charset="-122"/>
                <a:sym typeface="Symbol" pitchFamily="18" charset="2"/>
              </a:rPr>
              <a:t>p</a:t>
            </a:r>
            <a:r>
              <a:rPr lang="en-US" altLang="zh-CN" sz="2800" dirty="0">
                <a:ea typeface="宋体" pitchFamily="2" charset="-122"/>
              </a:rPr>
              <a:t>   (p^¬q)</a:t>
            </a:r>
            <a:r>
              <a:rPr lang="en-US" altLang="zh-CN" sz="2800" dirty="0">
                <a:ea typeface="宋体" pitchFamily="2" charset="-122"/>
                <a:sym typeface="Symbol" pitchFamily="18" charset="2"/>
              </a:rPr>
              <a:t></a:t>
            </a:r>
            <a:r>
              <a:rPr lang="en-US" altLang="zh-CN" sz="2800" dirty="0">
                <a:ea typeface="宋体" pitchFamily="2" charset="-122"/>
              </a:rPr>
              <a:t> (¬r^</a:t>
            </a:r>
            <a:r>
              <a:rPr lang="en-US" altLang="zh-CN" dirty="0">
                <a:ea typeface="宋体" pitchFamily="2" charset="-122"/>
              </a:rPr>
              <a:t>¬</a:t>
            </a:r>
            <a:r>
              <a:rPr lang="en-US" altLang="zh-CN" sz="2800" dirty="0">
                <a:ea typeface="宋体" pitchFamily="2" charset="-122"/>
                <a:sym typeface="Symbol" pitchFamily="18" charset="2"/>
              </a:rPr>
              <a:t>p)</a:t>
            </a:r>
          </a:p>
          <a:p>
            <a:pPr>
              <a:lnSpc>
                <a:spcPct val="90000"/>
              </a:lnSpc>
            </a:pPr>
            <a:r>
              <a:rPr lang="en-US" altLang="zh-CN" sz="2800" dirty="0">
                <a:ea typeface="宋体" pitchFamily="2" charset="-122"/>
                <a:sym typeface="Symbol" pitchFamily="18" charset="2"/>
              </a:rPr>
              <a:t>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                </a:t>
            </a:r>
            <a:r>
              <a:rPr lang="en-US" altLang="zh-CN" sz="2800" dirty="0" err="1">
                <a:ea typeface="宋体" pitchFamily="2" charset="-122"/>
                <a:sym typeface="Symbol" pitchFamily="18" charset="2"/>
              </a:rPr>
              <a:t>T</a:t>
            </a:r>
            <a:endParaRPr lang="en-US" altLang="zh-CN" sz="2800" dirty="0">
              <a:ea typeface="宋体" pitchFamily="2" charset="-122"/>
              <a:sym typeface="Symbol" pitchFamily="18" charset="2"/>
            </a:endParaRPr>
          </a:p>
          <a:p>
            <a:pPr>
              <a:lnSpc>
                <a:spcPct val="90000"/>
              </a:lnSpc>
            </a:pPr>
            <a:r>
              <a:rPr lang="en-US" altLang="zh-CN" sz="2800" dirty="0">
                <a:ea typeface="宋体" pitchFamily="2" charset="-122"/>
                <a:sym typeface="Symbol" pitchFamily="18" charset="2"/>
              </a:rPr>
              <a:t>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a:t>
            </a:r>
          </a:p>
          <a:p>
            <a:pPr>
              <a:lnSpc>
                <a:spcPct val="90000"/>
              </a:lnSpc>
            </a:pPr>
            <a:r>
              <a:rPr lang="en-US" altLang="zh-CN" sz="2800" dirty="0">
                <a:ea typeface="宋体" pitchFamily="2" charset="-122"/>
                <a:sym typeface="Symbol" pitchFamily="18" charset="2"/>
              </a:rPr>
              <a:t>F 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                </a:t>
            </a:r>
            <a:r>
              <a:rPr lang="en-US" altLang="zh-CN" sz="2800" dirty="0" err="1">
                <a:ea typeface="宋体" pitchFamily="2" charset="-122"/>
                <a:sym typeface="Symbol" pitchFamily="18" charset="2"/>
              </a:rPr>
              <a:t>T</a:t>
            </a:r>
            <a:endParaRPr lang="en-US" altLang="zh-CN" sz="2800" dirty="0">
              <a:ea typeface="宋体" pitchFamily="2" charset="-122"/>
              <a:sym typeface="Symbol" pitchFamily="18" charset="2"/>
            </a:endParaRPr>
          </a:p>
          <a:p>
            <a:pPr>
              <a:lnSpc>
                <a:spcPct val="90000"/>
              </a:lnSpc>
            </a:pPr>
            <a:r>
              <a:rPr lang="en-US" altLang="zh-CN" sz="2800" dirty="0">
                <a:ea typeface="宋体" pitchFamily="2" charset="-122"/>
                <a:sym typeface="Symbol" pitchFamily="18" charset="2"/>
              </a:rPr>
              <a:t>F T  </a:t>
            </a:r>
            <a:r>
              <a:rPr lang="en-US" altLang="zh-CN" sz="2800" dirty="0" err="1">
                <a:ea typeface="宋体" pitchFamily="2" charset="-122"/>
                <a:sym typeface="Symbol" pitchFamily="18" charset="2"/>
              </a:rPr>
              <a:t>T</a:t>
            </a:r>
            <a:r>
              <a:rPr lang="en-US" altLang="zh-CN" sz="2800" dirty="0">
                <a:ea typeface="宋体" pitchFamily="2" charset="-122"/>
                <a:sym typeface="Symbol" pitchFamily="18" charset="2"/>
              </a:rPr>
              <a: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a:t>
            </a:r>
          </a:p>
          <a:p>
            <a:pPr>
              <a:lnSpc>
                <a:spcPct val="90000"/>
              </a:lnSpc>
            </a:pPr>
            <a:r>
              <a:rPr lang="en-US" altLang="zh-CN" sz="2800" dirty="0">
                <a:ea typeface="宋体" pitchFamily="2" charset="-122"/>
                <a:sym typeface="Symbol" pitchFamily="18" charset="2"/>
              </a:rPr>
              <a:t>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         F                </a:t>
            </a:r>
            <a:r>
              <a:rPr lang="en-US" altLang="zh-CN" sz="2800" dirty="0" err="1">
                <a:ea typeface="宋体" pitchFamily="2" charset="-122"/>
                <a:sym typeface="Symbol" pitchFamily="18" charset="2"/>
              </a:rPr>
              <a:t>F</a:t>
            </a:r>
            <a:endParaRPr lang="en-US" altLang="zh-CN" sz="2800" dirty="0">
              <a:ea typeface="宋体" pitchFamily="2" charset="-122"/>
              <a:sym typeface="Symbol" pitchFamily="18" charset="2"/>
            </a:endParaRPr>
          </a:p>
          <a:p>
            <a:pPr>
              <a:lnSpc>
                <a:spcPct val="90000"/>
              </a:lnSpc>
            </a:pPr>
            <a:r>
              <a:rPr lang="en-US" altLang="zh-CN" sz="2800" dirty="0">
                <a:ea typeface="宋体" pitchFamily="2" charset="-122"/>
                <a:sym typeface="Symbol" pitchFamily="18" charset="2"/>
              </a:rPr>
              <a:t>T F  T     </a:t>
            </a:r>
            <a:r>
              <a:rPr lang="en-US" altLang="zh-CN" sz="2800" dirty="0" err="1">
                <a:ea typeface="宋体" pitchFamily="2" charset="-122"/>
                <a:sym typeface="Symbol" pitchFamily="18" charset="2"/>
              </a:rPr>
              <a:t>T</a:t>
            </a:r>
            <a:r>
              <a:rPr lang="en-US" altLang="zh-CN" sz="2800" dirty="0">
                <a:ea typeface="宋体" pitchFamily="2" charset="-122"/>
                <a:sym typeface="Symbol" pitchFamily="18" charset="2"/>
              </a:rPr>
              <a:t>         F                </a:t>
            </a:r>
            <a:r>
              <a:rPr lang="en-US" altLang="zh-CN" sz="2800" dirty="0" err="1">
                <a:ea typeface="宋体" pitchFamily="2" charset="-122"/>
                <a:sym typeface="Symbol" pitchFamily="18" charset="2"/>
              </a:rPr>
              <a:t>F</a:t>
            </a:r>
            <a:endParaRPr lang="en-US" altLang="zh-CN" sz="2800" dirty="0">
              <a:ea typeface="宋体" pitchFamily="2" charset="-122"/>
              <a:sym typeface="Symbol" pitchFamily="18" charset="2"/>
            </a:endParaRPr>
          </a:p>
          <a:p>
            <a:pPr>
              <a:lnSpc>
                <a:spcPct val="90000"/>
              </a:lnSpc>
            </a:pPr>
            <a:r>
              <a:rPr lang="en-US" altLang="zh-CN" sz="2800" dirty="0">
                <a:ea typeface="宋体" pitchFamily="2" charset="-122"/>
                <a:sym typeface="Symbol" pitchFamily="18" charset="2"/>
              </a:rPr>
              <a:t>T </a:t>
            </a:r>
            <a:r>
              <a:rPr lang="en-US" altLang="zh-CN" sz="2800" dirty="0" err="1">
                <a:ea typeface="宋体" pitchFamily="2" charset="-122"/>
                <a:sym typeface="Symbol" pitchFamily="18" charset="2"/>
              </a:rPr>
              <a:t>T</a:t>
            </a:r>
            <a:r>
              <a:rPr lang="en-US" altLang="zh-CN" sz="2800" dirty="0">
                <a:ea typeface="宋体" pitchFamily="2" charset="-122"/>
                <a:sym typeface="Symbol" pitchFamily="18" charset="2"/>
              </a:rPr>
              <a: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a:t>
            </a:r>
          </a:p>
          <a:p>
            <a:pPr>
              <a:lnSpc>
                <a:spcPct val="90000"/>
              </a:lnSpc>
            </a:pPr>
            <a:r>
              <a:rPr lang="en-US" altLang="zh-CN" sz="2800" dirty="0">
                <a:ea typeface="宋体" pitchFamily="2" charset="-122"/>
                <a:sym typeface="Symbol" pitchFamily="18" charset="2"/>
              </a:rPr>
              <a:t>T </a:t>
            </a:r>
            <a:r>
              <a:rPr lang="en-US" altLang="zh-CN" sz="2800" dirty="0" err="1">
                <a:ea typeface="宋体" pitchFamily="2" charset="-122"/>
                <a:sym typeface="Symbol" pitchFamily="18" charset="2"/>
              </a:rPr>
              <a:t>T</a:t>
            </a:r>
            <a:r>
              <a:rPr lang="en-US" altLang="zh-CN" sz="2800" dirty="0">
                <a:ea typeface="宋体" pitchFamily="2" charset="-122"/>
                <a:sym typeface="Symbol" pitchFamily="18" charset="2"/>
              </a:rPr>
              <a:t>  </a:t>
            </a:r>
            <a:r>
              <a:rPr lang="en-US" altLang="zh-CN" sz="2800" dirty="0" err="1">
                <a:ea typeface="宋体" pitchFamily="2" charset="-122"/>
                <a:sym typeface="Symbol" pitchFamily="18" charset="2"/>
              </a:rPr>
              <a:t>T</a:t>
            </a:r>
            <a:r>
              <a:rPr lang="en-US" altLang="zh-CN" sz="2800" dirty="0">
                <a:ea typeface="宋体" pitchFamily="2" charset="-122"/>
                <a:sym typeface="Symbol" pitchFamily="18" charset="2"/>
              </a:rPr>
              <a:t>     F         </a:t>
            </a:r>
            <a:r>
              <a:rPr lang="en-US" altLang="zh-CN" sz="2800" dirty="0" err="1">
                <a:ea typeface="宋体" pitchFamily="2" charset="-122"/>
                <a:sym typeface="Symbol" pitchFamily="18" charset="2"/>
              </a:rPr>
              <a:t>F</a:t>
            </a:r>
            <a:r>
              <a:rPr lang="en-US" altLang="zh-CN" sz="2800" dirty="0">
                <a:ea typeface="宋体" pitchFamily="2" charset="-122"/>
                <a:sym typeface="Symbol" pitchFamily="18" charset="2"/>
              </a:rPr>
              <a:t>                T</a:t>
            </a:r>
          </a:p>
        </p:txBody>
      </p:sp>
      <p:sp>
        <p:nvSpPr>
          <p:cNvPr id="2" name="灯片编号占位符 1">
            <a:extLst>
              <a:ext uri="{FF2B5EF4-FFF2-40B4-BE49-F238E27FC236}">
                <a16:creationId xmlns:a16="http://schemas.microsoft.com/office/drawing/2014/main" id="{DAF7A00E-1FA4-4F88-B931-591D4CEDFA92}"/>
              </a:ext>
            </a:extLst>
          </p:cNvPr>
          <p:cNvSpPr>
            <a:spLocks noGrp="1"/>
          </p:cNvSpPr>
          <p:nvPr>
            <p:ph type="sldNum" sz="quarter" idx="12"/>
          </p:nvPr>
        </p:nvSpPr>
        <p:spPr/>
        <p:txBody>
          <a:bodyPr/>
          <a:lstStyle/>
          <a:p>
            <a:fld id="{9CA217EF-0505-4C33-BB20-8A8DF2039023}" type="slidenum">
              <a:rPr lang="en-US" smtClean="0"/>
              <a:pPr/>
              <a:t>92</a:t>
            </a:fld>
            <a:endParaRPr 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lstStyle/>
          <a:p>
            <a:r>
              <a:rPr lang="en-US" altLang="zh-CN">
                <a:ea typeface="宋体" pitchFamily="2" charset="-122"/>
              </a:rPr>
              <a:t>Cont..</a:t>
            </a:r>
          </a:p>
        </p:txBody>
      </p:sp>
      <p:sp>
        <p:nvSpPr>
          <p:cNvPr id="110596" name="Rectangle 3"/>
          <p:cNvSpPr>
            <a:spLocks noGrp="1" noChangeArrowheads="1"/>
          </p:cNvSpPr>
          <p:nvPr>
            <p:ph type="body" idx="1"/>
          </p:nvPr>
        </p:nvSpPr>
        <p:spPr/>
        <p:txBody>
          <a:bodyPr/>
          <a:lstStyle/>
          <a:p>
            <a:r>
              <a:rPr lang="en-US" altLang="zh-CN">
                <a:ea typeface="宋体" pitchFamily="2" charset="-122"/>
              </a:rPr>
              <a:t>So f = ∑m(0,1,2,3,6,7)</a:t>
            </a:r>
          </a:p>
          <a:p>
            <a:r>
              <a:rPr lang="en-US" altLang="zh-CN">
                <a:ea typeface="宋体" pitchFamily="2" charset="-122"/>
              </a:rPr>
              <a:t>Solution 2:  </a:t>
            </a:r>
          </a:p>
          <a:p>
            <a:r>
              <a:rPr lang="en-US" altLang="zh-CN">
                <a:ea typeface="宋体" pitchFamily="2" charset="-122"/>
              </a:rPr>
              <a:t>f = (p^¬q) </a:t>
            </a:r>
            <a:r>
              <a:rPr lang="en-US" altLang="zh-CN">
                <a:ea typeface="宋体" pitchFamily="2" charset="-122"/>
                <a:sym typeface="Symbol" pitchFamily="18" charset="2"/>
              </a:rPr>
              <a:t></a:t>
            </a:r>
            <a:r>
              <a:rPr lang="en-US" altLang="zh-CN">
                <a:ea typeface="宋体" pitchFamily="2" charset="-122"/>
              </a:rPr>
              <a:t> (¬r^¬</a:t>
            </a:r>
            <a:r>
              <a:rPr lang="en-US" altLang="zh-CN">
                <a:ea typeface="宋体" pitchFamily="2" charset="-122"/>
                <a:sym typeface="Symbol" pitchFamily="18" charset="2"/>
              </a:rPr>
              <a:t>p)</a:t>
            </a:r>
          </a:p>
          <a:p>
            <a:r>
              <a:rPr lang="en-US" altLang="zh-CN">
                <a:ea typeface="宋体" pitchFamily="2" charset="-122"/>
                <a:sym typeface="Symbol" pitchFamily="18" charset="2"/>
              </a:rPr>
              <a:t> = </a:t>
            </a:r>
            <a:r>
              <a:rPr lang="en-US" altLang="zh-CN">
                <a:ea typeface="宋体" pitchFamily="2" charset="-122"/>
              </a:rPr>
              <a:t>¬(p^¬q) </a:t>
            </a:r>
            <a:r>
              <a:rPr lang="en-US" altLang="zh-CN" sz="3600">
                <a:ea typeface="宋体" pitchFamily="2" charset="-122"/>
                <a:sym typeface="Symbol" pitchFamily="18" charset="2"/>
              </a:rPr>
              <a:t></a:t>
            </a:r>
            <a:r>
              <a:rPr lang="en-US" altLang="zh-CN">
                <a:ea typeface="宋体" pitchFamily="2" charset="-122"/>
              </a:rPr>
              <a:t> (¬r^¬</a:t>
            </a:r>
            <a:r>
              <a:rPr lang="en-US" altLang="zh-CN">
                <a:ea typeface="宋体" pitchFamily="2" charset="-122"/>
                <a:sym typeface="Symbol" pitchFamily="18" charset="2"/>
              </a:rPr>
              <a:t>p)</a:t>
            </a:r>
          </a:p>
          <a:p>
            <a:r>
              <a:rPr lang="en-US" altLang="zh-CN">
                <a:ea typeface="宋体" pitchFamily="2" charset="-122"/>
                <a:sym typeface="Symbol" pitchFamily="18" charset="2"/>
              </a:rPr>
              <a:t> = </a:t>
            </a:r>
            <a:r>
              <a:rPr lang="en-US" altLang="zh-CN">
                <a:ea typeface="宋体" pitchFamily="2" charset="-122"/>
              </a:rPr>
              <a:t>¬p </a:t>
            </a:r>
            <a:r>
              <a:rPr lang="en-US" altLang="zh-CN" sz="3600">
                <a:ea typeface="宋体" pitchFamily="2" charset="-122"/>
                <a:sym typeface="Symbol" pitchFamily="18" charset="2"/>
              </a:rPr>
              <a:t></a:t>
            </a:r>
            <a:r>
              <a:rPr lang="en-US" altLang="zh-CN">
                <a:ea typeface="宋体" pitchFamily="2" charset="-122"/>
              </a:rPr>
              <a:t> q </a:t>
            </a:r>
            <a:r>
              <a:rPr lang="en-US" altLang="zh-CN" sz="3600">
                <a:ea typeface="宋体" pitchFamily="2" charset="-122"/>
                <a:sym typeface="Symbol" pitchFamily="18" charset="2"/>
              </a:rPr>
              <a:t></a:t>
            </a:r>
            <a:r>
              <a:rPr lang="en-US" altLang="zh-CN">
                <a:ea typeface="宋体" pitchFamily="2" charset="-122"/>
              </a:rPr>
              <a:t> (¬r^¬</a:t>
            </a:r>
            <a:r>
              <a:rPr lang="en-US" altLang="zh-CN">
                <a:ea typeface="宋体" pitchFamily="2" charset="-122"/>
                <a:sym typeface="Symbol" pitchFamily="18" charset="2"/>
              </a:rPr>
              <a:t>p)</a:t>
            </a:r>
          </a:p>
          <a:p>
            <a:r>
              <a:rPr lang="en-US" altLang="zh-CN">
                <a:ea typeface="宋体" pitchFamily="2" charset="-122"/>
                <a:sym typeface="Symbol" pitchFamily="18" charset="2"/>
              </a:rPr>
              <a:t>= (</a:t>
            </a:r>
            <a:r>
              <a:rPr lang="en-US" altLang="zh-CN">
                <a:ea typeface="宋体" pitchFamily="2" charset="-122"/>
              </a:rPr>
              <a:t>¬p^T^T) </a:t>
            </a:r>
            <a:r>
              <a:rPr lang="en-US" altLang="zh-CN" sz="3600">
                <a:ea typeface="宋体" pitchFamily="2" charset="-122"/>
                <a:sym typeface="Symbol" pitchFamily="18" charset="2"/>
              </a:rPr>
              <a:t></a:t>
            </a:r>
            <a:r>
              <a:rPr lang="en-US" altLang="zh-CN">
                <a:ea typeface="宋体" pitchFamily="2" charset="-122"/>
              </a:rPr>
              <a:t> (q^T^T) </a:t>
            </a:r>
            <a:r>
              <a:rPr lang="en-US" altLang="zh-CN" sz="3600">
                <a:ea typeface="宋体" pitchFamily="2" charset="-122"/>
                <a:sym typeface="Symbol" pitchFamily="18" charset="2"/>
              </a:rPr>
              <a:t></a:t>
            </a:r>
            <a:r>
              <a:rPr lang="en-US" altLang="zh-CN">
                <a:ea typeface="宋体" pitchFamily="2" charset="-122"/>
              </a:rPr>
              <a:t> (¬r^¬</a:t>
            </a:r>
            <a:r>
              <a:rPr lang="en-US" altLang="zh-CN">
                <a:ea typeface="宋体" pitchFamily="2" charset="-122"/>
                <a:sym typeface="Symbol" pitchFamily="18" charset="2"/>
              </a:rPr>
              <a:t>p)</a:t>
            </a:r>
            <a:r>
              <a:rPr lang="en-US" altLang="zh-CN">
                <a:ea typeface="宋体" pitchFamily="2" charset="-122"/>
              </a:rPr>
              <a:t>^T</a:t>
            </a:r>
          </a:p>
        </p:txBody>
      </p:sp>
      <p:sp>
        <p:nvSpPr>
          <p:cNvPr id="2" name="灯片编号占位符 1">
            <a:extLst>
              <a:ext uri="{FF2B5EF4-FFF2-40B4-BE49-F238E27FC236}">
                <a16:creationId xmlns:a16="http://schemas.microsoft.com/office/drawing/2014/main" id="{54DAEDEE-0816-4670-BA7E-73BB99AB5F5C}"/>
              </a:ext>
            </a:extLst>
          </p:cNvPr>
          <p:cNvSpPr>
            <a:spLocks noGrp="1"/>
          </p:cNvSpPr>
          <p:nvPr>
            <p:ph type="sldNum" sz="quarter" idx="12"/>
          </p:nvPr>
        </p:nvSpPr>
        <p:spPr/>
        <p:txBody>
          <a:bodyPr/>
          <a:lstStyle/>
          <a:p>
            <a:fld id="{9CA217EF-0505-4C33-BB20-8A8DF2039023}" type="slidenum">
              <a:rPr lang="en-US" smtClean="0"/>
              <a:pPr/>
              <a:t>93</a:t>
            </a:fld>
            <a:endParaRPr 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r>
              <a:rPr lang="en-US" altLang="zh-CN">
                <a:ea typeface="宋体" pitchFamily="2" charset="-122"/>
              </a:rPr>
              <a:t>Cont..</a:t>
            </a:r>
          </a:p>
        </p:txBody>
      </p:sp>
      <p:sp>
        <p:nvSpPr>
          <p:cNvPr id="111620" name="Rectangle 3"/>
          <p:cNvSpPr>
            <a:spLocks noGrp="1" noChangeArrowheads="1"/>
          </p:cNvSpPr>
          <p:nvPr>
            <p:ph type="body" idx="1"/>
          </p:nvPr>
        </p:nvSpPr>
        <p:spPr>
          <a:xfrm>
            <a:off x="1828800" y="1981200"/>
            <a:ext cx="8686800" cy="4114800"/>
          </a:xfrm>
        </p:spPr>
        <p:txBody>
          <a:bodyPr/>
          <a:lstStyle/>
          <a:p>
            <a:r>
              <a:rPr lang="en-US" altLang="zh-CN" dirty="0">
                <a:ea typeface="宋体" pitchFamily="2" charset="-122"/>
                <a:sym typeface="Symbol" pitchFamily="18" charset="2"/>
              </a:rPr>
              <a:t>= (</a:t>
            </a:r>
            <a:r>
              <a:rPr lang="en-US" altLang="zh-CN" dirty="0">
                <a:ea typeface="宋体" pitchFamily="2" charset="-122"/>
              </a:rPr>
              <a:t>¬p^(q</a:t>
            </a:r>
            <a:r>
              <a:rPr lang="en-US" altLang="zh-CN" sz="3600" dirty="0">
                <a:ea typeface="宋体" pitchFamily="2" charset="-122"/>
                <a:sym typeface="Symbol" pitchFamily="18" charset="2"/>
              </a:rPr>
              <a:t></a:t>
            </a:r>
            <a:r>
              <a:rPr lang="en-US" altLang="zh-CN" dirty="0">
                <a:ea typeface="宋体" pitchFamily="2" charset="-122"/>
              </a:rPr>
              <a:t>¬q) ^ (r</a:t>
            </a:r>
            <a:r>
              <a:rPr lang="en-US" altLang="zh-CN" sz="3600" dirty="0">
                <a:ea typeface="宋体" pitchFamily="2" charset="-122"/>
                <a:sym typeface="Symbol" pitchFamily="18" charset="2"/>
              </a:rPr>
              <a:t></a:t>
            </a:r>
            <a:r>
              <a:rPr lang="en-US" altLang="zh-CN" dirty="0">
                <a:ea typeface="宋体" pitchFamily="2" charset="-122"/>
              </a:rPr>
              <a:t>¬r) )</a:t>
            </a:r>
          </a:p>
          <a:p>
            <a:r>
              <a:rPr lang="en-US" altLang="zh-CN" sz="3600" dirty="0">
                <a:ea typeface="宋体" pitchFamily="2" charset="-122"/>
                <a:sym typeface="Symbol" pitchFamily="18" charset="2"/>
              </a:rPr>
              <a:t></a:t>
            </a:r>
            <a:r>
              <a:rPr lang="en-US" altLang="zh-CN" dirty="0">
                <a:ea typeface="宋体" pitchFamily="2" charset="-122"/>
              </a:rPr>
              <a:t> (q^(p</a:t>
            </a:r>
            <a:r>
              <a:rPr lang="en-US" altLang="zh-CN" sz="3600" dirty="0">
                <a:ea typeface="宋体" pitchFamily="2" charset="-122"/>
                <a:sym typeface="Symbol" pitchFamily="18" charset="2"/>
              </a:rPr>
              <a:t></a:t>
            </a:r>
            <a:r>
              <a:rPr lang="en-US" altLang="zh-CN" dirty="0">
                <a:ea typeface="宋体" pitchFamily="2" charset="-122"/>
              </a:rPr>
              <a:t>¬ p)^(r</a:t>
            </a:r>
            <a:r>
              <a:rPr lang="en-US" altLang="zh-CN" sz="3600" dirty="0">
                <a:ea typeface="宋体" pitchFamily="2" charset="-122"/>
                <a:sym typeface="Symbol" pitchFamily="18" charset="2"/>
              </a:rPr>
              <a:t></a:t>
            </a:r>
            <a:r>
              <a:rPr lang="en-US" altLang="zh-CN" dirty="0">
                <a:ea typeface="宋体" pitchFamily="2" charset="-122"/>
              </a:rPr>
              <a:t>¬r)) </a:t>
            </a:r>
          </a:p>
          <a:p>
            <a:r>
              <a:rPr lang="en-US" altLang="zh-CN" sz="3600" dirty="0">
                <a:ea typeface="宋体" pitchFamily="2" charset="-122"/>
                <a:sym typeface="Symbol" pitchFamily="18" charset="2"/>
              </a:rPr>
              <a:t></a:t>
            </a:r>
            <a:r>
              <a:rPr lang="en-US" altLang="zh-CN" dirty="0">
                <a:ea typeface="宋体" pitchFamily="2" charset="-122"/>
              </a:rPr>
              <a:t> (¬r^¬</a:t>
            </a:r>
            <a:r>
              <a:rPr lang="en-US" altLang="zh-CN" dirty="0">
                <a:ea typeface="宋体" pitchFamily="2" charset="-122"/>
                <a:sym typeface="Symbol" pitchFamily="18" charset="2"/>
              </a:rPr>
              <a:t>p)</a:t>
            </a:r>
            <a:r>
              <a:rPr lang="en-US" altLang="zh-CN" dirty="0">
                <a:ea typeface="宋体" pitchFamily="2" charset="-122"/>
              </a:rPr>
              <a:t>^ (r</a:t>
            </a:r>
            <a:r>
              <a:rPr lang="en-US" altLang="zh-CN" sz="3600" dirty="0">
                <a:ea typeface="宋体" pitchFamily="2" charset="-122"/>
                <a:sym typeface="Symbol" pitchFamily="18" charset="2"/>
              </a:rPr>
              <a:t></a:t>
            </a:r>
            <a:r>
              <a:rPr lang="en-US" altLang="zh-CN" dirty="0">
                <a:ea typeface="宋体" pitchFamily="2" charset="-122"/>
              </a:rPr>
              <a:t>¬r) </a:t>
            </a:r>
          </a:p>
          <a:p>
            <a:r>
              <a:rPr lang="zh-CN" altLang="en-US" dirty="0">
                <a:ea typeface="宋体" pitchFamily="2" charset="-122"/>
              </a:rPr>
              <a:t>= (</a:t>
            </a:r>
            <a:r>
              <a:rPr lang="en-US" altLang="zh-CN" dirty="0">
                <a:ea typeface="宋体" pitchFamily="2" charset="-122"/>
              </a:rPr>
              <a:t>¬p^¬q^¬r)</a:t>
            </a:r>
            <a:r>
              <a:rPr lang="en-US" altLang="zh-CN" sz="3600" dirty="0">
                <a:ea typeface="宋体" pitchFamily="2" charset="-122"/>
                <a:sym typeface="Symbol" pitchFamily="18" charset="2"/>
              </a:rPr>
              <a:t></a:t>
            </a:r>
            <a:r>
              <a:rPr lang="zh-CN" altLang="en-US" dirty="0">
                <a:ea typeface="宋体" pitchFamily="2" charset="-122"/>
              </a:rPr>
              <a:t>(</a:t>
            </a:r>
            <a:r>
              <a:rPr lang="en-US" altLang="zh-CN" dirty="0">
                <a:ea typeface="宋体" pitchFamily="2" charset="-122"/>
              </a:rPr>
              <a:t>¬p^¬</a:t>
            </a:r>
            <a:r>
              <a:rPr lang="en-US" altLang="zh-CN" dirty="0" err="1">
                <a:ea typeface="宋体" pitchFamily="2" charset="-122"/>
              </a:rPr>
              <a:t>q^r</a:t>
            </a:r>
            <a:r>
              <a:rPr lang="en-US" altLang="zh-CN" dirty="0">
                <a:ea typeface="宋体" pitchFamily="2" charset="-122"/>
              </a:rPr>
              <a:t>)</a:t>
            </a:r>
            <a:r>
              <a:rPr lang="en-US" altLang="zh-CN" sz="3600" dirty="0">
                <a:ea typeface="宋体" pitchFamily="2" charset="-122"/>
                <a:sym typeface="Symbol" pitchFamily="18" charset="2"/>
              </a:rPr>
              <a:t></a:t>
            </a:r>
            <a:r>
              <a:rPr lang="zh-CN" altLang="en-US" dirty="0">
                <a:ea typeface="宋体" pitchFamily="2" charset="-122"/>
              </a:rPr>
              <a:t>(</a:t>
            </a:r>
            <a:r>
              <a:rPr lang="en-US" altLang="zh-CN" dirty="0">
                <a:ea typeface="宋体" pitchFamily="2" charset="-122"/>
              </a:rPr>
              <a:t>¬</a:t>
            </a:r>
            <a:r>
              <a:rPr lang="en-US" altLang="zh-CN" dirty="0" err="1">
                <a:ea typeface="宋体" pitchFamily="2" charset="-122"/>
              </a:rPr>
              <a:t>p^q</a:t>
            </a:r>
            <a:r>
              <a:rPr lang="en-US" altLang="zh-CN" dirty="0">
                <a:ea typeface="宋体" pitchFamily="2" charset="-122"/>
              </a:rPr>
              <a:t>^¬r)</a:t>
            </a:r>
            <a:r>
              <a:rPr lang="en-US" altLang="zh-CN" sz="3600" dirty="0">
                <a:ea typeface="宋体" pitchFamily="2" charset="-122"/>
                <a:sym typeface="Symbol" pitchFamily="18" charset="2"/>
              </a:rPr>
              <a:t></a:t>
            </a:r>
          </a:p>
          <a:p>
            <a:r>
              <a:rPr lang="zh-CN" altLang="en-US" dirty="0">
                <a:ea typeface="宋体" pitchFamily="2" charset="-122"/>
              </a:rPr>
              <a:t>(</a:t>
            </a:r>
            <a:r>
              <a:rPr lang="en-US" altLang="zh-CN" dirty="0">
                <a:ea typeface="宋体" pitchFamily="2" charset="-122"/>
              </a:rPr>
              <a:t>¬</a:t>
            </a:r>
            <a:r>
              <a:rPr lang="en-US" altLang="zh-CN" dirty="0" err="1">
                <a:ea typeface="宋体" pitchFamily="2" charset="-122"/>
              </a:rPr>
              <a:t>p^q^r</a:t>
            </a:r>
            <a:r>
              <a:rPr lang="en-US" altLang="zh-CN" dirty="0">
                <a:ea typeface="宋体" pitchFamily="2" charset="-122"/>
              </a:rPr>
              <a:t>)</a:t>
            </a:r>
            <a:r>
              <a:rPr lang="en-US" altLang="zh-CN" sz="3600" dirty="0">
                <a:ea typeface="宋体" pitchFamily="2" charset="-122"/>
                <a:sym typeface="Symbol" pitchFamily="18" charset="2"/>
              </a:rPr>
              <a:t> </a:t>
            </a:r>
            <a:r>
              <a:rPr lang="zh-CN" altLang="en-US" dirty="0">
                <a:ea typeface="宋体" pitchFamily="2" charset="-122"/>
              </a:rPr>
              <a:t>(</a:t>
            </a:r>
            <a:r>
              <a:rPr lang="en-US" altLang="zh-CN" dirty="0" err="1">
                <a:ea typeface="宋体" pitchFamily="2" charset="-122"/>
              </a:rPr>
              <a:t>p^q</a:t>
            </a:r>
            <a:r>
              <a:rPr lang="en-US" altLang="zh-CN" dirty="0">
                <a:ea typeface="宋体" pitchFamily="2" charset="-122"/>
              </a:rPr>
              <a:t>^ ¬r)</a:t>
            </a:r>
            <a:r>
              <a:rPr lang="en-US" altLang="zh-CN" sz="3600" dirty="0">
                <a:ea typeface="宋体" pitchFamily="2" charset="-122"/>
                <a:sym typeface="Symbol" pitchFamily="18" charset="2"/>
              </a:rPr>
              <a:t> </a:t>
            </a:r>
            <a:r>
              <a:rPr lang="zh-CN" altLang="en-US" dirty="0">
                <a:ea typeface="宋体" pitchFamily="2" charset="-122"/>
              </a:rPr>
              <a:t>(</a:t>
            </a:r>
            <a:r>
              <a:rPr lang="en-US" altLang="zh-CN" dirty="0">
                <a:ea typeface="宋体" pitchFamily="2" charset="-122"/>
              </a:rPr>
              <a:t>¬p^¬q^¬r)</a:t>
            </a:r>
            <a:endParaRPr lang="en-US" altLang="zh-CN" sz="3600" dirty="0">
              <a:ea typeface="宋体" pitchFamily="2" charset="-122"/>
              <a:sym typeface="Symbol" pitchFamily="18" charset="2"/>
            </a:endParaRPr>
          </a:p>
          <a:p>
            <a:r>
              <a:rPr lang="zh-CN" altLang="en-US" sz="3600" dirty="0">
                <a:ea typeface="宋体" pitchFamily="2" charset="-122"/>
                <a:sym typeface="Symbol" pitchFamily="18" charset="2"/>
              </a:rPr>
              <a:t>= </a:t>
            </a:r>
            <a:r>
              <a:rPr lang="en-US" altLang="zh-CN" dirty="0">
                <a:ea typeface="宋体" pitchFamily="2" charset="-122"/>
              </a:rPr>
              <a:t>m</a:t>
            </a:r>
            <a:r>
              <a:rPr lang="en-US" altLang="zh-CN" baseline="-25000" dirty="0">
                <a:ea typeface="宋体" pitchFamily="2" charset="-122"/>
              </a:rPr>
              <a:t>0 </a:t>
            </a:r>
            <a:r>
              <a:rPr lang="en-US" altLang="zh-CN" sz="3600" dirty="0">
                <a:ea typeface="宋体" pitchFamily="2" charset="-122"/>
                <a:sym typeface="Symbol" pitchFamily="18" charset="2"/>
              </a:rPr>
              <a:t></a:t>
            </a:r>
            <a:r>
              <a:rPr lang="en-US" altLang="zh-CN" baseline="-25000" dirty="0">
                <a:ea typeface="宋体" pitchFamily="2" charset="-122"/>
              </a:rPr>
              <a:t> </a:t>
            </a:r>
            <a:r>
              <a:rPr lang="en-US" altLang="zh-CN" dirty="0">
                <a:ea typeface="宋体" pitchFamily="2" charset="-122"/>
              </a:rPr>
              <a:t>m</a:t>
            </a:r>
            <a:r>
              <a:rPr lang="en-US" altLang="zh-CN" baseline="-25000" dirty="0">
                <a:ea typeface="宋体" pitchFamily="2" charset="-122"/>
              </a:rPr>
              <a:t>1 </a:t>
            </a:r>
            <a:r>
              <a:rPr lang="en-US" altLang="zh-CN" sz="3600" dirty="0">
                <a:ea typeface="宋体" pitchFamily="2" charset="-122"/>
                <a:sym typeface="Symbol" pitchFamily="18" charset="2"/>
              </a:rPr>
              <a:t></a:t>
            </a:r>
            <a:r>
              <a:rPr lang="en-US" altLang="zh-CN" baseline="-25000" dirty="0">
                <a:ea typeface="宋体" pitchFamily="2" charset="-122"/>
              </a:rPr>
              <a:t> </a:t>
            </a:r>
            <a:r>
              <a:rPr lang="en-US" altLang="zh-CN" dirty="0">
                <a:ea typeface="宋体" pitchFamily="2" charset="-122"/>
              </a:rPr>
              <a:t>m</a:t>
            </a:r>
            <a:r>
              <a:rPr lang="en-US" altLang="zh-CN" baseline="-25000" dirty="0">
                <a:ea typeface="宋体" pitchFamily="2" charset="-122"/>
              </a:rPr>
              <a:t>2 </a:t>
            </a:r>
            <a:r>
              <a:rPr lang="en-US" altLang="zh-CN" sz="3600" dirty="0">
                <a:ea typeface="宋体" pitchFamily="2" charset="-122"/>
                <a:sym typeface="Symbol" pitchFamily="18" charset="2"/>
              </a:rPr>
              <a:t></a:t>
            </a:r>
            <a:r>
              <a:rPr lang="en-US" altLang="zh-CN" baseline="-25000" dirty="0">
                <a:ea typeface="宋体" pitchFamily="2" charset="-122"/>
              </a:rPr>
              <a:t> </a:t>
            </a:r>
            <a:r>
              <a:rPr lang="en-US" altLang="zh-CN" dirty="0">
                <a:ea typeface="宋体" pitchFamily="2" charset="-122"/>
              </a:rPr>
              <a:t>m</a:t>
            </a:r>
            <a:r>
              <a:rPr lang="en-US" altLang="zh-CN" baseline="-25000" dirty="0">
                <a:ea typeface="宋体" pitchFamily="2" charset="-122"/>
              </a:rPr>
              <a:t>3 </a:t>
            </a:r>
            <a:r>
              <a:rPr lang="en-US" altLang="zh-CN" sz="3600" dirty="0">
                <a:ea typeface="宋体" pitchFamily="2" charset="-122"/>
                <a:sym typeface="Symbol" pitchFamily="18" charset="2"/>
              </a:rPr>
              <a:t></a:t>
            </a:r>
            <a:r>
              <a:rPr lang="en-US" altLang="zh-CN" baseline="-25000" dirty="0">
                <a:ea typeface="宋体" pitchFamily="2" charset="-122"/>
              </a:rPr>
              <a:t> </a:t>
            </a:r>
            <a:r>
              <a:rPr lang="en-US" altLang="zh-CN" dirty="0">
                <a:ea typeface="宋体" pitchFamily="2" charset="-122"/>
              </a:rPr>
              <a:t>m</a:t>
            </a:r>
            <a:r>
              <a:rPr lang="en-US" altLang="zh-CN" baseline="-25000" dirty="0">
                <a:ea typeface="宋体" pitchFamily="2" charset="-122"/>
              </a:rPr>
              <a:t>6 </a:t>
            </a:r>
            <a:r>
              <a:rPr lang="en-US" altLang="zh-CN" sz="3600" dirty="0">
                <a:ea typeface="宋体" pitchFamily="2" charset="-122"/>
                <a:sym typeface="Symbol" pitchFamily="18" charset="2"/>
              </a:rPr>
              <a:t></a:t>
            </a:r>
            <a:r>
              <a:rPr lang="en-US" altLang="zh-CN" baseline="-25000" dirty="0">
                <a:ea typeface="宋体" pitchFamily="2" charset="-122"/>
              </a:rPr>
              <a:t> </a:t>
            </a:r>
            <a:r>
              <a:rPr lang="en-US" altLang="zh-CN" dirty="0">
                <a:ea typeface="宋体" pitchFamily="2" charset="-122"/>
              </a:rPr>
              <a:t>m</a:t>
            </a:r>
            <a:r>
              <a:rPr lang="en-US" altLang="zh-CN" baseline="-25000" dirty="0">
                <a:ea typeface="宋体" pitchFamily="2" charset="-122"/>
              </a:rPr>
              <a:t>7 </a:t>
            </a:r>
            <a:endParaRPr lang="zh-CN" altLang="en-US" baseline="-25000" dirty="0">
              <a:ea typeface="宋体" pitchFamily="2" charset="-122"/>
            </a:endParaRPr>
          </a:p>
        </p:txBody>
      </p:sp>
      <p:sp>
        <p:nvSpPr>
          <p:cNvPr id="2" name="灯片编号占位符 1">
            <a:extLst>
              <a:ext uri="{FF2B5EF4-FFF2-40B4-BE49-F238E27FC236}">
                <a16:creationId xmlns:a16="http://schemas.microsoft.com/office/drawing/2014/main" id="{44773E0F-3B90-46EE-8A40-456DD4D43DC4}"/>
              </a:ext>
            </a:extLst>
          </p:cNvPr>
          <p:cNvSpPr>
            <a:spLocks noGrp="1"/>
          </p:cNvSpPr>
          <p:nvPr>
            <p:ph type="sldNum" sz="quarter" idx="12"/>
          </p:nvPr>
        </p:nvSpPr>
        <p:spPr/>
        <p:txBody>
          <a:bodyPr/>
          <a:lstStyle/>
          <a:p>
            <a:fld id="{9CA217EF-0505-4C33-BB20-8A8DF2039023}" type="slidenum">
              <a:rPr lang="en-US" smtClean="0"/>
              <a:pPr/>
              <a:t>94</a:t>
            </a:fld>
            <a:endParaRPr 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Conjunctive Normal Form</a:t>
            </a:r>
            <a:endParaRPr lang="zh-CN" altLang="en-US" dirty="0"/>
          </a:p>
        </p:txBody>
      </p:sp>
      <p:sp>
        <p:nvSpPr>
          <p:cNvPr id="3" name="内容占位符 2"/>
          <p:cNvSpPr>
            <a:spLocks noGrp="1"/>
          </p:cNvSpPr>
          <p:nvPr>
            <p:ph idx="1"/>
          </p:nvPr>
        </p:nvSpPr>
        <p:spPr/>
        <p:txBody>
          <a:bodyPr>
            <a:normAutofit/>
          </a:bodyPr>
          <a:lstStyle/>
          <a:p>
            <a:r>
              <a:rPr lang="en-US" altLang="zh-CN" dirty="0"/>
              <a:t>A compound proposition is in </a:t>
            </a:r>
            <a:r>
              <a:rPr lang="en-US" altLang="zh-CN" i="1" dirty="0"/>
              <a:t>Conjunctive Normal Form </a:t>
            </a:r>
            <a:r>
              <a:rPr lang="en-US" altLang="zh-CN" dirty="0"/>
              <a:t>(CNF) if it is a conjunction of disjunctions.</a:t>
            </a:r>
          </a:p>
          <a:p>
            <a:r>
              <a:rPr lang="en-US" altLang="zh-CN" dirty="0"/>
              <a:t>Every proposition can be put in an equivalent CNF.</a:t>
            </a:r>
          </a:p>
          <a:p>
            <a:r>
              <a:rPr lang="en-US" altLang="zh-CN" dirty="0"/>
              <a:t>Conjunctive Normal Form (CNF) can be obtained by eliminating implications, moving negation inwards and using the distributive  and associative laws.</a:t>
            </a:r>
          </a:p>
          <a:p>
            <a:r>
              <a:rPr lang="en-US" altLang="zh-CN" dirty="0"/>
              <a:t>Important in resolution theorem proving used in artificial Intelligence (AI).</a:t>
            </a:r>
          </a:p>
          <a:p>
            <a:r>
              <a:rPr lang="en-US" altLang="zh-CN" dirty="0"/>
              <a:t>A  compound proposition can be put in conjunctive normal form through repeated application of the logical equivalences covered earlier.</a:t>
            </a:r>
          </a:p>
          <a:p>
            <a:endParaRPr lang="zh-CN" altLang="en-US" dirty="0"/>
          </a:p>
        </p:txBody>
      </p:sp>
      <p:sp>
        <p:nvSpPr>
          <p:cNvPr id="5" name="灯片编号占位符 4">
            <a:extLst>
              <a:ext uri="{FF2B5EF4-FFF2-40B4-BE49-F238E27FC236}">
                <a16:creationId xmlns:a16="http://schemas.microsoft.com/office/drawing/2014/main" id="{843762C4-AAB9-4C4B-ACD3-2AFD8A89D102}"/>
              </a:ext>
            </a:extLst>
          </p:cNvPr>
          <p:cNvSpPr>
            <a:spLocks noGrp="1"/>
          </p:cNvSpPr>
          <p:nvPr>
            <p:ph type="sldNum" sz="quarter" idx="12"/>
          </p:nvPr>
        </p:nvSpPr>
        <p:spPr/>
        <p:txBody>
          <a:bodyPr/>
          <a:lstStyle/>
          <a:p>
            <a:fld id="{9CA217EF-0505-4C33-BB20-8A8DF2039023}"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Conjunctive Normal Form (optional)</a:t>
            </a:r>
          </a:p>
        </p:txBody>
      </p:sp>
      <p:sp>
        <p:nvSpPr>
          <p:cNvPr id="5" name="Content Placeholder 4"/>
          <p:cNvSpPr>
            <a:spLocks noGrp="1"/>
          </p:cNvSpPr>
          <p:nvPr>
            <p:ph idx="1"/>
          </p:nvPr>
        </p:nvSpPr>
        <p:spPr>
          <a:xfrm>
            <a:off x="1981200" y="1905000"/>
            <a:ext cx="8229600" cy="4419600"/>
          </a:xfrm>
        </p:spPr>
        <p:txBody>
          <a:bodyPr>
            <a:normAutofit/>
          </a:bodyPr>
          <a:lstStyle/>
          <a:p>
            <a:pPr>
              <a:buNone/>
            </a:pPr>
            <a:r>
              <a:rPr lang="en-US" b="1" dirty="0"/>
              <a:t>  Example</a:t>
            </a:r>
            <a:r>
              <a:rPr lang="en-US" dirty="0"/>
              <a:t>:    Put the following into CNF: </a:t>
            </a:r>
          </a:p>
          <a:p>
            <a:pPr>
              <a:buNone/>
            </a:pPr>
            <a:endParaRPr lang="en-US" dirty="0"/>
          </a:p>
          <a:p>
            <a:pPr>
              <a:buNone/>
            </a:pPr>
            <a:r>
              <a:rPr lang="en-US" b="1" dirty="0"/>
              <a:t>   Solution:</a:t>
            </a:r>
          </a:p>
          <a:p>
            <a:pPr marL="880110" lvl="1" indent="-514350">
              <a:buFont typeface="+mj-lt"/>
              <a:buAutoNum type="arabicPeriod"/>
            </a:pPr>
            <a:r>
              <a:rPr lang="en-US" dirty="0"/>
              <a:t>Eliminate implication signs:</a:t>
            </a:r>
          </a:p>
          <a:p>
            <a:pPr marL="880110" lvl="1" indent="-514350">
              <a:buNone/>
            </a:pPr>
            <a:endParaRPr lang="en-US" dirty="0"/>
          </a:p>
          <a:p>
            <a:pPr marL="880110" lvl="1" indent="-514350">
              <a:buFont typeface="+mj-lt"/>
              <a:buAutoNum type="arabicPeriod" startAt="2"/>
            </a:pPr>
            <a:r>
              <a:rPr lang="en-US" dirty="0"/>
              <a:t>Move negation inwards; eliminate double negation:</a:t>
            </a:r>
          </a:p>
          <a:p>
            <a:pPr marL="880110" lvl="1" indent="-514350">
              <a:buNone/>
            </a:pPr>
            <a:endParaRPr lang="en-US" dirty="0"/>
          </a:p>
          <a:p>
            <a:pPr marL="880110" lvl="1" indent="-514350">
              <a:buFont typeface="+mj-lt"/>
              <a:buAutoNum type="arabicPeriod" startAt="3"/>
            </a:pPr>
            <a:r>
              <a:rPr lang="en-US" dirty="0"/>
              <a:t>Convert to CNF using associative/distributive laws</a:t>
            </a:r>
          </a:p>
          <a:p>
            <a:pPr marL="514350" indent="-514350">
              <a:buNone/>
            </a:pPr>
            <a:endParaRPr lang="en-US" dirty="0"/>
          </a:p>
        </p:txBody>
      </p:sp>
      <p:pic>
        <p:nvPicPr>
          <p:cNvPr id="6" name="Content Placeholder 3" descr="addin_tmp.png"/>
          <p:cNvPicPr>
            <a:picLocks noChangeAspect="1"/>
          </p:cNvPicPr>
          <p:nvPr>
            <p:custDataLst>
              <p:tags r:id="rId1"/>
            </p:custDataLst>
          </p:nvPr>
        </p:nvPicPr>
        <p:blipFill>
          <a:blip r:embed="rId6" cstate="print"/>
          <a:stretch>
            <a:fillRect/>
          </a:stretch>
        </p:blipFill>
        <p:spPr>
          <a:xfrm>
            <a:off x="5638801" y="2362201"/>
            <a:ext cx="3137535"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4114800" y="3810001"/>
            <a:ext cx="3306128" cy="38290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886201" y="4724401"/>
            <a:ext cx="3037523" cy="38290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3886200" y="5715001"/>
            <a:ext cx="4506278" cy="382905"/>
          </a:xfrm>
          <a:prstGeom prst="rect">
            <a:avLst/>
          </a:prstGeom>
        </p:spPr>
      </p:pic>
      <p:sp>
        <p:nvSpPr>
          <p:cNvPr id="4" name="灯片编号占位符 3">
            <a:extLst>
              <a:ext uri="{FF2B5EF4-FFF2-40B4-BE49-F238E27FC236}">
                <a16:creationId xmlns:a16="http://schemas.microsoft.com/office/drawing/2014/main" id="{04507A0E-19A1-4CEF-AB64-4AC3C5890BC1}"/>
              </a:ext>
            </a:extLst>
          </p:cNvPr>
          <p:cNvSpPr>
            <a:spLocks noGrp="1"/>
          </p:cNvSpPr>
          <p:nvPr>
            <p:ph type="sldNum" sz="quarter" idx="12"/>
          </p:nvPr>
        </p:nvSpPr>
        <p:spPr/>
        <p:txBody>
          <a:bodyPr/>
          <a:lstStyle/>
          <a:p>
            <a:fld id="{9CA217EF-0505-4C33-BB20-8A8DF2039023}"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400" dirty="0"/>
              <a:t>Conjunctive Normal Form and </a:t>
            </a:r>
            <a:r>
              <a:rPr lang="en-US" altLang="zh-CN" sz="4400" dirty="0">
                <a:ea typeface="宋体" pitchFamily="2" charset="-122"/>
              </a:rPr>
              <a:t>Disjunctive form</a:t>
            </a:r>
            <a:endParaRPr lang="zh-CN" altLang="en-US" sz="4400" dirty="0"/>
          </a:p>
        </p:txBody>
      </p:sp>
      <p:sp>
        <p:nvSpPr>
          <p:cNvPr id="3" name="内容占位符 2"/>
          <p:cNvSpPr>
            <a:spLocks noGrp="1"/>
          </p:cNvSpPr>
          <p:nvPr>
            <p:ph idx="1"/>
          </p:nvPr>
        </p:nvSpPr>
        <p:spPr/>
        <p:txBody>
          <a:bodyPr/>
          <a:lstStyle/>
          <a:p>
            <a:r>
              <a:rPr lang="en-US" altLang="zh-CN" sz="2800" dirty="0"/>
              <a:t>We can convert disjunctive form to Conjunctive Normal Form directly</a:t>
            </a:r>
          </a:p>
          <a:p>
            <a:endParaRPr lang="en-US" altLang="zh-CN" sz="2800" dirty="0"/>
          </a:p>
          <a:p>
            <a:pPr marL="0" indent="0">
              <a:buNone/>
            </a:pPr>
            <a:r>
              <a:rPr lang="en-US" altLang="zh-CN" dirty="0"/>
              <a:t>Let f = ∑m(</a:t>
            </a:r>
            <a:r>
              <a:rPr lang="en-US" altLang="zh-CN" dirty="0" err="1"/>
              <a:t>j,k,..,l</a:t>
            </a:r>
            <a:r>
              <a:rPr lang="en-US" altLang="zh-CN" dirty="0"/>
              <a:t>),  g = ∑m({0,1,2,….2</a:t>
            </a:r>
            <a:r>
              <a:rPr lang="en-US" altLang="zh-CN" baseline="30000" dirty="0"/>
              <a:t>n-1</a:t>
            </a:r>
            <a:r>
              <a:rPr lang="en-US" altLang="zh-CN" dirty="0"/>
              <a:t>}-{</a:t>
            </a:r>
            <a:r>
              <a:rPr lang="en-US" altLang="zh-CN" dirty="0" err="1"/>
              <a:t>j,k,..,l</a:t>
            </a:r>
            <a:r>
              <a:rPr lang="en-US" altLang="zh-CN" dirty="0"/>
              <a:t>}) </a:t>
            </a:r>
          </a:p>
          <a:p>
            <a:pPr marL="0" indent="0">
              <a:buNone/>
            </a:pPr>
            <a:r>
              <a:rPr lang="en-US" altLang="zh-CN" dirty="0"/>
              <a:t>Then f</a:t>
            </a:r>
            <a:r>
              <a:rPr lang="en-US" altLang="zh-CN" sz="2800" dirty="0">
                <a:sym typeface="Symbol" pitchFamily="18" charset="2"/>
              </a:rPr>
              <a:t> g = T,  </a:t>
            </a:r>
            <a:r>
              <a:rPr lang="en-US" altLang="zh-CN" sz="2800" dirty="0" err="1">
                <a:sym typeface="Symbol" pitchFamily="18" charset="2"/>
              </a:rPr>
              <a:t>f</a:t>
            </a:r>
            <a:r>
              <a:rPr lang="en-US" altLang="zh-CN" sz="3200" dirty="0" err="1"/>
              <a:t>^</a:t>
            </a:r>
            <a:r>
              <a:rPr lang="en-US" altLang="zh-CN" dirty="0" err="1"/>
              <a:t>g</a:t>
            </a:r>
            <a:r>
              <a:rPr lang="en-US" altLang="zh-CN" dirty="0"/>
              <a:t> = F, hence  </a:t>
            </a:r>
          </a:p>
          <a:p>
            <a:pPr marL="0" indent="0">
              <a:buNone/>
            </a:pPr>
            <a:r>
              <a:rPr lang="en-US" altLang="zh-CN" dirty="0"/>
              <a:t>f = ¬g = </a:t>
            </a:r>
            <a:r>
              <a:rPr lang="en-US" altLang="zh-CN" dirty="0">
                <a:sym typeface="Symbol" panose="05050102010706020507" pitchFamily="18" charset="2"/>
              </a:rPr>
              <a:t></a:t>
            </a:r>
            <a:r>
              <a:rPr lang="en-US" altLang="zh-CN" dirty="0"/>
              <a:t> M({0,1,2,….2</a:t>
            </a:r>
            <a:r>
              <a:rPr lang="en-US" altLang="zh-CN" baseline="30000" dirty="0"/>
              <a:t>n-1</a:t>
            </a:r>
            <a:r>
              <a:rPr lang="en-US" altLang="zh-CN" dirty="0"/>
              <a:t>}-{</a:t>
            </a:r>
            <a:r>
              <a:rPr lang="en-US" altLang="zh-CN" dirty="0" err="1"/>
              <a:t>j,k,..,l</a:t>
            </a:r>
            <a:r>
              <a:rPr lang="en-US" altLang="zh-CN" dirty="0"/>
              <a:t>}) </a:t>
            </a:r>
          </a:p>
          <a:p>
            <a:pPr marL="0" indent="0">
              <a:buNone/>
            </a:pPr>
            <a:r>
              <a:rPr lang="en-US" altLang="zh-CN" dirty="0"/>
              <a:t>Where </a:t>
            </a:r>
            <a:r>
              <a:rPr lang="en-US" altLang="zh-CN" dirty="0" err="1"/>
              <a:t>M</a:t>
            </a:r>
            <a:r>
              <a:rPr lang="en-US" altLang="zh-CN" baseline="-25000" dirty="0" err="1"/>
              <a:t>i</a:t>
            </a:r>
            <a:r>
              <a:rPr lang="en-US" altLang="zh-CN" baseline="-25000" dirty="0"/>
              <a:t> </a:t>
            </a:r>
            <a:r>
              <a:rPr lang="en-US" altLang="zh-CN" dirty="0"/>
              <a:t>= is ¬ m</a:t>
            </a:r>
            <a:r>
              <a:rPr lang="en-US" altLang="zh-CN" baseline="-25000" dirty="0"/>
              <a:t>i </a:t>
            </a:r>
            <a:r>
              <a:rPr lang="en-US" altLang="zh-CN" dirty="0"/>
              <a:t>is a disjunction.</a:t>
            </a:r>
            <a:endParaRPr lang="zh-CN" altLang="en-US" dirty="0"/>
          </a:p>
        </p:txBody>
      </p:sp>
      <p:sp>
        <p:nvSpPr>
          <p:cNvPr id="5" name="灯片编号占位符 4">
            <a:extLst>
              <a:ext uri="{FF2B5EF4-FFF2-40B4-BE49-F238E27FC236}">
                <a16:creationId xmlns:a16="http://schemas.microsoft.com/office/drawing/2014/main" id="{1F1309A0-4EB7-41C4-B4B8-F8773962E6A7}"/>
              </a:ext>
            </a:extLst>
          </p:cNvPr>
          <p:cNvSpPr>
            <a:spLocks noGrp="1"/>
          </p:cNvSpPr>
          <p:nvPr>
            <p:ph type="sldNum" sz="quarter" idx="12"/>
          </p:nvPr>
        </p:nvSpPr>
        <p:spPr/>
        <p:txBody>
          <a:bodyPr/>
          <a:lstStyle/>
          <a:p>
            <a:fld id="{9CA217EF-0505-4C33-BB20-8A8DF2039023}" type="slidenum">
              <a:rPr lang="en-US" smtClean="0"/>
              <a:pPr/>
              <a:t>97</a:t>
            </a:fld>
            <a:endParaRPr lang="en-US"/>
          </a:p>
        </p:txBody>
      </p:sp>
    </p:spTree>
    <p:extLst>
      <p:ext uri="{BB962C8B-B14F-4D97-AF65-F5344CB8AC3E}">
        <p14:creationId xmlns:p14="http://schemas.microsoft.com/office/powerpoint/2010/main" val="4230509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normAutofit/>
          </a:bodyPr>
          <a:lstStyle/>
          <a:p>
            <a:r>
              <a:rPr lang="en-US" altLang="zh-CN" dirty="0"/>
              <a:t>7</a:t>
            </a:r>
            <a:r>
              <a:rPr lang="en-US" altLang="zh-CN" baseline="30000" dirty="0"/>
              <a:t>th</a:t>
            </a:r>
            <a:r>
              <a:rPr lang="en-US" altLang="zh-CN" dirty="0"/>
              <a:t> edition</a:t>
            </a:r>
          </a:p>
          <a:p>
            <a:r>
              <a:rPr lang="en-US" altLang="zh-CN" dirty="0"/>
              <a:t>P34-36   </a:t>
            </a:r>
            <a:r>
              <a:rPr lang="en-US" altLang="zh-CN" dirty="0">
                <a:sym typeface="Symbol" panose="05050102010706020507" pitchFamily="18" charset="2"/>
              </a:rPr>
              <a:t>57</a:t>
            </a:r>
            <a:endParaRPr lang="en-US" altLang="zh-CN" dirty="0"/>
          </a:p>
          <a:p>
            <a:endParaRPr lang="en-US" altLang="zh-CN" dirty="0"/>
          </a:p>
          <a:p>
            <a:pPr>
              <a:lnSpc>
                <a:spcPct val="90000"/>
              </a:lnSpc>
            </a:pPr>
            <a:r>
              <a:rPr lang="en-US" altLang="zh-CN" dirty="0">
                <a:sym typeface="Symbol" panose="05050102010706020507" pitchFamily="18" charset="2"/>
              </a:rPr>
              <a:t>Find the full</a:t>
            </a:r>
            <a:r>
              <a:rPr lang="en-US" altLang="zh-CN" dirty="0"/>
              <a:t> disjunctive form from truth table of following formula</a:t>
            </a:r>
          </a:p>
          <a:p>
            <a:pPr>
              <a:lnSpc>
                <a:spcPct val="90000"/>
              </a:lnSpc>
              <a:buFontTx/>
              <a:buNone/>
            </a:pPr>
            <a:r>
              <a:rPr lang="en-US" altLang="zh-CN" dirty="0"/>
              <a:t>  ((¬p ^</a:t>
            </a:r>
            <a:r>
              <a:rPr lang="en-US" altLang="zh-CN" dirty="0">
                <a:sym typeface="Symbol" panose="05050102010706020507" pitchFamily="18" charset="2"/>
              </a:rPr>
              <a:t> q) </a:t>
            </a:r>
            <a:r>
              <a:rPr lang="en-US" altLang="zh-CN" dirty="0"/>
              <a:t> (p </a:t>
            </a:r>
            <a:r>
              <a:rPr lang="en-US" altLang="zh-CN" dirty="0">
                <a:sym typeface="Symbol" panose="05050102010706020507" pitchFamily="18" charset="2"/>
              </a:rPr>
              <a:t>r)) (q  </a:t>
            </a:r>
            <a:r>
              <a:rPr lang="en-US" altLang="zh-CN" dirty="0"/>
              <a:t>¬</a:t>
            </a:r>
            <a:r>
              <a:rPr lang="en-US" altLang="zh-CN" dirty="0">
                <a:sym typeface="Symbol" panose="05050102010706020507" pitchFamily="18" charset="2"/>
              </a:rPr>
              <a:t>r)</a:t>
            </a:r>
          </a:p>
        </p:txBody>
      </p:sp>
      <p:sp>
        <p:nvSpPr>
          <p:cNvPr id="5" name="灯片编号占位符 4">
            <a:extLst>
              <a:ext uri="{FF2B5EF4-FFF2-40B4-BE49-F238E27FC236}">
                <a16:creationId xmlns:a16="http://schemas.microsoft.com/office/drawing/2014/main" id="{30C58728-EC45-4A0F-877A-11522B493902}"/>
              </a:ext>
            </a:extLst>
          </p:cNvPr>
          <p:cNvSpPr>
            <a:spLocks noGrp="1"/>
          </p:cNvSpPr>
          <p:nvPr>
            <p:ph type="sldNum" sz="quarter" idx="12"/>
          </p:nvPr>
        </p:nvSpPr>
        <p:spPr/>
        <p:txBody>
          <a:bodyPr/>
          <a:lstStyle/>
          <a:p>
            <a:fld id="{9CA217EF-0505-4C33-BB20-8A8DF2039023}" type="slidenum">
              <a:rPr lang="en-US" smtClean="0"/>
              <a:pPr/>
              <a:t>98</a:t>
            </a:fld>
            <a:endParaRPr lang="en-US"/>
          </a:p>
        </p:txBody>
      </p:sp>
    </p:spTree>
    <p:extLst>
      <p:ext uri="{BB962C8B-B14F-4D97-AF65-F5344CB8AC3E}">
        <p14:creationId xmlns:p14="http://schemas.microsoft.com/office/powerpoint/2010/main" val="3198486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Predicates and Quantifiers</a:t>
            </a:r>
          </a:p>
        </p:txBody>
      </p:sp>
      <p:sp>
        <p:nvSpPr>
          <p:cNvPr id="3" name="Subtitle 2"/>
          <p:cNvSpPr>
            <a:spLocks noGrp="1"/>
          </p:cNvSpPr>
          <p:nvPr>
            <p:ph type="subTitle" idx="1"/>
          </p:nvPr>
        </p:nvSpPr>
        <p:spPr/>
        <p:txBody>
          <a:bodyPr/>
          <a:lstStyle/>
          <a:p>
            <a:r>
              <a:rPr lang="en-US" dirty="0"/>
              <a:t>Section 1.4</a:t>
            </a:r>
          </a:p>
        </p:txBody>
      </p:sp>
      <p:sp>
        <p:nvSpPr>
          <p:cNvPr id="5" name="灯片编号占位符 4">
            <a:extLst>
              <a:ext uri="{FF2B5EF4-FFF2-40B4-BE49-F238E27FC236}">
                <a16:creationId xmlns:a16="http://schemas.microsoft.com/office/drawing/2014/main" id="{3916DCC1-E9F8-4885-A07A-6C450DEE0A73}"/>
              </a:ext>
            </a:extLst>
          </p:cNvPr>
          <p:cNvSpPr>
            <a:spLocks noGrp="1"/>
          </p:cNvSpPr>
          <p:nvPr>
            <p:ph type="sldNum" sz="quarter" idx="12"/>
          </p:nvPr>
        </p:nvSpPr>
        <p:spPr/>
        <p:txBody>
          <a:bodyPr/>
          <a:lstStyle/>
          <a:p>
            <a:r>
              <a:rPr lang="en-US"/>
              <a:t>111</a:t>
            </a:r>
            <a:endParaRPr lang="en-US" dirty="0"/>
          </a:p>
        </p:txBody>
      </p:sp>
    </p:spTree>
    <p:extLst>
      <p:ext uri="{BB962C8B-B14F-4D97-AF65-F5344CB8AC3E}">
        <p14:creationId xmlns:p14="http://schemas.microsoft.com/office/powerpoint/2010/main" val="12914185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equiv p$&#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oindent&#10;Hypotheses: $\neg p \wedge q$, $ r \rightarrow p$, $\neg r \rightarrow s$, $s \rightarrow t$\\&#10;Conclusion: $t$&#10;\end{document}"/>
  <p:tag name="IGUANATEXSIZE" val="2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neg p \wedge q$ &amp; Premise\\&#10;2. $\neg p$ &amp; Simplification using (1)\\&#10;3. $r \rightarrow p$ &amp;  Premise\\&#10;4. $\neg r$ &amp; Modus tollens using (2) and (3)\\&#10;5. $\neg r \rightarrow s$ &amp; Premise\\&#10;6. $s$ &amp; Modus ponens using (4) and (5)\\&#10;7. $s \rightarrow t$ &amp; Premise\\&#10;8. $t$ &amp; Modus ponens using (6) and (7)&#10;&#10;\end{tabular}&#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forall x P(x)\\ \hline&#10;\therefore P(c) &#10;\end{array}$&#10;&#10;&#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c) \mbox{ for an arbitrary $c$}\\ \hline&#10;\therefore \forall x P(x) &#10;\end{array}$&#10;&#10;&#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exists x P(x)\\ \hline&#10;\therefore P(c)\mbox{ for some element $c$}&#10;\end{array}$&#10;&#10;&#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c) \mbox{ for some element $c$}\\ \hline&#10;\therefore \exists x P(x) &#10;\end{array}$&#10;&#10;&#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forall x(M(x) \rightarrow L(x))$ &amp; Premise\\&#10;2. $M(J) \rightarrow L(J)$ &amp; UI from (1)\\&#10;3. $M(J)$ &amp;  Premise\\&#10;4. $L(J)$ &amp; Modus Ponens using \\&#10;&amp;(2) and (3)\\&#10;&#10;\end{tabular}&#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neg p) \equiv p$&#10;&#10;&#10;\end{document}"/>
  <p:tag name="IGUANATEXSIZE" val="3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10;$\exists x (C(x) \wedge \neg B(x))$\\&#10;$\forall x (C(x) \rightarrow P(x))$\\\hline&#10;$\therefore \;\exists x ( P(x) \wedge \neg B(x))$&#10;\end{tabular}&#10;&#10;&#10;\end{document}"/>
  <p:tag name="IGUANATEXSIZE" val="2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exists x(C(x) \wedge \neg B(x))$ &amp; Premise\\&#10;2. $C(a) \wedge \neg B(a)$ &amp; EI from (1)\\&#10;3. $C(a)$ &amp;  Simplification from (2)\\&#10;4. $\forall x (C(x) \rightarrow P(x))$ &amp; Premise \\&#10;5. $C(a) \rightarrow P(a)$&amp; UI from (4)\\&#10;6. $P(a)$ &amp; MP from (3) and (5)\\&#10;7. $\neg B(a)$ &amp; Simplification from (2)\\&#10;8. $P(a) \wedge \neg B(a)$ &amp; Conj from (6) and (7)\\&#10;9. $\exists x (P(x) \wedge \neg B(x))$ &amp; EG from (8)&#10;\end{tabular}&#10;&#10;&#10;\end{document}"/>
  <p:tag name="IGUANATEXSIZE" val="2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forall x (Man(x) \rightarrow Mortal(x))$ &amp; Premise \\&#10;2. $Man(Socrates) \rightarrow Mortal(Socrates)$&amp; UI from (4)\\&#10;3. $Man(Socrates)$ &amp; Premise\\&#10;4. $Mortal(Socrates)$ &amp; MP from (2)\\&#10;&amp; and (3)\\&#10;\end{tabular}&#10;&#10;&#10;\end{document}"/>
  <p:tag name="IGUANATEXSIZE" val="27"/>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forall x ( P(x) \rightarrow Q(x))\\&#10;P(a), \mbox{where $a$ is a particular}\\&#10;\mbox{\ \ \ \  element in the domain}\\ \hline&#10;&#10;\therefore  Q(a)\\&#10;\end{array}$&#10;&#10;&#10;&#10;&#10;&#10;\end{document}"/>
  <p:tag name="IGUANATEXSIZE" val="3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rightarrow Q(x))$&#10;&#10;&#10;\end{document}"/>
  <p:tag name="IGUANATEXSIZE" val="2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 \rightarrow Q(c)$&#10;&#10;&#10;\end{document}"/>
  <p:tag name="IGUANATEXSIZE" val="2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rightarrow q$&#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p  \equiv T$&#10;&#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p/q, \;\; s = t/u, \;\; u\not=0,\; q\not= 0$&#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s = \frac{p}{q} + \frac{t}{u} = \frac{pu + qt}{qu} = \frac{v}{w}$&#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 = \frac{a^2}{b^{2}}$&#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b^{2} = a^2$&#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b^{2} = 4c^{2}$&#10;\end{document}"/>
  <p:tag name="IGUANATEXSIZE" val="2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2} = 2c^{2}$&#10;\end{document}"/>
  <p:tag name="IGUANATEXSIZE" val="2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p_1 \times p_2 \times \ldots\times p_n \; + 1$&#10;&#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a = b$ &amp; Premise\\&#10;2. $a^{2} = a\times b$ &amp; Multiply both sides of (1) by a\\&#10;3. $a^{2} - b^{2} = a\times b -b^{2}$ &amp;  Subtract $b^{2}$ from both sides of (2)\\&#10;4. $(a - b)(a + b) = b(a - b)$ &amp; Algebra on (3)\\&#10;5. $ a + b = b$&amp; Divide both sides by $a - b$\\&#10;6. $2b = b$ &amp; Replace a by b in (5) because $a = b$\\&#10;7. $2 = 1$&amp; Divide both sides of (6) by b\\&#10;&#10;\end{tabular}&#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1 \vee p_2 \vee \ldots \vee p_n) \rightarrow q] \leftrightarrow\\&#10;\hspace*{1cm} [(p_1 \rightarrow q) \wedge (p_2 \rightarrow q) \wedge \ldots \wedge(p_n \rightarrow q)]$&#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1 \vee p_2 \vee \ldots \vee p_n) \rightarrow q$&#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neg p\equiv F$&#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i  \rightarrow q$&#10;\end{document}"/>
  <p:tag name="IGUANATEXSIZE" val="3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exists x P(x)$&#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exists x P(x)$&#10;&#10;\end{document}"/>
  <p:tag name="IGUANATEXSIZE" val="3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neg P(x) \equiv \neg \forall x P(x)$&#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10;\end{document}"/>
  <p:tag name="IGUANATEXSIZE" val="2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leftrightarrow q$&#10;\end{document}"/>
  <p:tag name="IGUANATEXSIZE" val="2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 \equiv q \vee p$&#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rightarrow q)\wedge (q \rightarrow p)$&#10;\end{document}"/>
  <p:tag name="IGUANATEXSIZE" val="2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equiv q \wedge p$&#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 \vee r \equiv p \vee (q \vee r)$&#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wedge r \equiv p \wedge (q \wedge r)$&#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 \wedge r) \equiv (p \vee q)) \wedge (p \vee r)$&#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vee r)) \equiv (p \wedge q) \vee (p \wedge r)$&#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p \wedge q) \equiv p$&#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vee q) \equiv p$&#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equiv B$&#10;&#10;&#10;\end{document}"/>
  <p:tag name="IGUANATEXSIZE" val="2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equiv A_1$&#10;&#10;&#10;\end{document}"/>
  <p:tag name="IGUANATEXSIZE" val="2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n \equiv B$&#10;&#10;&#10;\end{document}"/>
  <p:tag name="IGUANATEXSIZE" val="2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vdots&#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ll}&#10;$\neg(p \vee(\neg p \wedge q))$ &amp; $\equiv$ &amp; $\neg p \wedge \neg(\neg p \wedge q) $ &amp; by the second De Morgan law \\&#10;&amp; $\equiv$ &amp; $\neg p \wedge [\neg(\neg p) \vee \neg q]$ &amp; by the first De Morgan law\\&#10;&amp; $\equiv$ &amp; $\neg p \wedge (p \vee \neg q)$ &amp;  by the double negation law\\&#10;&amp; $\equiv$ &amp; $(\neg p \wedge p) \vee (\neg p \wedge \neg q)$ &amp; by the second distributive law\\&#10;&amp; $\equiv$ &amp; $F \vee (\neg p \wedge \neg q) $ &amp; because $ \neg p \wedge p \equiv F$\\&#10;&amp; $\equiv$ &amp; $(\neg p \wedge \neg q) \vee F$ &amp; by the commutative law\\&#10;&amp;&amp;&amp; for disjunction\\&#10;&amp; $\equiv$ &amp; $(\neg p \wedge \neg q)$ &amp; by the identity law for {\bf F}&#10;\end{tabular}&#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eg(p \vee (\neg p \wedge q))$&#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eg p \wedge \neg q$&#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ll}&#10;$(p \wedge q) \rightarrow (p \vee q)$ &amp; $\equiv$ &amp; $\neg (p \wedge q) \vee (p \vee q) $ &amp; by truth table for $\rightarrow$ \\&#10;&amp; $\equiv$ &amp; $(\neg p \vee \neg q) \vee (p \vee q)$ &amp; by the first De Morgan law\\&#10;&amp; $\equiv$ &amp; $(\neg p \vee p) \vee (\neg p \vee \neg q)$ &amp; by associative and\\&#10;&amp;&amp;&amp; commutative laws\\&#10;&amp;&amp;&amp; laws for disjunction\\&#10;&amp; $\equiv$ &amp; $T \vee T $ &amp; by truth tables\\&#10;&amp; $\equiv$ &amp; $T$ &amp; by the domination law\\&#10;&#10;\end{tabular}&#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p \wedge q)  \equiv \neg p \vee \neg q$&#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q)\rightarrow (p \vee q)$&#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q) \wedge (q \vee \neg r) \wedge (r \vee \neg p)$&#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vee r) \wedge (\neg p \vee \neg q \vee \neg r)$&#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q) \wedge (q \vee \neg r) \wedge (r \vee \neg p) \wedge (p \vee q \vee r) \wedge (\neg p \vee \neg q \vee \neg r)$&#10;\end{document}"/>
  <p:tag name="IGUANATEXSIZE" val="25"/>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bigvee_{j = 1}^{n} p_j \; \mbox{is used for}\; p_1 \vee p_2 \vee \ldots \vee p_n$&#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bigwedge_{j = 1}^{n} p_j \; \mbox{is used for}\; p_1 \wedge p_2 \wedge \ldots \wedge p_n$&#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j = 1}^{9}\bigwedge_{n=1}^{9}\bigvee_{i=1}^{9} p(i,j,n)$$&#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r = 0}^{2}\bigwedge_{s=0}^{2}\bigwedge_{n = 1}^{9}\bigwedge_{i=1}^{3}\bigvee_{j=1}^{3} p(3r +i,3s +j,n)$$&#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n \not= n'$&#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p \vee q)  \equiv \neg p \wedge \neg q$&#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p(i,j,n) \rightarrow \neg p(i,j,n')$&#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p \rightarrow q) \vee (r \rightarrow p)$&#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neg p \vee q) \vee (\neg r \vee p)$&#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wedge \neg q) \vee (\neg r \vee p)$&#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vee \neg r \vee p) \wedge (\neg q \vee \neg r \vee p)$&#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TIMING" val="|1.4|0.8|0.4"/>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T \equiv p$&#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TIMING" val="|0.7"/>
</p:tagLst>
</file>

<file path=ppt/tags/tag54.xml><?xml version="1.0" encoding="utf-8"?>
<p:tagLst xmlns:a="http://schemas.openxmlformats.org/drawingml/2006/main" xmlns:r="http://schemas.openxmlformats.org/officeDocument/2006/relationships" xmlns:p="http://schemas.openxmlformats.org/presentationml/2006/main">
  <p:tag name="TIMING" val="|0.5"/>
</p:tagLst>
</file>

<file path=ppt/tags/tag55.xml><?xml version="1.0" encoding="utf-8"?>
<p:tagLst xmlns:a="http://schemas.openxmlformats.org/drawingml/2006/main" xmlns:r="http://schemas.openxmlformats.org/officeDocument/2006/relationships" xmlns:p="http://schemas.openxmlformats.org/presentationml/2006/main">
  <p:tag name="TIMING" val="|0.4"/>
</p:tagLst>
</file>

<file path=ppt/tags/tag56.xml><?xml version="1.0" encoding="utf-8"?>
<p:tagLst xmlns:a="http://schemas.openxmlformats.org/drawingml/2006/main" xmlns:r="http://schemas.openxmlformats.org/officeDocument/2006/relationships" xmlns:p="http://schemas.openxmlformats.org/presentationml/2006/main">
  <p:tag name="TIMING" val="|0.4"/>
</p:tagLst>
</file>

<file path=ppt/tags/tag57.xml><?xml version="1.0" encoding="utf-8"?>
<p:tagLst xmlns:a="http://schemas.openxmlformats.org/drawingml/2006/main" xmlns:r="http://schemas.openxmlformats.org/officeDocument/2006/relationships" xmlns:p="http://schemas.openxmlformats.org/presentationml/2006/main">
  <p:tag name="TIMING" val="|0.3"/>
</p:tagLst>
</file>

<file path=ppt/tags/tag58.xml><?xml version="1.0" encoding="utf-8"?>
<p:tagLst xmlns:a="http://schemas.openxmlformats.org/drawingml/2006/main" xmlns:r="http://schemas.openxmlformats.org/officeDocument/2006/relationships" xmlns:p="http://schemas.openxmlformats.org/presentationml/2006/main">
  <p:tag name="TIMING" val="|0.4"/>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F \equiv p$&#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neg S(x) \leftrightarrow \neg \exists x S(x)$&#10;&#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leftrightarrow T(x))$&#10;&#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wedge \neg F(x))$&#10;&#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vee S(x))$&#10;&#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vee \forall y( S(y))$&#10;&#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T \equiv T$&#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10;&#10;&#10;\end{document}"/>
  <p:tag name="IGUANATEXSIZE" val="15"/>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forall \epsilon \exists \delta \forall x (0 &lt; \;\mid x - a \mid \;&lt; \delta \rightarrow \;\mid f(x) - L\mid &lt; \epsilon)$&#10;&#10;&#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not= L\]&#10;&#10;&#10;\end{document}"/>
  <p:tag name="IGUANATEXSIZE" val="15"/>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forall \epsilon \exists \delta \forall x (0 &lt; \;\mid x - a \mid \;&lt; \delta \rightarrow \;\mid f(x) - L\mid\; &lt; \epsilon)$&#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quiv \exists \epsilon\neg \exists \delta \forall x (0 &lt; \;\mid x - a \mid \;&lt; \delta \rightarrow \;\mid f(x) - L\mid\; &lt; \epsilon)$&#10;&#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quiv \exists \epsilon \forall \delta \neg\forall x (0 &lt; \;\mid\; x - a \mid \;&lt; \delta \rightarrow \;\mid f(x) - L\mid\; &lt; \epsilon)$&#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F \equiv F$&#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quiv \exists \epsilon \forall \delta \exists x \neg (0 &lt; \;\mid\; x - a \mid \;&lt; \delta \rightarrow \;\mid f(x) - L\mid\; &lt; \epsilon)$&#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quiv \exists \epsilon \forall \delta \exists x \neg (0 &lt; \;\mid x - a \mid \;&lt; \;\delta\; \wedge \;\mid f(x) - L\mid\; \geq \epsilon)$&#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not= L\]&#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L \exists \epsilon \forall \delta \exists x \neg (0 &lt; \;\mid x - a \mid \;&lt; \;\delta\; \wedge \;\mid f(x) - L\mid \;\geq \epsilon)$&#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p \equiv p$&#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10374</TotalTime>
  <Words>18280</Words>
  <Application>Microsoft Office PowerPoint</Application>
  <PresentationFormat>宽屏</PresentationFormat>
  <Paragraphs>2191</Paragraphs>
  <Slides>227</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227</vt:i4>
      </vt:variant>
    </vt:vector>
  </HeadingPairs>
  <TitlesOfParts>
    <vt:vector size="241" baseType="lpstr">
      <vt:lpstr>Lingoes Unicode</vt:lpstr>
      <vt:lpstr>Wingdings 2</vt:lpstr>
      <vt:lpstr>Bookman</vt:lpstr>
      <vt:lpstr>CMR10</vt:lpstr>
      <vt:lpstr>Times New Roman</vt:lpstr>
      <vt:lpstr>Lucida Sans Typewriter</vt:lpstr>
      <vt:lpstr>CMMI10</vt:lpstr>
      <vt:lpstr>Tahoma</vt:lpstr>
      <vt:lpstr>Calibri</vt:lpstr>
      <vt:lpstr>Constantia</vt:lpstr>
      <vt:lpstr>Symbol</vt:lpstr>
      <vt:lpstr>CMBX10</vt:lpstr>
      <vt:lpstr>Cambria Math</vt:lpstr>
      <vt:lpstr>Flow</vt:lpstr>
      <vt:lpstr>The Foundations: Logic and Proofs</vt:lpstr>
      <vt:lpstr>Chapter Summary</vt:lpstr>
      <vt:lpstr>Propositional Logic</vt:lpstr>
      <vt:lpstr>Section Summary</vt:lpstr>
      <vt:lpstr>Propositions</vt:lpstr>
      <vt:lpstr>Propositional Logic</vt:lpstr>
      <vt:lpstr>Compound Propositions: Negation</vt:lpstr>
      <vt:lpstr>Conjunction</vt:lpstr>
      <vt:lpstr>Disjunction</vt:lpstr>
      <vt:lpstr> The Connective Or in English</vt:lpstr>
      <vt:lpstr> Implication</vt:lpstr>
      <vt:lpstr> Understanding Implication</vt:lpstr>
      <vt:lpstr>Understanding Implication (cont)</vt:lpstr>
      <vt:lpstr>Different Ways of Expressing p →q  </vt:lpstr>
      <vt:lpstr>Converse, Contrapositive, and Inverse</vt:lpstr>
      <vt:lpstr>Biconditional</vt:lpstr>
      <vt:lpstr>Biconditional exampe</vt:lpstr>
      <vt:lpstr>Expressing the Biconditional</vt:lpstr>
      <vt:lpstr>Truth Tables For Compound Propositions</vt:lpstr>
      <vt:lpstr>Example Truth Table</vt:lpstr>
      <vt:lpstr>Equivalent Propositions</vt:lpstr>
      <vt:lpstr>Using a Truth Table to Show  Non-Equivalence</vt:lpstr>
      <vt:lpstr>Problem</vt:lpstr>
      <vt:lpstr>Precedence of Logical Operators</vt:lpstr>
      <vt:lpstr>Logic and Bit Operations</vt:lpstr>
      <vt:lpstr>Cont…</vt:lpstr>
      <vt:lpstr>Exercise </vt:lpstr>
      <vt:lpstr>Applications of Propositional Logic</vt:lpstr>
      <vt:lpstr>Applications of Propositional Logic: Summary</vt:lpstr>
      <vt:lpstr>Overview </vt:lpstr>
      <vt:lpstr>Translating English Sentences</vt:lpstr>
      <vt:lpstr>Example</vt:lpstr>
      <vt:lpstr>System Specifications</vt:lpstr>
      <vt:lpstr>Consistent System Specifications</vt:lpstr>
      <vt:lpstr>Boolean searches</vt:lpstr>
      <vt:lpstr>Logic Puzzles</vt:lpstr>
      <vt:lpstr>Cont…(example add)</vt:lpstr>
      <vt:lpstr>Do you know whether you have a muddy forehead?</vt:lpstr>
      <vt:lpstr>Do you know whether you have a muddy forehead?</vt:lpstr>
      <vt:lpstr>Exercise </vt:lpstr>
      <vt:lpstr>Propositional Equivalences</vt:lpstr>
      <vt:lpstr>Section Summary</vt:lpstr>
      <vt:lpstr>Tautologies, Contradictions, and Contingencies</vt:lpstr>
      <vt:lpstr>Logically Equivalent</vt:lpstr>
      <vt:lpstr>Example </vt:lpstr>
      <vt:lpstr>De Morgan’s Laws</vt:lpstr>
      <vt:lpstr>Key Logical Equivalences</vt:lpstr>
      <vt:lpstr>Key Logical Equivalences (cont)</vt:lpstr>
      <vt:lpstr>More Logical Equivalences</vt:lpstr>
      <vt:lpstr>Constructing New Logical Equivalences</vt:lpstr>
      <vt:lpstr>Equivalence Proofs</vt:lpstr>
      <vt:lpstr> Equivalence Proofs</vt:lpstr>
      <vt:lpstr>Dual  (p.35  below 33)</vt:lpstr>
      <vt:lpstr>Dual (cont…)</vt:lpstr>
      <vt:lpstr>Functionally complete operators</vt:lpstr>
      <vt:lpstr>Propositional Satisfiability</vt:lpstr>
      <vt:lpstr>Questions on Propositional Satisfiability</vt:lpstr>
      <vt:lpstr>Notation</vt:lpstr>
      <vt:lpstr>Sudoku</vt:lpstr>
      <vt:lpstr>求解结果</vt:lpstr>
      <vt:lpstr>Encoding as a Satisfiability Problem</vt:lpstr>
      <vt:lpstr>Encoding (cont)</vt:lpstr>
      <vt:lpstr>Encoding (cont)</vt:lpstr>
      <vt:lpstr>Solving Satisfiability Problems</vt:lpstr>
      <vt:lpstr>Exercises</vt:lpstr>
      <vt:lpstr>Propositional Normal Forms  </vt:lpstr>
      <vt:lpstr>Propositional Formula</vt:lpstr>
      <vt:lpstr>Example </vt:lpstr>
      <vt:lpstr>Propositional Normal Forms </vt:lpstr>
      <vt:lpstr>Normal Forms</vt:lpstr>
      <vt:lpstr>Propositional Normal Forms</vt:lpstr>
      <vt:lpstr>Clauses（子句）</vt:lpstr>
      <vt:lpstr>Clauses (cont…)</vt:lpstr>
      <vt:lpstr>Cont.. </vt:lpstr>
      <vt:lpstr>Conjunctive normal form</vt:lpstr>
      <vt:lpstr>How to obtain normal forms </vt:lpstr>
      <vt:lpstr>Example </vt:lpstr>
      <vt:lpstr>Example</vt:lpstr>
      <vt:lpstr>Example</vt:lpstr>
      <vt:lpstr>Disjunctive normal forms from truth tables </vt:lpstr>
      <vt:lpstr>Disjunctive normal forms from truth tables </vt:lpstr>
      <vt:lpstr>(cont…)</vt:lpstr>
      <vt:lpstr>minterm</vt:lpstr>
      <vt:lpstr>Representation of minterm</vt:lpstr>
      <vt:lpstr>Example </vt:lpstr>
      <vt:lpstr>Properties of minterms</vt:lpstr>
      <vt:lpstr>Properties of minterms</vt:lpstr>
      <vt:lpstr>Minterms and truth tables</vt:lpstr>
      <vt:lpstr>Disjunctive normal forms from truth tables</vt:lpstr>
      <vt:lpstr>Full disjunctive form</vt:lpstr>
      <vt:lpstr>How to find Full disjunctive form</vt:lpstr>
      <vt:lpstr>Solution</vt:lpstr>
      <vt:lpstr>Cont..</vt:lpstr>
      <vt:lpstr>Cont..</vt:lpstr>
      <vt:lpstr>Conjunctive Normal Form</vt:lpstr>
      <vt:lpstr>Conjunctive Normal Form (optional)</vt:lpstr>
      <vt:lpstr>Conjunctive Normal Form and Disjunctive form</vt:lpstr>
      <vt:lpstr>Exercise </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Translating from English to Logic</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Some Predicate Calculus Definitions (optional)</vt:lpstr>
      <vt:lpstr>MorePredicate Calculus Definitions (optional)</vt:lpstr>
      <vt:lpstr>Logic Programming (optional)</vt:lpstr>
      <vt:lpstr>Logic Programming (cont)</vt:lpstr>
      <vt:lpstr>Logic Programming (cont)</vt:lpstr>
      <vt:lpstr>Logic Programming (cont)</vt:lpstr>
      <vt:lpstr>Logic Programming (cont)</vt:lpstr>
      <vt:lpstr>Exercise </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vt:lpstr>
      <vt:lpstr>Calculus in Logic (optional)</vt:lpstr>
      <vt:lpstr>Questions on Translation from English to Logical Expressions</vt:lpstr>
      <vt:lpstr>Negating Nested Quantifiers</vt:lpstr>
      <vt:lpstr>Return to Calculus  and Logic (Opt)</vt:lpstr>
      <vt:lpstr>Calculus in Predicate Logic   (optional)</vt:lpstr>
      <vt:lpstr>Some Questions about Quantifiers (optional)</vt:lpstr>
      <vt:lpstr>Exercise </vt:lpstr>
      <vt:lpstr>Rules of Inference</vt:lpstr>
      <vt:lpstr>Section Summary</vt:lpstr>
      <vt:lpstr>Revisiting the Socrates Example</vt:lpstr>
      <vt:lpstr>The Argument</vt:lpstr>
      <vt:lpstr>Valid Arguments </vt:lpstr>
      <vt:lpstr>Arguments in Propositional Logic</vt:lpstr>
      <vt:lpstr>Rules of Inference for Propositional Logic: Modus Ponens</vt:lpstr>
      <vt:lpstr> Modus Tollens</vt:lpstr>
      <vt:lpstr>Hypothetical Syllogism</vt:lpstr>
      <vt:lpstr>Disjunctive Syllogism</vt:lpstr>
      <vt:lpstr>Addition</vt:lpstr>
      <vt:lpstr>Simplification</vt:lpstr>
      <vt:lpstr>Conjunction</vt:lpstr>
      <vt:lpstr>Resolution</vt:lpstr>
      <vt:lpstr>Using the Rules of Inference to Build Valid Arguments</vt:lpstr>
      <vt:lpstr>Valid Arguments</vt:lpstr>
      <vt:lpstr>Valid Arguments</vt:lpstr>
      <vt:lpstr>Valid Arguments</vt:lpstr>
      <vt:lpstr>Handling Quantified Statements</vt:lpstr>
      <vt:lpstr>Universal Instantiation (UI)</vt:lpstr>
      <vt:lpstr>Universal Generalization (UG)</vt:lpstr>
      <vt:lpstr>Existential Instantiation (EI)</vt:lpstr>
      <vt:lpstr>Existential Generalization (EG)</vt:lpstr>
      <vt:lpstr>Using Rules of Inference</vt:lpstr>
      <vt:lpstr>Using Rules of Inference</vt:lpstr>
      <vt:lpstr> Using Rules of Inference</vt:lpstr>
      <vt:lpstr>Returning to  the Socrates Example</vt:lpstr>
      <vt:lpstr>Solution for Socrates Example</vt:lpstr>
      <vt:lpstr>Universal Modus Ponens</vt:lpstr>
      <vt:lpstr>Exercise </vt:lpstr>
      <vt:lpstr>Introduction to Proofs</vt:lpstr>
      <vt:lpstr>Section Summary</vt:lpstr>
      <vt:lpstr>Proofs of Mathematical Statements</vt:lpstr>
      <vt:lpstr>Definitions</vt:lpstr>
      <vt:lpstr>Forms of  Theorems </vt:lpstr>
      <vt:lpstr>Proving Theorems</vt:lpstr>
      <vt:lpstr>Proving Conditional Statements: p → q </vt:lpstr>
      <vt:lpstr>Even and Odd Integers</vt:lpstr>
      <vt:lpstr>Proving Conditional Statements: p → q </vt:lpstr>
      <vt:lpstr>Proving Conditional Statements: p → q </vt:lpstr>
      <vt:lpstr>Proving Conditional Statements: p → q </vt:lpstr>
      <vt:lpstr>Proving Conditional Statements: p → q </vt:lpstr>
      <vt:lpstr>Proving Conditional Statements: p → q </vt:lpstr>
      <vt:lpstr>Proof by Contradiction</vt:lpstr>
      <vt:lpstr>Proof by Contradiction </vt:lpstr>
      <vt:lpstr>Theorems that are Biconditional Statements</vt:lpstr>
      <vt:lpstr>What is wrong with this?</vt:lpstr>
      <vt:lpstr>Looking Ahead</vt:lpstr>
      <vt:lpstr>Exercise </vt:lpstr>
      <vt:lpstr>Proof Methods and Strategy</vt:lpstr>
      <vt:lpstr>Section Summary</vt:lpstr>
      <vt:lpstr>Proof by Cases</vt:lpstr>
      <vt:lpstr>Proof by Cases</vt:lpstr>
      <vt:lpstr>Proof by Cases</vt:lpstr>
      <vt:lpstr>Without Loss of Generality</vt:lpstr>
      <vt:lpstr>Existence Proofs</vt:lpstr>
      <vt:lpstr>Nonconstructive Existence Proofs</vt:lpstr>
      <vt:lpstr>Counterexamples</vt:lpstr>
      <vt:lpstr>Uniqueness Proofs</vt:lpstr>
      <vt:lpstr>Proof Strategies for proving p → q </vt:lpstr>
      <vt:lpstr>Backward Reasoning </vt:lpstr>
      <vt:lpstr>Universally Quantified Assertions</vt:lpstr>
      <vt:lpstr> Universally Quantified Assertions</vt:lpstr>
      <vt:lpstr>Universally Quantified Assertions</vt:lpstr>
      <vt:lpstr>Proof and Disproof: Tilings</vt:lpstr>
      <vt:lpstr>Tilings</vt:lpstr>
      <vt:lpstr>Tilings </vt:lpstr>
      <vt:lpstr>Tilings</vt:lpstr>
      <vt:lpstr>The Role of Open Problems</vt:lpstr>
      <vt:lpstr>An Open Problem</vt:lpstr>
      <vt:lpstr>Additional Proof Methods</vt:lpstr>
      <vt:lpstr>Exercise </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Lenovo</cp:lastModifiedBy>
  <cp:revision>589</cp:revision>
  <dcterms:created xsi:type="dcterms:W3CDTF">2011-03-15T17:55:35Z</dcterms:created>
  <dcterms:modified xsi:type="dcterms:W3CDTF">2020-02-16T14:40:39Z</dcterms:modified>
</cp:coreProperties>
</file>